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7"/>
  </p:notesMasterIdLst>
  <p:sldIdLst>
    <p:sldId id="301" r:id="rId4"/>
    <p:sldId id="257" r:id="rId5"/>
    <p:sldId id="354" r:id="rId6"/>
    <p:sldId id="334" r:id="rId7"/>
    <p:sldId id="325" r:id="rId8"/>
    <p:sldId id="324" r:id="rId9"/>
    <p:sldId id="260" r:id="rId10"/>
    <p:sldId id="297" r:id="rId11"/>
    <p:sldId id="265" r:id="rId12"/>
    <p:sldId id="261" r:id="rId13"/>
    <p:sldId id="293" r:id="rId14"/>
    <p:sldId id="355" r:id="rId15"/>
    <p:sldId id="304" r:id="rId16"/>
    <p:sldId id="295" r:id="rId17"/>
    <p:sldId id="308" r:id="rId18"/>
    <p:sldId id="306" r:id="rId19"/>
    <p:sldId id="307" r:id="rId20"/>
    <p:sldId id="322" r:id="rId21"/>
    <p:sldId id="311" r:id="rId22"/>
    <p:sldId id="342" r:id="rId23"/>
    <p:sldId id="313" r:id="rId24"/>
    <p:sldId id="314" r:id="rId25"/>
    <p:sldId id="315" r:id="rId26"/>
    <p:sldId id="317" r:id="rId27"/>
    <p:sldId id="318" r:id="rId28"/>
    <p:sldId id="319" r:id="rId29"/>
    <p:sldId id="310" r:id="rId30"/>
    <p:sldId id="309" r:id="rId31"/>
    <p:sldId id="305" r:id="rId32"/>
    <p:sldId id="335" r:id="rId33"/>
    <p:sldId id="336" r:id="rId34"/>
    <p:sldId id="337" r:id="rId35"/>
    <p:sldId id="338" r:id="rId36"/>
    <p:sldId id="348" r:id="rId37"/>
    <p:sldId id="349" r:id="rId38"/>
    <p:sldId id="350" r:id="rId39"/>
    <p:sldId id="353" r:id="rId40"/>
    <p:sldId id="343" r:id="rId41"/>
    <p:sldId id="341" r:id="rId42"/>
    <p:sldId id="345" r:id="rId43"/>
    <p:sldId id="346" r:id="rId44"/>
    <p:sldId id="347" r:id="rId45"/>
    <p:sldId id="286"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4AA0"/>
    <a:srgbClr val="68C2B4"/>
    <a:srgbClr val="54B2CC"/>
    <a:srgbClr val="FF6213"/>
    <a:srgbClr val="42A7AE"/>
    <a:srgbClr val="D5720D"/>
    <a:srgbClr val="C3690C"/>
    <a:srgbClr val="5CE1EA"/>
    <a:srgbClr val="024B7C"/>
    <a:srgbClr val="E600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5"/>
    <p:restoredTop sz="92954" autoAdjust="0"/>
  </p:normalViewPr>
  <p:slideViewPr>
    <p:cSldViewPr>
      <p:cViewPr>
        <p:scale>
          <a:sx n="90" d="100"/>
          <a:sy n="90" d="100"/>
        </p:scale>
        <p:origin x="1344" y="13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3.xml"/><Relationship Id="rId47" Type="http://schemas.openxmlformats.org/officeDocument/2006/relationships/notesMaster" Target="notesMasters/notes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18689-1B93-42D1-A600-074D5C41F2FA}" type="datetimeFigureOut">
              <a:rPr lang="es-MX" smtClean="0"/>
              <a:t>11/06/18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ED8E6-9443-48B7-92BC-729FB7036CF1}" type="slidenum">
              <a:rPr lang="es-MX" smtClean="0"/>
              <a:t>‹Nr.›</a:t>
            </a:fld>
            <a:endParaRPr lang="es-MX"/>
          </a:p>
        </p:txBody>
      </p:sp>
    </p:spTree>
    <p:extLst>
      <p:ext uri="{BB962C8B-B14F-4D97-AF65-F5344CB8AC3E}">
        <p14:creationId xmlns:p14="http://schemas.microsoft.com/office/powerpoint/2010/main" val="20710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C0ED8E6-9443-48B7-92BC-729FB7036CF1}" type="slidenum">
              <a:rPr lang="es-MX" smtClean="0"/>
              <a:t>9</a:t>
            </a:fld>
            <a:endParaRPr lang="es-MX"/>
          </a:p>
        </p:txBody>
      </p:sp>
    </p:spTree>
    <p:extLst>
      <p:ext uri="{BB962C8B-B14F-4D97-AF65-F5344CB8AC3E}">
        <p14:creationId xmlns:p14="http://schemas.microsoft.com/office/powerpoint/2010/main" val="150662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C0ED8E6-9443-48B7-92BC-729FB7036CF1}" type="slidenum">
              <a:rPr lang="es-MX" smtClean="0"/>
              <a:t>11</a:t>
            </a:fld>
            <a:endParaRPr lang="es-MX"/>
          </a:p>
        </p:txBody>
      </p:sp>
    </p:spTree>
    <p:extLst>
      <p:ext uri="{BB962C8B-B14F-4D97-AF65-F5344CB8AC3E}">
        <p14:creationId xmlns:p14="http://schemas.microsoft.com/office/powerpoint/2010/main" val="253397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C0ED8E6-9443-48B7-92BC-729FB7036CF1}" type="slidenum">
              <a:rPr lang="es-MX" smtClean="0"/>
              <a:t>14</a:t>
            </a:fld>
            <a:endParaRPr lang="es-MX"/>
          </a:p>
        </p:txBody>
      </p:sp>
    </p:spTree>
    <p:extLst>
      <p:ext uri="{BB962C8B-B14F-4D97-AF65-F5344CB8AC3E}">
        <p14:creationId xmlns:p14="http://schemas.microsoft.com/office/powerpoint/2010/main" val="3031224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C0ED8E6-9443-48B7-92BC-729FB7036CF1}" type="slidenum">
              <a:rPr lang="es-MX" smtClean="0"/>
              <a:t>15</a:t>
            </a:fld>
            <a:endParaRPr lang="es-MX"/>
          </a:p>
        </p:txBody>
      </p:sp>
    </p:spTree>
    <p:extLst>
      <p:ext uri="{BB962C8B-B14F-4D97-AF65-F5344CB8AC3E}">
        <p14:creationId xmlns:p14="http://schemas.microsoft.com/office/powerpoint/2010/main" val="202656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C0ED8E6-9443-48B7-92BC-729FB7036CF1}" type="slidenum">
              <a:rPr lang="es-MX" smtClean="0">
                <a:solidFill>
                  <a:prstClr val="black"/>
                </a:solidFill>
              </a:rPr>
              <a:pPr/>
              <a:t>30</a:t>
            </a:fld>
            <a:endParaRPr lang="es-MX">
              <a:solidFill>
                <a:prstClr val="black"/>
              </a:solidFill>
            </a:endParaRPr>
          </a:p>
        </p:txBody>
      </p:sp>
    </p:spTree>
    <p:extLst>
      <p:ext uri="{BB962C8B-B14F-4D97-AF65-F5344CB8AC3E}">
        <p14:creationId xmlns:p14="http://schemas.microsoft.com/office/powerpoint/2010/main" val="1781289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AFCD17-1C93-4633-8C09-45F3EBCE4FF5}" type="datetimeFigureOut">
              <a:rPr lang="en-US" smtClean="0"/>
              <a:pPr/>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C3F60-B868-4D88-8320-B64BB2C9B92C}"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FCD17-1C93-4633-8C09-45F3EBCE4FF5}" type="datetimeFigureOut">
              <a:rPr lang="en-US" smtClean="0"/>
              <a:pPr/>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C3F60-B868-4D88-8320-B64BB2C9B92C}"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FCD17-1C93-4633-8C09-45F3EBCE4FF5}" type="datetimeFigureOut">
              <a:rPr lang="en-US" smtClean="0"/>
              <a:pPr/>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C3F60-B868-4D88-8320-B64BB2C9B92C}"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6257572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968605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223321792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2" y="2647950"/>
            <a:ext cx="3890963" cy="595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2647950"/>
            <a:ext cx="3890963" cy="595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493648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778637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5445123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26979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4560621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FCD17-1C93-4633-8C09-45F3EBCE4FF5}" type="datetimeFigureOut">
              <a:rPr lang="en-US" smtClean="0"/>
              <a:pPr/>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C3F60-B868-4D88-8320-B64BB2C9B92C}" type="slidenum">
              <a:rPr lang="en-US" smtClean="0"/>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394991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539342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862013"/>
            <a:ext cx="1959769" cy="2381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862013"/>
            <a:ext cx="5822156" cy="2381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307059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solidFill>
                  <a:prstClr val="black">
                    <a:tint val="75000"/>
                  </a:prstClr>
                </a:solidFill>
              </a:rPr>
              <a:pPr/>
              <a:t>11/6/18</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9C60302-D3D4-9F40-B218-6A5E49D19F92}" type="slidenum">
              <a:rPr lang="es-ES" smtClean="0">
                <a:solidFill>
                  <a:prstClr val="black">
                    <a:tint val="75000"/>
                  </a:prstClr>
                </a:solidFill>
              </a:rPr>
              <a:pPr/>
              <a:t>‹Nr.›</a:t>
            </a:fld>
            <a:endParaRPr lang="es-ES">
              <a:solidFill>
                <a:prstClr val="black">
                  <a:tint val="75000"/>
                </a:prst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solidFill>
                  <a:prstClr val="black">
                    <a:tint val="75000"/>
                  </a:prstClr>
                </a:solidFill>
              </a:rPr>
              <a:pPr/>
              <a:t>11/6/18</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9C60302-D3D4-9F40-B218-6A5E49D19F92}" type="slidenum">
              <a:rPr lang="es-ES" smtClean="0">
                <a:solidFill>
                  <a:prstClr val="black">
                    <a:tint val="75000"/>
                  </a:prstClr>
                </a:solidFill>
              </a:rPr>
              <a:pPr/>
              <a:t>‹Nr.›</a:t>
            </a:fld>
            <a:endParaRPr lang="es-ES">
              <a:solidFill>
                <a:prstClr val="black">
                  <a:tint val="75000"/>
                </a:prst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3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E228E684-9D62-7A40-93E1-F51B6153B253}" type="datetimeFigureOut">
              <a:rPr lang="es-ES" smtClean="0">
                <a:solidFill>
                  <a:prstClr val="black">
                    <a:tint val="75000"/>
                  </a:prstClr>
                </a:solidFill>
              </a:rPr>
              <a:pPr/>
              <a:t>11/6/18</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9C60302-D3D4-9F40-B218-6A5E49D19F92}" type="slidenum">
              <a:rPr lang="es-ES" smtClean="0">
                <a:solidFill>
                  <a:prstClr val="black">
                    <a:tint val="75000"/>
                  </a:prstClr>
                </a:solidFill>
              </a:rPr>
              <a:pPr/>
              <a:t>‹Nr.›</a:t>
            </a:fld>
            <a:endParaRPr lang="es-ES">
              <a:solidFill>
                <a:prstClr val="black">
                  <a:tint val="75000"/>
                </a:prst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E228E684-9D62-7A40-93E1-F51B6153B253}" type="datetimeFigureOut">
              <a:rPr lang="es-ES" smtClean="0">
                <a:solidFill>
                  <a:prstClr val="black">
                    <a:tint val="75000"/>
                  </a:prstClr>
                </a:solidFill>
              </a:rPr>
              <a:pPr/>
              <a:t>11/6/18</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9C60302-D3D4-9F40-B218-6A5E49D19F92}" type="slidenum">
              <a:rPr lang="es-ES" smtClean="0">
                <a:solidFill>
                  <a:prstClr val="black">
                    <a:tint val="75000"/>
                  </a:prstClr>
                </a:solidFill>
              </a:rPr>
              <a:pPr/>
              <a:t>‹Nr.›</a:t>
            </a:fld>
            <a:endParaRPr lang="es-ES">
              <a:solidFill>
                <a:prstClr val="black">
                  <a:tint val="75000"/>
                </a:prst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E228E684-9D62-7A40-93E1-F51B6153B253}" type="datetimeFigureOut">
              <a:rPr lang="es-ES" smtClean="0">
                <a:solidFill>
                  <a:prstClr val="black">
                    <a:tint val="75000"/>
                  </a:prstClr>
                </a:solidFill>
              </a:rPr>
              <a:pPr/>
              <a:t>11/6/18</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39C60302-D3D4-9F40-B218-6A5E49D19F92}" type="slidenum">
              <a:rPr lang="es-ES" smtClean="0">
                <a:solidFill>
                  <a:prstClr val="black">
                    <a:tint val="75000"/>
                  </a:prstClr>
                </a:solidFill>
              </a:rPr>
              <a:pPr/>
              <a:t>‹Nr.›</a:t>
            </a:fld>
            <a:endParaRPr lang="es-ES">
              <a:solidFill>
                <a:prstClr val="black">
                  <a:tint val="75000"/>
                </a:prst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E228E684-9D62-7A40-93E1-F51B6153B253}" type="datetimeFigureOut">
              <a:rPr lang="es-ES" smtClean="0">
                <a:solidFill>
                  <a:prstClr val="black">
                    <a:tint val="75000"/>
                  </a:prstClr>
                </a:solidFill>
              </a:rPr>
              <a:pPr/>
              <a:t>11/6/18</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39C60302-D3D4-9F40-B218-6A5E49D19F92}" type="slidenum">
              <a:rPr lang="es-ES" smtClean="0">
                <a:solidFill>
                  <a:prstClr val="black">
                    <a:tint val="75000"/>
                  </a:prstClr>
                </a:solidFill>
              </a:rPr>
              <a:pPr/>
              <a:t>‹Nr.›</a:t>
            </a:fld>
            <a:endParaRPr lang="es-ES">
              <a:solidFill>
                <a:prstClr val="black">
                  <a:tint val="75000"/>
                </a:prst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228E684-9D62-7A40-93E1-F51B6153B253}" type="datetimeFigureOut">
              <a:rPr lang="es-ES" smtClean="0">
                <a:solidFill>
                  <a:prstClr val="black">
                    <a:tint val="75000"/>
                  </a:prstClr>
                </a:solidFill>
              </a:rPr>
              <a:pPr/>
              <a:t>11/6/18</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39C60302-D3D4-9F40-B218-6A5E49D19F92}" type="slidenum">
              <a:rPr lang="es-ES" smtClean="0">
                <a:solidFill>
                  <a:prstClr val="black">
                    <a:tint val="75000"/>
                  </a:prstClr>
                </a:solidFill>
              </a:rPr>
              <a:pPr/>
              <a:t>‹Nr.›</a:t>
            </a:fld>
            <a:endParaRPr lang="es-E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AFCD17-1C93-4633-8C09-45F3EBCE4FF5}" type="datetimeFigureOut">
              <a:rPr lang="en-US" smtClean="0"/>
              <a:pPr/>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C3F60-B868-4D88-8320-B64BB2C9B92C}" type="slidenum">
              <a:rPr lang="en-US" smtClean="0"/>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1500" b="1"/>
            </a:lvl1pPr>
          </a:lstStyle>
          <a:p>
            <a:r>
              <a:rPr lang="es-ES_tradnl" smtClean="0"/>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228E684-9D62-7A40-93E1-F51B6153B253}" type="datetimeFigureOut">
              <a:rPr lang="es-ES" smtClean="0">
                <a:solidFill>
                  <a:prstClr val="black">
                    <a:tint val="75000"/>
                  </a:prstClr>
                </a:solidFill>
              </a:rPr>
              <a:pPr/>
              <a:t>11/6/18</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9C60302-D3D4-9F40-B218-6A5E49D19F92}" type="slidenum">
              <a:rPr lang="es-ES" smtClean="0">
                <a:solidFill>
                  <a:prstClr val="black">
                    <a:tint val="75000"/>
                  </a:prstClr>
                </a:solidFill>
              </a:rPr>
              <a:pPr/>
              <a:t>‹Nr.›</a:t>
            </a:fld>
            <a:endParaRPr lang="es-ES">
              <a:solidFill>
                <a:prstClr val="black">
                  <a:tint val="75000"/>
                </a:prst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15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228E684-9D62-7A40-93E1-F51B6153B253}" type="datetimeFigureOut">
              <a:rPr lang="es-ES" smtClean="0">
                <a:solidFill>
                  <a:prstClr val="black">
                    <a:tint val="75000"/>
                  </a:prstClr>
                </a:solidFill>
              </a:rPr>
              <a:pPr/>
              <a:t>11/6/18</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9C60302-D3D4-9F40-B218-6A5E49D19F92}" type="slidenum">
              <a:rPr lang="es-ES" smtClean="0">
                <a:solidFill>
                  <a:prstClr val="black">
                    <a:tint val="75000"/>
                  </a:prstClr>
                </a:solidFill>
              </a:rPr>
              <a:pPr/>
              <a:t>‹Nr.›</a:t>
            </a:fld>
            <a:endParaRPr lang="es-ES">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solidFill>
                  <a:prstClr val="black">
                    <a:tint val="75000"/>
                  </a:prstClr>
                </a:solidFill>
              </a:rPr>
              <a:pPr/>
              <a:t>11/6/18</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9C60302-D3D4-9F40-B218-6A5E49D19F92}" type="slidenum">
              <a:rPr lang="es-ES" smtClean="0">
                <a:solidFill>
                  <a:prstClr val="black">
                    <a:tint val="75000"/>
                  </a:prstClr>
                </a:solidFill>
              </a:rPr>
              <a:pPr/>
              <a:t>‹Nr.›</a:t>
            </a:fld>
            <a:endParaRPr lang="es-ES">
              <a:solidFill>
                <a:prstClr val="black">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solidFill>
                  <a:prstClr val="black">
                    <a:tint val="75000"/>
                  </a:prstClr>
                </a:solidFill>
              </a:rPr>
              <a:pPr/>
              <a:t>11/6/18</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9C60302-D3D4-9F40-B218-6A5E49D19F92}" type="slidenum">
              <a:rPr lang="es-ES" smtClean="0">
                <a:solidFill>
                  <a:prstClr val="black">
                    <a:tint val="75000"/>
                  </a:prstClr>
                </a:solidFill>
              </a:rPr>
              <a:pPr/>
              <a:t>‹Nr.›</a:t>
            </a:fld>
            <a:endParaRPr lang="es-ES">
              <a:solidFill>
                <a:prstClr val="black">
                  <a:tint val="75000"/>
                </a:prst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ck Background Layout">
    <p:bg>
      <p:bgPr>
        <a:gradFill flip="none" rotWithShape="1">
          <a:gsLst>
            <a:gs pos="77000">
              <a:schemeClr val="tx1">
                <a:lumMod val="75000"/>
                <a:lumOff val="25000"/>
              </a:schemeClr>
            </a:gs>
            <a:gs pos="27000">
              <a:schemeClr val="tx1">
                <a:lumMod val="75000"/>
                <a:lumOff val="25000"/>
              </a:schemeClr>
            </a:gs>
            <a:gs pos="53000">
              <a:schemeClr val="tx1">
                <a:lumMod val="75000"/>
                <a:lumOff val="25000"/>
                <a:alpha val="88000"/>
              </a:schemeClr>
            </a:gs>
            <a:gs pos="100000">
              <a:schemeClr val="tx1">
                <a:lumMod val="85000"/>
                <a:lumOff val="15000"/>
              </a:schemeClr>
            </a:gs>
            <a:gs pos="1000">
              <a:schemeClr val="tx1">
                <a:lumMod val="85000"/>
                <a:lumOff val="15000"/>
              </a:schemeClr>
            </a:gs>
          </a:gsLst>
          <a:lin ang="5400000" scaled="1"/>
          <a:tileRect/>
        </a:gradFill>
        <a:effectLst/>
      </p:bgPr>
    </p:bg>
    <p:spTree>
      <p:nvGrpSpPr>
        <p:cNvPr id="1" name=""/>
        <p:cNvGrpSpPr/>
        <p:nvPr/>
      </p:nvGrpSpPr>
      <p:grpSpPr>
        <a:xfrm>
          <a:off x="0" y="0"/>
          <a:ext cx="0" cy="0"/>
          <a:chOff x="0" y="0"/>
          <a:chExt cx="0" cy="0"/>
        </a:xfrm>
      </p:grpSpPr>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AFCD17-1C93-4633-8C09-45F3EBCE4FF5}" type="datetimeFigureOut">
              <a:rPr lang="en-US" smtClean="0"/>
              <a:pPr/>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C3F60-B868-4D88-8320-B64BB2C9B92C}"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AFCD17-1C93-4633-8C09-45F3EBCE4FF5}" type="datetimeFigureOut">
              <a:rPr lang="en-US" smtClean="0"/>
              <a:pPr/>
              <a:t>6/11/18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6C3F60-B868-4D88-8320-B64BB2C9B92C}"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AFCD17-1C93-4633-8C09-45F3EBCE4FF5}" type="datetimeFigureOut">
              <a:rPr lang="en-US" smtClean="0"/>
              <a:pPr/>
              <a:t>6/11/18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6C3F60-B868-4D88-8320-B64BB2C9B92C}"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FCD17-1C93-4633-8C09-45F3EBCE4FF5}" type="datetimeFigureOut">
              <a:rPr lang="en-US" smtClean="0"/>
              <a:pPr/>
              <a:t>6/11/18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6C3F60-B868-4D88-8320-B64BB2C9B92C}"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FCD17-1C93-4633-8C09-45F3EBCE4FF5}" type="datetimeFigureOut">
              <a:rPr lang="en-US" smtClean="0"/>
              <a:pPr/>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C3F60-B868-4D88-8320-B64BB2C9B92C}"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FCD17-1C93-4633-8C09-45F3EBCE4FF5}" type="datetimeFigureOut">
              <a:rPr lang="en-US" smtClean="0"/>
              <a:pPr/>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C3F60-B868-4D88-8320-B64BB2C9B92C}"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4" Type="http://schemas.openxmlformats.org/officeDocument/2006/relationships/image" Target="../media/image3.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4000" r="-2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0AFCD17-1C93-4633-8C09-45F3EBCE4FF5}" type="datetimeFigureOut">
              <a:rPr lang="en-US" smtClean="0"/>
              <a:pPr/>
              <a:t>6/11/18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96C3F60-B868-4D88-8320-B64BB2C9B92C}"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52463" y="862012"/>
            <a:ext cx="783907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9050" tIns="19050" rIns="19050" bIns="19050" numCol="1" anchor="b" anchorCtr="0" compatLnSpc="1">
            <a:prstTxWarp prst="textNoShape">
              <a:avLst/>
            </a:prstTxWarp>
          </a:bodyPr>
          <a:lstStyle/>
          <a:p>
            <a:pPr lvl="0"/>
            <a:r>
              <a:rPr lang="en-US">
                <a:sym typeface="Gill Sans" charset="0"/>
              </a:rPr>
              <a:t>Click to edit Master title style</a:t>
            </a:r>
          </a:p>
        </p:txBody>
      </p:sp>
      <p:sp>
        <p:nvSpPr>
          <p:cNvPr id="1026" name="Rectangle 2"/>
          <p:cNvSpPr>
            <a:spLocks noGrp="1" noChangeArrowheads="1"/>
          </p:cNvSpPr>
          <p:nvPr>
            <p:ph type="body" idx="1"/>
          </p:nvPr>
        </p:nvSpPr>
        <p:spPr bwMode="auto">
          <a:xfrm>
            <a:off x="652463" y="2647950"/>
            <a:ext cx="7839075"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9050" tIns="19050" rIns="19050" bIns="1905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extLst>
      <p:ext uri="{BB962C8B-B14F-4D97-AF65-F5344CB8AC3E}">
        <p14:creationId xmlns:p14="http://schemas.microsoft.com/office/powerpoint/2010/main" val="975563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800">
          <a:solidFill>
            <a:schemeClr val="tx1"/>
          </a:solidFill>
          <a:latin typeface="+mn-lt"/>
          <a:ea typeface="+mn-ea"/>
          <a:cs typeface="+mn-cs"/>
          <a:sym typeface="Gill Sans" charset="0"/>
        </a:defRPr>
      </a:lvl1pPr>
      <a:lvl2pPr algn="ctr" rtl="0" fontAlgn="base">
        <a:spcBef>
          <a:spcPct val="0"/>
        </a:spcBef>
        <a:spcAft>
          <a:spcPct val="0"/>
        </a:spcAft>
        <a:defRPr sz="1800">
          <a:solidFill>
            <a:schemeClr val="tx1"/>
          </a:solidFill>
          <a:latin typeface="+mn-lt"/>
          <a:ea typeface="+mn-ea"/>
          <a:cs typeface="+mn-cs"/>
          <a:sym typeface="Gill Sans" charset="0"/>
        </a:defRPr>
      </a:lvl2pPr>
      <a:lvl3pPr algn="ctr" rtl="0" fontAlgn="base">
        <a:spcBef>
          <a:spcPct val="0"/>
        </a:spcBef>
        <a:spcAft>
          <a:spcPct val="0"/>
        </a:spcAft>
        <a:defRPr sz="1800">
          <a:solidFill>
            <a:schemeClr val="tx1"/>
          </a:solidFill>
          <a:latin typeface="+mn-lt"/>
          <a:ea typeface="+mn-ea"/>
          <a:cs typeface="+mn-cs"/>
          <a:sym typeface="Gill Sans" charset="0"/>
        </a:defRPr>
      </a:lvl3pPr>
      <a:lvl4pPr algn="ctr" rtl="0" fontAlgn="base">
        <a:spcBef>
          <a:spcPct val="0"/>
        </a:spcBef>
        <a:spcAft>
          <a:spcPct val="0"/>
        </a:spcAft>
        <a:defRPr sz="1800">
          <a:solidFill>
            <a:schemeClr val="tx1"/>
          </a:solidFill>
          <a:latin typeface="+mn-lt"/>
          <a:ea typeface="+mn-ea"/>
          <a:cs typeface="+mn-cs"/>
          <a:sym typeface="Gill Sans" charset="0"/>
        </a:defRPr>
      </a:lvl4pPr>
      <a:lvl5pPr algn="ctr" rtl="0" fontAlgn="base">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E228E684-9D62-7A40-93E1-F51B6153B253}" type="datetimeFigureOut">
              <a:rPr lang="es-ES" smtClean="0">
                <a:solidFill>
                  <a:prstClr val="black">
                    <a:tint val="75000"/>
                  </a:prstClr>
                </a:solidFill>
              </a:rPr>
              <a:pPr defTabSz="342900"/>
              <a:t>11/6/18</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39C60302-D3D4-9F40-B218-6A5E49D19F92}" type="slidenum">
              <a:rPr lang="es-ES" smtClean="0">
                <a:solidFill>
                  <a:prstClr val="black">
                    <a:tint val="75000"/>
                  </a:prstClr>
                </a:solidFill>
              </a:rPr>
              <a:pPr defTabSz="342900"/>
              <a:t>‹Nr.›</a:t>
            </a:fld>
            <a:endParaRPr lang="es-ES">
              <a:solidFill>
                <a:prstClr val="black">
                  <a:tint val="75000"/>
                </a:prstClr>
              </a:solidFill>
            </a:endParaRPr>
          </a:p>
        </p:txBody>
      </p:sp>
    </p:spTree>
    <p:extLst>
      <p:ext uri="{BB962C8B-B14F-4D97-AF65-F5344CB8AC3E}">
        <p14:creationId xmlns:p14="http://schemas.microsoft.com/office/powerpoint/2010/main" val="6958416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s-E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13.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2.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9.jpe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2.png"/><Relationship Id="rId5" Type="http://schemas.openxmlformats.org/officeDocument/2006/relationships/image" Target="../media/image33.jpe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1.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31.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31.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11.jp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jpe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4.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3" Type="http://schemas.openxmlformats.org/officeDocument/2006/relationships/image" Target="../media/image12.png"/><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 Id="rId9" Type="http://schemas.openxmlformats.org/officeDocument/2006/relationships/slideLayout" Target="../slideLayouts/slideLayout24.xml"/><Relationship Id="rId10"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png"/><Relationship Id="rId1" Type="http://schemas.openxmlformats.org/officeDocument/2006/relationships/slideLayout" Target="../slideLayouts/slideLayout24.xml"/><Relationship Id="rId2"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png"/><Relationship Id="rId1" Type="http://schemas.openxmlformats.org/officeDocument/2006/relationships/slideLayout" Target="../slideLayouts/slideLayout24.xml"/><Relationship Id="rId2"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png"/><Relationship Id="rId1" Type="http://schemas.openxmlformats.org/officeDocument/2006/relationships/slideLayout" Target="../slideLayouts/slideLayout24.xml"/><Relationship Id="rId2"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9.xml.rels><?xml version="1.0" encoding="UTF-8" standalone="yes"?>
<Relationships xmlns="http://schemas.openxmlformats.org/package/2006/relationships"><Relationship Id="rId11" Type="http://schemas.openxmlformats.org/officeDocument/2006/relationships/image" Target="../media/image61.png"/><Relationship Id="rId12"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0.xml.rels><?xml version="1.0" encoding="UTF-8" standalone="yes"?>
<Relationships xmlns="http://schemas.openxmlformats.org/package/2006/relationships"><Relationship Id="rId11" Type="http://schemas.openxmlformats.org/officeDocument/2006/relationships/image" Target="../media/image68.png"/><Relationship Id="rId12"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63.png"/><Relationship Id="rId7" Type="http://schemas.openxmlformats.org/officeDocument/2006/relationships/image" Target="../media/image64.png"/><Relationship Id="rId8" Type="http://schemas.openxmlformats.org/officeDocument/2006/relationships/image" Target="../media/image65.png"/><Relationship Id="rId9" Type="http://schemas.openxmlformats.org/officeDocument/2006/relationships/image" Target="../media/image66.png"/><Relationship Id="rId10"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70.png"/><Relationship Id="rId7" Type="http://schemas.openxmlformats.org/officeDocument/2006/relationships/image" Target="../media/image71.png"/><Relationship Id="rId8" Type="http://schemas.openxmlformats.org/officeDocument/2006/relationships/image" Target="../media/image72.png"/><Relationship Id="rId9" Type="http://schemas.openxmlformats.org/officeDocument/2006/relationships/image" Target="../media/image73.png"/><Relationship Id="rId10" Type="http://schemas.openxmlformats.org/officeDocument/2006/relationships/image" Target="../media/image74.png"/><Relationship Id="rId11"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2.xml.rels><?xml version="1.0" encoding="UTF-8" standalone="yes"?>
<Relationships xmlns="http://schemas.openxmlformats.org/package/2006/relationships"><Relationship Id="rId11" Type="http://schemas.openxmlformats.org/officeDocument/2006/relationships/image" Target="../media/image81.png"/><Relationship Id="rId12" Type="http://schemas.openxmlformats.org/officeDocument/2006/relationships/image" Target="../media/image82.png"/><Relationship Id="rId13"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8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bwMode="auto">
          <a:xfrm>
            <a:off x="0" y="-19050"/>
            <a:ext cx="9196388" cy="5153025"/>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6385"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540808"/>
            <a:ext cx="9160669" cy="407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77330" t="67363"/>
          <a:stretch/>
        </p:blipFill>
        <p:spPr bwMode="auto">
          <a:xfrm>
            <a:off x="5148063" y="845706"/>
            <a:ext cx="3876973" cy="234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55320" b="89233"/>
          <a:stretch/>
        </p:blipFill>
        <p:spPr bwMode="auto">
          <a:xfrm>
            <a:off x="5076056" y="947868"/>
            <a:ext cx="3948981" cy="43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16388" name="Group 4"/>
          <p:cNvGrpSpPr>
            <a:grpSpLocks/>
          </p:cNvGrpSpPr>
          <p:nvPr/>
        </p:nvGrpSpPr>
        <p:grpSpPr bwMode="auto">
          <a:xfrm>
            <a:off x="-54390" y="-519384"/>
            <a:ext cx="6235923" cy="2977292"/>
            <a:chOff x="-4228" y="554"/>
            <a:chExt cx="5274" cy="3839"/>
          </a:xfrm>
        </p:grpSpPr>
        <p:sp>
          <p:nvSpPr>
            <p:cNvPr id="16390" name="Line 6"/>
            <p:cNvSpPr>
              <a:spLocks noChangeShapeType="1"/>
            </p:cNvSpPr>
            <p:nvPr/>
          </p:nvSpPr>
          <p:spPr bwMode="auto">
            <a:xfrm rot="10800000" flipH="1">
              <a:off x="-1724" y="4393"/>
              <a:ext cx="1541" cy="0"/>
            </a:xfrm>
            <a:prstGeom prst="line">
              <a:avLst/>
            </a:prstGeom>
            <a:noFill/>
            <a:ln w="190500" cap="flat">
              <a:solidFill>
                <a:schemeClr val="accent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100">
                <a:solidFill>
                  <a:srgbClr val="000000"/>
                </a:solidFill>
                <a:sym typeface="Gill Sans" charset="0"/>
              </a:endParaRPr>
            </a:p>
          </p:txBody>
        </p:sp>
        <p:sp>
          <p:nvSpPr>
            <p:cNvPr id="16389" name="Rectangle 5"/>
            <p:cNvSpPr>
              <a:spLocks/>
            </p:cNvSpPr>
            <p:nvPr/>
          </p:nvSpPr>
          <p:spPr bwMode="auto">
            <a:xfrm>
              <a:off x="-4228" y="554"/>
              <a:ext cx="5274" cy="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alpha val="39999"/>
                    </a:schemeClr>
                  </a:solidFill>
                  <a:miter lim="800000"/>
                  <a:headEnd type="none" w="med" len="med"/>
                  <a:tailEnd type="none" w="med" len="med"/>
                </a14:hiddenLine>
              </a:ext>
            </a:extLst>
          </p:spPr>
          <p:txBody>
            <a:bodyPr lIns="0" tIns="0" rIns="0" bIns="0"/>
            <a:lstStyle/>
            <a:p>
              <a:pPr fontAlgn="base">
                <a:spcBef>
                  <a:spcPct val="0"/>
                </a:spcBef>
                <a:spcAft>
                  <a:spcPct val="0"/>
                </a:spcAft>
              </a:pPr>
              <a:r>
                <a:rPr lang="en-US" sz="18800" dirty="0" smtClean="0">
                  <a:solidFill>
                    <a:srgbClr val="3296B4"/>
                  </a:solidFill>
                  <a:latin typeface="Bebas Neue" charset="0"/>
                  <a:ea typeface="ＭＳ Ｐゴシック" charset="0"/>
                  <a:cs typeface="Bebas Neue" charset="0"/>
                  <a:sym typeface="Bebas Neue" charset="0"/>
                </a:rPr>
                <a:t>Archivos</a:t>
              </a:r>
              <a:endParaRPr lang="en-US" sz="18800" dirty="0">
                <a:solidFill>
                  <a:srgbClr val="3296B4"/>
                </a:solidFill>
                <a:latin typeface="Bebas Neue" charset="0"/>
                <a:ea typeface="ＭＳ Ｐゴシック" charset="0"/>
                <a:cs typeface="Bebas Neue" charset="0"/>
                <a:sym typeface="Bebas Neue" charset="0"/>
              </a:endParaRPr>
            </a:p>
          </p:txBody>
        </p:sp>
      </p:grpSp>
      <p:sp>
        <p:nvSpPr>
          <p:cNvPr id="16393" name="Line 9"/>
          <p:cNvSpPr>
            <a:spLocks noChangeShapeType="1"/>
          </p:cNvSpPr>
          <p:nvPr/>
        </p:nvSpPr>
        <p:spPr bwMode="auto">
          <a:xfrm rot="10800000" flipH="1">
            <a:off x="0" y="2715766"/>
            <a:ext cx="978694" cy="0"/>
          </a:xfrm>
          <a:prstGeom prst="line">
            <a:avLst/>
          </a:prstGeom>
          <a:noFill/>
          <a:ln w="19050" cap="flat">
            <a:solidFill>
              <a:srgbClr val="FFFF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100">
              <a:solidFill>
                <a:srgbClr val="000000"/>
              </a:solidFill>
              <a:sym typeface="Gill Sans" charset="0"/>
            </a:endParaRPr>
          </a:p>
        </p:txBody>
      </p:sp>
      <p:sp>
        <p:nvSpPr>
          <p:cNvPr id="24" name="Rectangle 2"/>
          <p:cNvSpPr>
            <a:spLocks/>
          </p:cNvSpPr>
          <p:nvPr/>
        </p:nvSpPr>
        <p:spPr bwMode="auto">
          <a:xfrm>
            <a:off x="5343914" y="305734"/>
            <a:ext cx="3673521" cy="10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base">
              <a:spcBef>
                <a:spcPct val="0"/>
              </a:spcBef>
              <a:spcAft>
                <a:spcPct val="0"/>
              </a:spcAft>
            </a:pPr>
            <a:endParaRPr lang="en-US" sz="1050" dirty="0" smtClean="0">
              <a:solidFill>
                <a:srgbClr val="1E82A0"/>
              </a:solidFill>
              <a:latin typeface="Bebas Neue" charset="0"/>
              <a:ea typeface="ＭＳ Ｐゴシック" charset="0"/>
              <a:cs typeface="Bebas Neue" charset="0"/>
              <a:sym typeface="Bebas Neue" charset="0"/>
            </a:endParaRPr>
          </a:p>
          <a:p>
            <a:pPr fontAlgn="base">
              <a:spcBef>
                <a:spcPct val="0"/>
              </a:spcBef>
              <a:spcAft>
                <a:spcPct val="0"/>
              </a:spcAft>
            </a:pPr>
            <a:r>
              <a:rPr lang="en-US" sz="6000" b="1" dirty="0" smtClean="0">
                <a:solidFill>
                  <a:srgbClr val="FFC000"/>
                </a:solidFill>
                <a:latin typeface="Bebas Neue" charset="0"/>
                <a:ea typeface="ＭＳ Ｐゴシック" charset="0"/>
                <a:cs typeface="Bebas Neue" charset="0"/>
                <a:sym typeface="Bebas Neue" charset="0"/>
              </a:rPr>
              <a:t>D</a:t>
            </a:r>
            <a:r>
              <a:rPr lang="en-US" sz="2400" b="1" dirty="0" smtClean="0">
                <a:solidFill>
                  <a:srgbClr val="FFC000"/>
                </a:solidFill>
                <a:latin typeface="Bebas Neue" charset="0"/>
                <a:ea typeface="ＭＳ Ｐゴシック" charset="0"/>
                <a:cs typeface="Bebas Neue" charset="0"/>
                <a:sym typeface="Bebas Neue" charset="0"/>
              </a:rPr>
              <a:t>iálogos rumbo</a:t>
            </a:r>
            <a:r>
              <a:rPr lang="en-US" sz="2400" b="1" dirty="0">
                <a:solidFill>
                  <a:srgbClr val="FFC000"/>
                </a:solidFill>
                <a:latin typeface="Bebas Neue" charset="0"/>
                <a:ea typeface="ＭＳ Ｐゴシック" charset="0"/>
                <a:cs typeface="Bebas Neue" charset="0"/>
                <a:sym typeface="Bebas Neue" charset="0"/>
              </a:rPr>
              <a:t> </a:t>
            </a:r>
            <a:r>
              <a:rPr lang="en-US" sz="2400" b="1" dirty="0" smtClean="0">
                <a:solidFill>
                  <a:srgbClr val="FFC000"/>
                </a:solidFill>
                <a:latin typeface="Bebas Neue" charset="0"/>
                <a:ea typeface="ＭＳ Ｐゴシック" charset="0"/>
                <a:cs typeface="Bebas Neue" charset="0"/>
                <a:sym typeface="Bebas Neue" charset="0"/>
              </a:rPr>
              <a:t>a la implementación de gestión archivistica</a:t>
            </a:r>
            <a:endParaRPr lang="en-US" sz="2400" b="1" dirty="0">
              <a:solidFill>
                <a:srgbClr val="FFC000"/>
              </a:solidFill>
              <a:latin typeface="Bebas Neue" charset="0"/>
              <a:ea typeface="ＭＳ Ｐゴシック" charset="0"/>
              <a:cs typeface="Bebas Neue" charset="0"/>
              <a:sym typeface="Bebas Neue" charset="0"/>
            </a:endParaRPr>
          </a:p>
        </p:txBody>
      </p:sp>
      <p:sp>
        <p:nvSpPr>
          <p:cNvPr id="2" name="AutoShape 6" descr="Resultado de imagen para INFO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MX" sz="2100">
              <a:solidFill>
                <a:srgbClr val="000000"/>
              </a:solidFill>
              <a:sym typeface="Gill Sans" charset="0"/>
            </a:endParaRPr>
          </a:p>
        </p:txBody>
      </p:sp>
      <p:sp>
        <p:nvSpPr>
          <p:cNvPr id="3" name="Rectángulo 2"/>
          <p:cNvSpPr/>
          <p:nvPr/>
        </p:nvSpPr>
        <p:spPr>
          <a:xfrm>
            <a:off x="4937091" y="4589198"/>
            <a:ext cx="4572000" cy="276999"/>
          </a:xfrm>
          <a:prstGeom prst="rect">
            <a:avLst/>
          </a:prstGeom>
        </p:spPr>
        <p:txBody>
          <a:bodyPr>
            <a:spAutoFit/>
          </a:bodyPr>
          <a:lstStyle/>
          <a:p>
            <a:pPr algn="ctr"/>
            <a:r>
              <a:rPr lang="en-US" sz="1200" b="1" dirty="0" err="1" smtClean="0">
                <a:solidFill>
                  <a:schemeClr val="tx1">
                    <a:lumMod val="75000"/>
                    <a:lumOff val="25000"/>
                  </a:schemeClr>
                </a:solidFill>
              </a:rPr>
              <a:t>Mtro</a:t>
            </a:r>
            <a:r>
              <a:rPr lang="en-US" sz="1200" b="1" dirty="0" smtClean="0">
                <a:solidFill>
                  <a:schemeClr val="tx1">
                    <a:lumMod val="75000"/>
                    <a:lumOff val="25000"/>
                  </a:schemeClr>
                </a:solidFill>
              </a:rPr>
              <a:t>. Javier Martinez Cruz</a:t>
            </a:r>
            <a:endParaRPr lang="en-US" sz="1200" b="1" dirty="0">
              <a:solidFill>
                <a:schemeClr val="tx1">
                  <a:lumMod val="75000"/>
                  <a:lumOff val="25000"/>
                </a:schemeClr>
              </a:solidFill>
            </a:endParaRPr>
          </a:p>
        </p:txBody>
      </p:sp>
      <p:sp>
        <p:nvSpPr>
          <p:cNvPr id="15" name="TextBox 28"/>
          <p:cNvSpPr txBox="1"/>
          <p:nvPr/>
        </p:nvSpPr>
        <p:spPr>
          <a:xfrm>
            <a:off x="4794537" y="2202484"/>
            <a:ext cx="4191000" cy="1054135"/>
          </a:xfrm>
          <a:prstGeom prst="rect">
            <a:avLst/>
          </a:prstGeom>
          <a:noFill/>
        </p:spPr>
        <p:txBody>
          <a:bodyPr wrap="square" rtlCol="0">
            <a:spAutoFit/>
          </a:bodyPr>
          <a:lstStyle/>
          <a:p>
            <a:pPr algn="ctr">
              <a:lnSpc>
                <a:spcPts val="2500"/>
              </a:lnSpc>
            </a:pPr>
            <a:r>
              <a:rPr lang="es-MX" dirty="0" smtClean="0">
                <a:solidFill>
                  <a:schemeClr val="tx1">
                    <a:lumMod val="75000"/>
                    <a:lumOff val="25000"/>
                  </a:schemeClr>
                </a:solidFill>
                <a:latin typeface="Philosopher" pitchFamily="50" charset="0"/>
              </a:rPr>
              <a:t>“ Análisis para el Desarrollo de </a:t>
            </a:r>
            <a:r>
              <a:rPr lang="en-US" dirty="0" smtClean="0">
                <a:solidFill>
                  <a:srgbClr val="33CC33"/>
                </a:solidFill>
                <a:latin typeface="Philosopher" pitchFamily="50" charset="0"/>
              </a:rPr>
              <a:t>Centros de Infromación y Documentación Municipal”</a:t>
            </a:r>
          </a:p>
        </p:txBody>
      </p:sp>
      <p:pic>
        <p:nvPicPr>
          <p:cNvPr id="16"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7194" y="52528"/>
            <a:ext cx="1178710" cy="46895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609543" y="4764643"/>
            <a:ext cx="3124200" cy="369332"/>
          </a:xfrm>
          <a:prstGeom prst="rect">
            <a:avLst/>
          </a:prstGeom>
        </p:spPr>
        <p:txBody>
          <a:bodyPr wrap="square">
            <a:spAutoFit/>
          </a:bodyPr>
          <a:lstStyle/>
          <a:p>
            <a:pPr algn="ctr">
              <a:spcBef>
                <a:spcPts val="751"/>
              </a:spcBef>
              <a:defRPr sz="1800"/>
            </a:pPr>
            <a:r>
              <a:rPr lang="es-MX" sz="900" dirty="0">
                <a:solidFill>
                  <a:schemeClr val="tx1">
                    <a:lumMod val="75000"/>
                    <a:lumOff val="25000"/>
                  </a:schemeClr>
                </a:solidFill>
                <a:ea typeface="Arimo"/>
                <a:cs typeface="Arimo"/>
                <a:sym typeface="Arimo"/>
              </a:rPr>
              <a:t>Coordinador de la Comisión de Protección de Datos Personales</a:t>
            </a:r>
            <a:endParaRPr lang="es-MX" sz="900" dirty="0">
              <a:solidFill>
                <a:schemeClr val="tx1">
                  <a:lumMod val="75000"/>
                  <a:lumOff val="25000"/>
                </a:schemeClr>
              </a:solidFill>
              <a:latin typeface="Arimo"/>
              <a:ea typeface="Arimo"/>
              <a:cs typeface="Arimo"/>
              <a:sym typeface="Arimo"/>
            </a:endParaRPr>
          </a:p>
        </p:txBody>
      </p:sp>
      <p:sp>
        <p:nvSpPr>
          <p:cNvPr id="18" name="Rectangle 5"/>
          <p:cNvSpPr>
            <a:spLocks/>
          </p:cNvSpPr>
          <p:nvPr/>
        </p:nvSpPr>
        <p:spPr bwMode="auto">
          <a:xfrm>
            <a:off x="-119367" y="1873558"/>
            <a:ext cx="6235923" cy="293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alpha val="39999"/>
                  </a:schemeClr>
                </a:solidFill>
                <a:miter lim="800000"/>
                <a:headEnd type="none" w="med" len="med"/>
                <a:tailEnd type="none" w="med" len="med"/>
              </a14:hiddenLine>
            </a:ext>
          </a:extLst>
        </p:spPr>
        <p:txBody>
          <a:bodyPr lIns="0" tIns="0" rIns="0" bIns="0"/>
          <a:lstStyle/>
          <a:p>
            <a:pPr fontAlgn="base">
              <a:spcBef>
                <a:spcPct val="0"/>
              </a:spcBef>
              <a:spcAft>
                <a:spcPct val="0"/>
              </a:spcAft>
            </a:pPr>
            <a:r>
              <a:rPr lang="en-US" sz="6000" dirty="0" smtClean="0">
                <a:solidFill>
                  <a:srgbClr val="3296B4"/>
                </a:solidFill>
                <a:latin typeface="Bebas Neue" charset="0"/>
                <a:ea typeface="ＭＳ Ｐゴシック" charset="0"/>
                <a:cs typeface="Bebas Neue" charset="0"/>
                <a:sym typeface="Bebas Neue" charset="0"/>
              </a:rPr>
              <a:t> </a:t>
            </a:r>
            <a:r>
              <a:rPr lang="en-US" sz="3200" dirty="0" smtClean="0">
                <a:solidFill>
                  <a:srgbClr val="8C4AA0"/>
                </a:solidFill>
                <a:latin typeface="Bebas Neue" charset="0"/>
                <a:ea typeface="ＭＳ Ｐゴシック" charset="0"/>
                <a:cs typeface="Bebas Neue" charset="0"/>
                <a:sym typeface="Bebas Neue" charset="0"/>
              </a:rPr>
              <a:t>Nezahualcoyotl</a:t>
            </a:r>
            <a:r>
              <a:rPr lang="en-US" sz="6000" dirty="0" smtClean="0">
                <a:solidFill>
                  <a:srgbClr val="8C4AA0"/>
                </a:solidFill>
                <a:latin typeface="Bebas Neue" charset="0"/>
                <a:ea typeface="ＭＳ Ｐゴシック" charset="0"/>
                <a:cs typeface="Bebas Neue" charset="0"/>
                <a:sym typeface="Bebas Neue" charset="0"/>
              </a:rPr>
              <a:t> </a:t>
            </a:r>
            <a:endParaRPr lang="en-US" sz="6000" dirty="0">
              <a:solidFill>
                <a:srgbClr val="8C4AA0"/>
              </a:solidFill>
              <a:latin typeface="Bebas Neue" charset="0"/>
              <a:ea typeface="ＭＳ Ｐゴシック" charset="0"/>
              <a:cs typeface="Bebas Neue" charset="0"/>
              <a:sym typeface="Bebas Neue" charset="0"/>
            </a:endParaRPr>
          </a:p>
        </p:txBody>
      </p:sp>
      <p:sp>
        <p:nvSpPr>
          <p:cNvPr id="19" name="Rectangle 5"/>
          <p:cNvSpPr>
            <a:spLocks/>
          </p:cNvSpPr>
          <p:nvPr/>
        </p:nvSpPr>
        <p:spPr bwMode="auto">
          <a:xfrm>
            <a:off x="445904" y="2566545"/>
            <a:ext cx="6235923" cy="293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alpha val="39999"/>
                  </a:schemeClr>
                </a:solidFill>
                <a:miter lim="800000"/>
                <a:headEnd type="none" w="med" len="med"/>
                <a:tailEnd type="none" w="med" len="med"/>
              </a14:hiddenLine>
            </a:ext>
          </a:extLst>
        </p:spPr>
        <p:txBody>
          <a:bodyPr lIns="0" tIns="0" rIns="0" bIns="0"/>
          <a:lstStyle/>
          <a:p>
            <a:pPr fontAlgn="base">
              <a:spcBef>
                <a:spcPct val="0"/>
              </a:spcBef>
              <a:spcAft>
                <a:spcPct val="0"/>
              </a:spcAft>
            </a:pPr>
            <a:r>
              <a:rPr lang="en-US" sz="6000" dirty="0" smtClean="0">
                <a:solidFill>
                  <a:srgbClr val="FFC000"/>
                </a:solidFill>
                <a:latin typeface="Bebas Neue" charset="0"/>
                <a:ea typeface="ＭＳ Ｐゴシック" charset="0"/>
                <a:cs typeface="Bebas Neue" charset="0"/>
                <a:sym typeface="Bebas Neue" charset="0"/>
              </a:rPr>
              <a:t>Ley General</a:t>
            </a:r>
            <a:endParaRPr lang="en-US" sz="6000" dirty="0">
              <a:solidFill>
                <a:srgbClr val="FFC000"/>
              </a:solidFill>
              <a:latin typeface="Bebas Neue" charset="0"/>
              <a:ea typeface="ＭＳ Ｐゴシック" charset="0"/>
              <a:cs typeface="Bebas Neue" charset="0"/>
              <a:sym typeface="Bebas Neue" charset="0"/>
            </a:endParaRPr>
          </a:p>
        </p:txBody>
      </p:sp>
      <p:pic>
        <p:nvPicPr>
          <p:cNvPr id="20" name="Picture 8" descr="Resultado de imagen para info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78665"/>
            <a:ext cx="933728" cy="4166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nezahualcoyotl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0128" y="3466525"/>
            <a:ext cx="3574272" cy="857825"/>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n 28"/>
          <p:cNvPicPr>
            <a:picLocks noChangeAspect="1"/>
          </p:cNvPicPr>
          <p:nvPr/>
        </p:nvPicPr>
        <p:blipFill rotWithShape="1">
          <a:blip r:embed="rId6" cstate="print">
            <a:extLst>
              <a:ext uri="{28A0092B-C50C-407E-A947-70E740481C1C}">
                <a14:useLocalDpi xmlns:a14="http://schemas.microsoft.com/office/drawing/2010/main" val="0"/>
              </a:ext>
            </a:extLst>
          </a:blip>
          <a:srcRect t="21692" b="17384"/>
          <a:stretch/>
        </p:blipFill>
        <p:spPr>
          <a:xfrm>
            <a:off x="5343914" y="52528"/>
            <a:ext cx="1111563" cy="441652"/>
          </a:xfrm>
          <a:prstGeom prst="rect">
            <a:avLst/>
          </a:prstGeom>
        </p:spPr>
      </p:pic>
      <p:sp>
        <p:nvSpPr>
          <p:cNvPr id="7" name="6 Rectángulo"/>
          <p:cNvSpPr/>
          <p:nvPr/>
        </p:nvSpPr>
        <p:spPr bwMode="auto">
          <a:xfrm>
            <a:off x="-54390" y="540808"/>
            <a:ext cx="9250778" cy="4048390"/>
          </a:xfrm>
          <a:prstGeom prst="rect">
            <a:avLst/>
          </a:prstGeom>
          <a:solidFill>
            <a:schemeClr val="tx1">
              <a:alpha val="9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a:ln>
                <a:noFill/>
              </a:ln>
              <a:solidFill>
                <a:srgbClr val="C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290191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 name="Imagen 29"/>
          <p:cNvPicPr>
            <a:picLocks noChangeAspect="1"/>
          </p:cNvPicPr>
          <p:nvPr/>
        </p:nvPicPr>
        <p:blipFill rotWithShape="1">
          <a:blip r:embed="rId3"/>
          <a:srcRect l="19853"/>
          <a:stretch/>
        </p:blipFill>
        <p:spPr>
          <a:xfrm>
            <a:off x="76200" y="-2117"/>
            <a:ext cx="9144000" cy="5143500"/>
          </a:xfrm>
          <a:prstGeom prst="rect">
            <a:avLst/>
          </a:prstGeom>
        </p:spPr>
      </p:pic>
      <p:sp>
        <p:nvSpPr>
          <p:cNvPr id="23" name="Rounded Rectangle 22"/>
          <p:cNvSpPr/>
          <p:nvPr/>
        </p:nvSpPr>
        <p:spPr>
          <a:xfrm>
            <a:off x="104518" y="2745409"/>
            <a:ext cx="840441" cy="840441"/>
          </a:xfrm>
          <a:prstGeom prst="roundRect">
            <a:avLst/>
          </a:prstGeom>
          <a:solidFill>
            <a:srgbClr val="0099CC"/>
          </a:solidFill>
        </p:spPr>
        <p:style>
          <a:lnRef idx="0">
            <a:schemeClr val="accent5"/>
          </a:lnRef>
          <a:fillRef idx="1002">
            <a:schemeClr val="dk1"/>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 name="Rounded Rectangle 23"/>
          <p:cNvSpPr/>
          <p:nvPr/>
        </p:nvSpPr>
        <p:spPr>
          <a:xfrm>
            <a:off x="4803122" y="2311302"/>
            <a:ext cx="840441" cy="840441"/>
          </a:xfrm>
          <a:prstGeom prst="roundRect">
            <a:avLst/>
          </a:prstGeom>
          <a:solidFill>
            <a:srgbClr val="A9FE1E"/>
          </a:soli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6" name="Rounded Rectangle 25"/>
          <p:cNvSpPr/>
          <p:nvPr/>
        </p:nvSpPr>
        <p:spPr>
          <a:xfrm>
            <a:off x="5027114" y="3790950"/>
            <a:ext cx="840441" cy="840441"/>
          </a:xfrm>
          <a:prstGeom prst="roundRect">
            <a:avLst/>
          </a:prstGeom>
          <a:solidFill>
            <a:srgbClr val="1F1F1F"/>
          </a:solidFill>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Rounded Rectangle 26"/>
          <p:cNvSpPr/>
          <p:nvPr/>
        </p:nvSpPr>
        <p:spPr>
          <a:xfrm>
            <a:off x="91671" y="1453714"/>
            <a:ext cx="840441" cy="840441"/>
          </a:xfrm>
          <a:prstGeom prst="roundRect">
            <a:avLst/>
          </a:prstGeom>
          <a:solidFill>
            <a:srgbClr val="ABABAB"/>
          </a:solidFill>
        </p:spPr>
        <p:style>
          <a:lnRef idx="0">
            <a:schemeClr val="accent5"/>
          </a:lnRef>
          <a:fillRef idx="1002">
            <a:schemeClr val="lt1"/>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8" name="Rounded Rectangle 27"/>
          <p:cNvSpPr/>
          <p:nvPr/>
        </p:nvSpPr>
        <p:spPr>
          <a:xfrm>
            <a:off x="4971989" y="1136892"/>
            <a:ext cx="840441" cy="840441"/>
          </a:xfrm>
          <a:prstGeom prst="roundRect">
            <a:avLst/>
          </a:prstGeom>
          <a:solidFill>
            <a:srgbClr val="024B7C"/>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1" name="Picture 30" descr="03_-Your-Logo.png"/>
          <p:cNvPicPr>
            <a:picLocks noChangeAspect="1"/>
          </p:cNvPicPr>
          <p:nvPr/>
        </p:nvPicPr>
        <p:blipFill>
          <a:blip r:embed="rId4"/>
          <a:stretch>
            <a:fillRect/>
          </a:stretch>
        </p:blipFill>
        <p:spPr>
          <a:xfrm>
            <a:off x="218818" y="2841456"/>
            <a:ext cx="609600" cy="620573"/>
          </a:xfrm>
          <a:prstGeom prst="rect">
            <a:avLst/>
          </a:prstGeom>
        </p:spPr>
      </p:pic>
      <p:pic>
        <p:nvPicPr>
          <p:cNvPr id="37" name="Picture 36" descr="03_-Your-Logo.png"/>
          <p:cNvPicPr>
            <a:picLocks noChangeAspect="1"/>
          </p:cNvPicPr>
          <p:nvPr/>
        </p:nvPicPr>
        <p:blipFill>
          <a:blip r:embed="rId5" cstate="print"/>
          <a:stretch>
            <a:fillRect/>
          </a:stretch>
        </p:blipFill>
        <p:spPr>
          <a:xfrm>
            <a:off x="4959299" y="2407349"/>
            <a:ext cx="533138" cy="620573"/>
          </a:xfrm>
          <a:prstGeom prst="rect">
            <a:avLst/>
          </a:prstGeom>
        </p:spPr>
      </p:pic>
      <p:pic>
        <p:nvPicPr>
          <p:cNvPr id="39" name="Picture 38" descr="03_-Your-Logo.png"/>
          <p:cNvPicPr>
            <a:picLocks noChangeAspect="1"/>
          </p:cNvPicPr>
          <p:nvPr/>
        </p:nvPicPr>
        <p:blipFill>
          <a:blip r:embed="rId6" cstate="print"/>
          <a:stretch>
            <a:fillRect/>
          </a:stretch>
        </p:blipFill>
        <p:spPr>
          <a:xfrm>
            <a:off x="5145021" y="3879141"/>
            <a:ext cx="609806" cy="664689"/>
          </a:xfrm>
          <a:prstGeom prst="rect">
            <a:avLst/>
          </a:prstGeom>
        </p:spPr>
      </p:pic>
      <p:pic>
        <p:nvPicPr>
          <p:cNvPr id="40" name="Picture 39" descr="03_-Your-Logo.png"/>
          <p:cNvPicPr>
            <a:picLocks noChangeAspect="1"/>
          </p:cNvPicPr>
          <p:nvPr/>
        </p:nvPicPr>
        <p:blipFill>
          <a:blip r:embed="rId7" cstate="print"/>
          <a:stretch>
            <a:fillRect/>
          </a:stretch>
        </p:blipFill>
        <p:spPr>
          <a:xfrm>
            <a:off x="218818" y="1546466"/>
            <a:ext cx="586145" cy="664689"/>
          </a:xfrm>
          <a:prstGeom prst="rect">
            <a:avLst/>
          </a:prstGeom>
        </p:spPr>
      </p:pic>
      <p:sp>
        <p:nvSpPr>
          <p:cNvPr id="4" name="Rectángulo 3"/>
          <p:cNvSpPr/>
          <p:nvPr/>
        </p:nvSpPr>
        <p:spPr>
          <a:xfrm>
            <a:off x="1052830" y="1280513"/>
            <a:ext cx="3376358" cy="3108543"/>
          </a:xfrm>
          <a:prstGeom prst="rect">
            <a:avLst/>
          </a:prstGeom>
        </p:spPr>
        <p:txBody>
          <a:bodyPr wrap="square">
            <a:spAutoFit/>
          </a:bodyPr>
          <a:lstStyle/>
          <a:p>
            <a:r>
              <a:rPr lang="es-MX" sz="1400" dirty="0"/>
              <a:t>• Volúmenes: 10,000.</a:t>
            </a:r>
          </a:p>
          <a:p>
            <a:endParaRPr lang="es-MX" sz="1400" dirty="0" smtClean="0"/>
          </a:p>
          <a:p>
            <a:endParaRPr lang="es-MX" sz="1400" dirty="0" smtClean="0"/>
          </a:p>
          <a:p>
            <a:endParaRPr lang="es-MX" sz="1400" dirty="0"/>
          </a:p>
          <a:p>
            <a:endParaRPr lang="es-MX" sz="1400" dirty="0" smtClean="0"/>
          </a:p>
          <a:p>
            <a:r>
              <a:rPr lang="es-MX" sz="1400" dirty="0" smtClean="0"/>
              <a:t>• </a:t>
            </a:r>
            <a:r>
              <a:rPr lang="es-MX" sz="1400" dirty="0"/>
              <a:t>Usuarios Simultáneos: 54</a:t>
            </a:r>
          </a:p>
          <a:p>
            <a:endParaRPr lang="es-MX" sz="1400" dirty="0" smtClean="0"/>
          </a:p>
          <a:p>
            <a:endParaRPr lang="es-MX" sz="1400" dirty="0" smtClean="0"/>
          </a:p>
          <a:p>
            <a:endParaRPr lang="es-MX" sz="1400" dirty="0"/>
          </a:p>
          <a:p>
            <a:endParaRPr lang="es-MX" sz="1400" dirty="0" smtClean="0"/>
          </a:p>
          <a:p>
            <a:endParaRPr lang="es-MX" sz="1400" dirty="0" smtClean="0"/>
          </a:p>
          <a:p>
            <a:r>
              <a:rPr lang="es-MX" sz="1400" dirty="0" smtClean="0"/>
              <a:t>• </a:t>
            </a:r>
            <a:r>
              <a:rPr lang="es-MX" sz="1400" dirty="0"/>
              <a:t>Área: 150 metros cuadrados</a:t>
            </a:r>
          </a:p>
          <a:p>
            <a:endParaRPr lang="es-MX" sz="1400" dirty="0" smtClean="0"/>
          </a:p>
          <a:p>
            <a:endParaRPr lang="es-MX" sz="1400" dirty="0" smtClean="0"/>
          </a:p>
        </p:txBody>
      </p:sp>
      <p:pic>
        <p:nvPicPr>
          <p:cNvPr id="29" name="Picture 40" descr="03_-Your-Logo.png"/>
          <p:cNvPicPr>
            <a:picLocks noChangeAspect="1"/>
          </p:cNvPicPr>
          <p:nvPr/>
        </p:nvPicPr>
        <p:blipFill>
          <a:blip r:embed="rId8" cstate="print"/>
          <a:stretch>
            <a:fillRect/>
          </a:stretch>
        </p:blipFill>
        <p:spPr>
          <a:xfrm>
            <a:off x="5085755" y="1320783"/>
            <a:ext cx="586145" cy="497050"/>
          </a:xfrm>
          <a:prstGeom prst="rect">
            <a:avLst/>
          </a:prstGeom>
        </p:spPr>
      </p:pic>
      <p:cxnSp>
        <p:nvCxnSpPr>
          <p:cNvPr id="19" name="Straight Connector 32"/>
          <p:cNvCxnSpPr/>
          <p:nvPr/>
        </p:nvCxnSpPr>
        <p:spPr>
          <a:xfrm>
            <a:off x="0" y="4381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2" name="TextBox 55"/>
          <p:cNvSpPr txBox="1"/>
          <p:nvPr/>
        </p:nvSpPr>
        <p:spPr>
          <a:xfrm>
            <a:off x="-117844"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32" name="TextBox 37"/>
          <p:cNvSpPr txBox="1"/>
          <p:nvPr/>
        </p:nvSpPr>
        <p:spPr>
          <a:xfrm>
            <a:off x="70759" y="465588"/>
            <a:ext cx="5648241" cy="338550"/>
          </a:xfrm>
          <a:prstGeom prst="rect">
            <a:avLst/>
          </a:prstGeom>
          <a:noFill/>
        </p:spPr>
        <p:txBody>
          <a:bodyPr wrap="square" lIns="91436" tIns="45718" rIns="91436" bIns="45718" numCol="1" spcCol="0" rtlCol="0" anchor="ctr">
            <a:spAutoFit/>
          </a:bodyPr>
          <a:lstStyle/>
          <a:p>
            <a:r>
              <a:rPr lang="es-MX" sz="1600" dirty="0">
                <a:solidFill>
                  <a:srgbClr val="0070C0"/>
                </a:solidFill>
                <a:ea typeface="Montserrat Light" charset="0"/>
                <a:cs typeface="Montserrat Light" charset="0"/>
              </a:rPr>
              <a:t>Capacidad</a:t>
            </a:r>
            <a:r>
              <a:rPr lang="en-US" sz="1600" dirty="0" smtClean="0">
                <a:solidFill>
                  <a:srgbClr val="0070C0"/>
                </a:solidFill>
                <a:ea typeface="Montserrat Light" charset="0"/>
                <a:cs typeface="Montserrat Light" charset="0"/>
              </a:rPr>
              <a:t>.</a:t>
            </a:r>
            <a:endParaRPr lang="en-US" sz="1600" dirty="0">
              <a:solidFill>
                <a:srgbClr val="0070C0"/>
              </a:solidFill>
              <a:ea typeface="Montserrat Light" charset="0"/>
              <a:cs typeface="Montserrat Light" charset="0"/>
            </a:endParaRPr>
          </a:p>
        </p:txBody>
      </p:sp>
      <p:sp>
        <p:nvSpPr>
          <p:cNvPr id="33" name="TextBox 37"/>
          <p:cNvSpPr txBox="1"/>
          <p:nvPr/>
        </p:nvSpPr>
        <p:spPr>
          <a:xfrm>
            <a:off x="6553200" y="466012"/>
            <a:ext cx="5648241" cy="338550"/>
          </a:xfrm>
          <a:prstGeom prst="rect">
            <a:avLst/>
          </a:prstGeom>
          <a:noFill/>
        </p:spPr>
        <p:txBody>
          <a:bodyPr wrap="square" lIns="91436" tIns="45718" rIns="91436" bIns="45718" numCol="1" spcCol="0" rtlCol="0" anchor="ctr">
            <a:spAutoFit/>
          </a:bodyPr>
          <a:lstStyle/>
          <a:p>
            <a:r>
              <a:rPr lang="es-MX" sz="1600" dirty="0" smtClean="0">
                <a:solidFill>
                  <a:srgbClr val="0070C0"/>
                </a:solidFill>
                <a:ea typeface="Montserrat Light" charset="0"/>
                <a:cs typeface="Montserrat Light" charset="0"/>
              </a:rPr>
              <a:t>Tecnología</a:t>
            </a:r>
            <a:r>
              <a:rPr lang="en-US" sz="1600" dirty="0" smtClean="0">
                <a:solidFill>
                  <a:srgbClr val="0070C0"/>
                </a:solidFill>
                <a:ea typeface="Montserrat Light" charset="0"/>
                <a:cs typeface="Montserrat Light" charset="0"/>
              </a:rPr>
              <a:t>.</a:t>
            </a:r>
            <a:endParaRPr lang="en-US" sz="1600" dirty="0">
              <a:solidFill>
                <a:srgbClr val="0070C0"/>
              </a:solidFill>
              <a:ea typeface="Montserrat Light" charset="0"/>
              <a:cs typeface="Montserrat Light" charset="0"/>
            </a:endParaRPr>
          </a:p>
        </p:txBody>
      </p:sp>
      <p:sp>
        <p:nvSpPr>
          <p:cNvPr id="34" name="Rectángulo 33"/>
          <p:cNvSpPr/>
          <p:nvPr/>
        </p:nvSpPr>
        <p:spPr>
          <a:xfrm>
            <a:off x="5646284" y="1321207"/>
            <a:ext cx="3376358" cy="3970318"/>
          </a:xfrm>
          <a:prstGeom prst="rect">
            <a:avLst/>
          </a:prstGeom>
        </p:spPr>
        <p:txBody>
          <a:bodyPr wrap="square">
            <a:spAutoFit/>
          </a:bodyPr>
          <a:lstStyle/>
          <a:p>
            <a:r>
              <a:rPr lang="es-MX" sz="1400" dirty="0"/>
              <a:t>• Sistema de </a:t>
            </a:r>
            <a:r>
              <a:rPr lang="es-MX" sz="1400" dirty="0" smtClean="0"/>
              <a:t>Seguridad.</a:t>
            </a:r>
            <a:endParaRPr lang="es-MX" sz="1400" dirty="0"/>
          </a:p>
          <a:p>
            <a:endParaRPr lang="es-MX" sz="1400" dirty="0"/>
          </a:p>
          <a:p>
            <a:endParaRPr lang="es-MX" sz="1400" dirty="0" smtClean="0"/>
          </a:p>
          <a:p>
            <a:endParaRPr lang="es-MX" sz="1400" dirty="0" smtClean="0"/>
          </a:p>
          <a:p>
            <a:r>
              <a:rPr lang="es-MX" sz="1400" dirty="0" smtClean="0"/>
              <a:t>• </a:t>
            </a:r>
            <a:r>
              <a:rPr lang="es-MX" sz="1400" dirty="0"/>
              <a:t>Software de automatización compatible con normativas internacionales</a:t>
            </a:r>
          </a:p>
          <a:p>
            <a:endParaRPr lang="es-MX" sz="1400" dirty="0" smtClean="0"/>
          </a:p>
          <a:p>
            <a:endParaRPr lang="es-MX" sz="1400" dirty="0" smtClean="0"/>
          </a:p>
          <a:p>
            <a:endParaRPr lang="es-MX" sz="1400" dirty="0" smtClean="0"/>
          </a:p>
          <a:p>
            <a:r>
              <a:rPr lang="es-MX" sz="1400" dirty="0" smtClean="0"/>
              <a:t>• </a:t>
            </a:r>
            <a:r>
              <a:rPr lang="es-MX" sz="1400" dirty="0"/>
              <a:t>Sistema de auto préstamo y </a:t>
            </a:r>
            <a:r>
              <a:rPr lang="es-MX" sz="1400" dirty="0" smtClean="0"/>
              <a:t>devolución</a:t>
            </a:r>
          </a:p>
          <a:p>
            <a:endParaRPr lang="es-MX" sz="1400" dirty="0" smtClean="0"/>
          </a:p>
          <a:p>
            <a:endParaRPr lang="es-MX" sz="1400" dirty="0"/>
          </a:p>
          <a:p>
            <a:endParaRPr lang="es-MX" sz="1400" dirty="0"/>
          </a:p>
          <a:p>
            <a:pPr marL="285750" indent="-285750">
              <a:buFont typeface="Arial" panose="020B0604020202020204" pitchFamily="34" charset="0"/>
              <a:buChar char="•"/>
            </a:pPr>
            <a:r>
              <a:rPr lang="es-MX" sz="1400" dirty="0"/>
              <a:t>Escáner de autoservicio</a:t>
            </a:r>
          </a:p>
          <a:p>
            <a:endParaRPr lang="es-MX" sz="1400" dirty="0"/>
          </a:p>
          <a:p>
            <a:endParaRPr lang="es-MX" sz="1400" dirty="0" smtClean="0"/>
          </a:p>
          <a:p>
            <a:endParaRPr lang="es-MX" sz="1400" dirty="0" smtClean="0"/>
          </a:p>
          <a:p>
            <a:endParaRPr lang="es-MX" sz="1400" dirty="0" smtClean="0"/>
          </a:p>
        </p:txBody>
      </p:sp>
      <p:pic>
        <p:nvPicPr>
          <p:cNvPr id="36" name="Picture 6" descr="Imagen relacionad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Resultado de imagen para infoem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41" name="40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rotWithShape="1">
          <a:blip r:embed="rId3"/>
          <a:srcRect l="19853"/>
          <a:stretch/>
        </p:blipFill>
        <p:spPr>
          <a:xfrm>
            <a:off x="0" y="0"/>
            <a:ext cx="9144000" cy="5143500"/>
          </a:xfrm>
          <a:prstGeom prst="rect">
            <a:avLst/>
          </a:prstGeom>
        </p:spPr>
      </p:pic>
      <p:pic>
        <p:nvPicPr>
          <p:cNvPr id="19" name="Picture 2" descr="Resultado de imagen para RECTIFICACION DE DAT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54" y="2751742"/>
            <a:ext cx="3891516" cy="242571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52400" y="850575"/>
            <a:ext cx="2590800" cy="461665"/>
          </a:xfrm>
          <a:prstGeom prst="rect">
            <a:avLst/>
          </a:prstGeom>
          <a:noFill/>
        </p:spPr>
        <p:txBody>
          <a:bodyPr wrap="square" rtlCol="0">
            <a:spAutoFit/>
          </a:bodyPr>
          <a:lstStyle/>
          <a:p>
            <a:r>
              <a:rPr lang="es-MX" sz="1200" dirty="0">
                <a:solidFill>
                  <a:srgbClr val="7030A0"/>
                </a:solidFill>
              </a:rPr>
              <a:t>Diseñados como unidades de información </a:t>
            </a:r>
          </a:p>
        </p:txBody>
      </p:sp>
      <p:sp>
        <p:nvSpPr>
          <p:cNvPr id="67" name="TextBox 66"/>
          <p:cNvSpPr txBox="1"/>
          <p:nvPr/>
        </p:nvSpPr>
        <p:spPr>
          <a:xfrm>
            <a:off x="745342" y="1219907"/>
            <a:ext cx="3725654" cy="1569660"/>
          </a:xfrm>
          <a:prstGeom prst="rect">
            <a:avLst/>
          </a:prstGeom>
          <a:noFill/>
        </p:spPr>
        <p:txBody>
          <a:bodyPr wrap="square" rtlCol="0">
            <a:spAutoFit/>
          </a:bodyPr>
          <a:lstStyle/>
          <a:p>
            <a:pPr algn="just"/>
            <a:r>
              <a:rPr lang="es-MX" sz="1200" b="1" dirty="0">
                <a:solidFill>
                  <a:srgbClr val="1F1F1F"/>
                </a:solidFill>
              </a:rPr>
              <a:t>Cuyo objetivo primordial es la preservación conservación, seguridad y puesta en servicio de la información institucional, procesada, organizada, digitalizada y automatizada en un software de gestión documental que permitirá el acceso oportuno e inmediato a la información que requieran los ciudadanos y funcionarios.</a:t>
            </a:r>
          </a:p>
          <a:p>
            <a:pPr algn="just"/>
            <a:r>
              <a:rPr lang="es-MX" sz="1200" b="1" dirty="0" smtClean="0">
                <a:solidFill>
                  <a:srgbClr val="1F1F1F"/>
                </a:solidFill>
              </a:rPr>
              <a:t>.</a:t>
            </a:r>
            <a:endParaRPr lang="es-MX" sz="1200" b="1" dirty="0">
              <a:solidFill>
                <a:srgbClr val="1F1F1F"/>
              </a:solidFill>
            </a:endParaRPr>
          </a:p>
        </p:txBody>
      </p:sp>
      <p:sp>
        <p:nvSpPr>
          <p:cNvPr id="94" name="Rectangle 93"/>
          <p:cNvSpPr/>
          <p:nvPr/>
        </p:nvSpPr>
        <p:spPr>
          <a:xfrm flipH="1" flipV="1">
            <a:off x="4572000" y="1200150"/>
            <a:ext cx="4572000" cy="3429000"/>
          </a:xfrm>
          <a:prstGeom prst="rect">
            <a:avLst/>
          </a:prstGeom>
          <a:solidFill>
            <a:srgbClr val="1F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flipH="1" flipV="1">
            <a:off x="-63642" y="1436281"/>
            <a:ext cx="838200" cy="1219200"/>
          </a:xfrm>
          <a:prstGeom prst="rect">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flipH="1" flipV="1">
            <a:off x="4495800" y="1428750"/>
            <a:ext cx="533400" cy="1219200"/>
          </a:xfrm>
          <a:prstGeom prst="rect">
            <a:avLst/>
          </a:prstGeom>
          <a:solidFill>
            <a:srgbClr val="A9F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flipH="1" flipV="1">
            <a:off x="4572000" y="2957623"/>
            <a:ext cx="533400" cy="121920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esultado de imagen para RECTIFICACION DE DAT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84" y="2736838"/>
            <a:ext cx="3891516" cy="242571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32"/>
          <p:cNvCxnSpPr/>
          <p:nvPr/>
        </p:nvCxnSpPr>
        <p:spPr>
          <a:xfrm>
            <a:off x="0" y="4381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18" name="TextBox 55"/>
          <p:cNvSpPr txBox="1"/>
          <p:nvPr/>
        </p:nvSpPr>
        <p:spPr>
          <a:xfrm>
            <a:off x="-117844"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21" name="TextBox 37"/>
          <p:cNvSpPr txBox="1"/>
          <p:nvPr/>
        </p:nvSpPr>
        <p:spPr>
          <a:xfrm>
            <a:off x="70759" y="465588"/>
            <a:ext cx="5648241" cy="338550"/>
          </a:xfrm>
          <a:prstGeom prst="rect">
            <a:avLst/>
          </a:prstGeom>
          <a:noFill/>
        </p:spPr>
        <p:txBody>
          <a:bodyPr wrap="square" lIns="91436" tIns="45718" rIns="91436" bIns="45718" numCol="1" spcCol="0" rtlCol="0" anchor="ctr">
            <a:spAutoFit/>
          </a:bodyPr>
          <a:lstStyle/>
          <a:p>
            <a:r>
              <a:rPr lang="es-MX" sz="1600" dirty="0">
                <a:solidFill>
                  <a:srgbClr val="0070C0"/>
                </a:solidFill>
                <a:ea typeface="Montserrat Light" charset="0"/>
                <a:cs typeface="Montserrat Light" charset="0"/>
              </a:rPr>
              <a:t>Archivos para </a:t>
            </a:r>
            <a:r>
              <a:rPr lang="es-MX" sz="1600" dirty="0" smtClean="0">
                <a:solidFill>
                  <a:srgbClr val="0070C0"/>
                </a:solidFill>
                <a:ea typeface="Montserrat Light" charset="0"/>
                <a:cs typeface="Montserrat Light" charset="0"/>
              </a:rPr>
              <a:t>Transparencia</a:t>
            </a:r>
            <a:r>
              <a:rPr lang="en-US" sz="1600" dirty="0" smtClean="0">
                <a:solidFill>
                  <a:srgbClr val="0070C0"/>
                </a:solidFill>
                <a:ea typeface="Montserrat Light" charset="0"/>
                <a:cs typeface="Montserrat Light" charset="0"/>
              </a:rPr>
              <a:t>.</a:t>
            </a:r>
            <a:endParaRPr lang="en-US" sz="1600" dirty="0">
              <a:solidFill>
                <a:srgbClr val="0070C0"/>
              </a:solidFill>
              <a:ea typeface="Montserrat Light" charset="0"/>
              <a:cs typeface="Montserrat Light" charset="0"/>
            </a:endParaRPr>
          </a:p>
        </p:txBody>
      </p:sp>
      <p:sp>
        <p:nvSpPr>
          <p:cNvPr id="2" name="Rectángulo 1"/>
          <p:cNvSpPr/>
          <p:nvPr/>
        </p:nvSpPr>
        <p:spPr>
          <a:xfrm>
            <a:off x="4605867" y="795558"/>
            <a:ext cx="1562672" cy="369332"/>
          </a:xfrm>
          <a:prstGeom prst="rect">
            <a:avLst/>
          </a:prstGeom>
        </p:spPr>
        <p:txBody>
          <a:bodyPr wrap="none">
            <a:spAutoFit/>
          </a:bodyPr>
          <a:lstStyle/>
          <a:p>
            <a:r>
              <a:rPr lang="es-ES" b="1" dirty="0"/>
              <a:t>Características</a:t>
            </a:r>
          </a:p>
        </p:txBody>
      </p:sp>
      <p:sp>
        <p:nvSpPr>
          <p:cNvPr id="24" name="CuadroTexto 23"/>
          <p:cNvSpPr txBox="1"/>
          <p:nvPr/>
        </p:nvSpPr>
        <p:spPr>
          <a:xfrm>
            <a:off x="5289039" y="1461951"/>
            <a:ext cx="3798997" cy="2893100"/>
          </a:xfrm>
          <a:prstGeom prst="rect">
            <a:avLst/>
          </a:prstGeom>
          <a:noFill/>
        </p:spPr>
        <p:txBody>
          <a:bodyPr wrap="square" rtlCol="0">
            <a:spAutoFit/>
          </a:bodyPr>
          <a:lstStyle/>
          <a:p>
            <a:r>
              <a:rPr lang="es-ES" sz="1400" dirty="0" smtClean="0">
                <a:solidFill>
                  <a:schemeClr val="bg1"/>
                </a:solidFill>
              </a:rPr>
              <a:t>La </a:t>
            </a:r>
            <a:r>
              <a:rPr lang="es-ES" sz="1400" dirty="0">
                <a:solidFill>
                  <a:srgbClr val="4FD1FF"/>
                </a:solidFill>
              </a:rPr>
              <a:t>estantería</a:t>
            </a:r>
            <a:r>
              <a:rPr lang="es-ES" sz="1400" dirty="0">
                <a:solidFill>
                  <a:schemeClr val="bg1"/>
                </a:solidFill>
              </a:rPr>
              <a:t> deberá ser compacta o móvil para optimizar los recursos y sobre todos los espacios útiles para el almacenamiento resguardo y organización de expedientes.</a:t>
            </a:r>
            <a:endParaRPr lang="es-MX" sz="1400" dirty="0">
              <a:solidFill>
                <a:schemeClr val="bg1"/>
              </a:solidFill>
            </a:endParaRPr>
          </a:p>
          <a:p>
            <a:r>
              <a:rPr lang="es-ES" sz="1400" dirty="0">
                <a:solidFill>
                  <a:schemeClr val="bg1"/>
                </a:solidFill>
              </a:rPr>
              <a:t> </a:t>
            </a:r>
            <a:endParaRPr lang="es-MX" sz="1400" dirty="0">
              <a:solidFill>
                <a:schemeClr val="bg1"/>
              </a:solidFill>
            </a:endParaRPr>
          </a:p>
          <a:p>
            <a:r>
              <a:rPr lang="es-ES" sz="1400" dirty="0">
                <a:solidFill>
                  <a:schemeClr val="bg1"/>
                </a:solidFill>
              </a:rPr>
              <a:t>Los </a:t>
            </a:r>
            <a:r>
              <a:rPr lang="es-ES" sz="1400" dirty="0">
                <a:solidFill>
                  <a:srgbClr val="4FD1FF"/>
                </a:solidFill>
              </a:rPr>
              <a:t>archivos</a:t>
            </a:r>
            <a:r>
              <a:rPr lang="es-ES" sz="1400" dirty="0">
                <a:solidFill>
                  <a:schemeClr val="bg1"/>
                </a:solidFill>
              </a:rPr>
              <a:t> para la transparencia cuentan con una área de digitalización de documentos, así como áreas de trabajo para la recepción de expedientes de archivo de trámite, transferencias y bajas documentales.</a:t>
            </a:r>
            <a:endParaRPr lang="es-MX" sz="1400" dirty="0">
              <a:solidFill>
                <a:schemeClr val="bg1"/>
              </a:solidFill>
            </a:endParaRPr>
          </a:p>
          <a:p>
            <a:r>
              <a:rPr lang="es-ES" sz="1400" dirty="0">
                <a:solidFill>
                  <a:schemeClr val="bg1"/>
                </a:solidFill>
              </a:rPr>
              <a:t> </a:t>
            </a:r>
            <a:endParaRPr lang="es-MX" sz="1400" dirty="0">
              <a:solidFill>
                <a:schemeClr val="bg1"/>
              </a:solidFill>
            </a:endParaRPr>
          </a:p>
          <a:p>
            <a:r>
              <a:rPr lang="es-ES" sz="1400" dirty="0">
                <a:solidFill>
                  <a:srgbClr val="4FD1FF"/>
                </a:solidFill>
              </a:rPr>
              <a:t>Mobiliario</a:t>
            </a:r>
            <a:r>
              <a:rPr lang="es-ES" sz="1400" dirty="0">
                <a:solidFill>
                  <a:schemeClr val="bg1"/>
                </a:solidFill>
              </a:rPr>
              <a:t> deberá ser ergonómico y apropiado para el trabajo de organización documental</a:t>
            </a:r>
            <a:r>
              <a:rPr lang="es-ES" sz="1400" dirty="0" smtClean="0">
                <a:solidFill>
                  <a:schemeClr val="bg1"/>
                </a:solidFill>
              </a:rPr>
              <a:t>.</a:t>
            </a:r>
            <a:endParaRPr lang="es-MX" sz="1400" dirty="0">
              <a:solidFill>
                <a:schemeClr val="bg1"/>
              </a:solidFill>
            </a:endParaRPr>
          </a:p>
        </p:txBody>
      </p:sp>
      <p:pic>
        <p:nvPicPr>
          <p:cNvPr id="26" name="Picture 6"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Resultado de imagen para infoem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2698431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n 92"/>
          <p:cNvPicPr>
            <a:picLocks noChangeAspect="1"/>
          </p:cNvPicPr>
          <p:nvPr/>
        </p:nvPicPr>
        <p:blipFill rotWithShape="1">
          <a:blip r:embed="rId2"/>
          <a:srcRect l="19853"/>
          <a:stretch/>
        </p:blipFill>
        <p:spPr>
          <a:xfrm>
            <a:off x="4096" y="0"/>
            <a:ext cx="9144000" cy="5143500"/>
          </a:xfrm>
          <a:prstGeom prst="rect">
            <a:avLst/>
          </a:prstGeom>
        </p:spPr>
      </p:pic>
      <p:sp>
        <p:nvSpPr>
          <p:cNvPr id="28" name="Oval 5"/>
          <p:cNvSpPr/>
          <p:nvPr/>
        </p:nvSpPr>
        <p:spPr>
          <a:xfrm>
            <a:off x="3884192" y="394921"/>
            <a:ext cx="548640" cy="54864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 name="Straight Connector 7"/>
          <p:cNvCxnSpPr>
            <a:stCxn id="28" idx="4"/>
          </p:cNvCxnSpPr>
          <p:nvPr/>
        </p:nvCxnSpPr>
        <p:spPr>
          <a:xfrm>
            <a:off x="4158512" y="943561"/>
            <a:ext cx="0" cy="4165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8"/>
          <p:cNvSpPr/>
          <p:nvPr/>
        </p:nvSpPr>
        <p:spPr>
          <a:xfrm>
            <a:off x="3884192" y="2086561"/>
            <a:ext cx="548640" cy="54864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9"/>
          <p:cNvSpPr/>
          <p:nvPr/>
        </p:nvSpPr>
        <p:spPr>
          <a:xfrm>
            <a:off x="3884192" y="3778201"/>
            <a:ext cx="548640" cy="54864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Oval 14"/>
          <p:cNvSpPr/>
          <p:nvPr/>
        </p:nvSpPr>
        <p:spPr>
          <a:xfrm>
            <a:off x="4026432" y="537161"/>
            <a:ext cx="264160" cy="264160"/>
          </a:xfrm>
          <a:prstGeom prst="ellipse">
            <a:avLst/>
          </a:prstGeom>
          <a:solidFill>
            <a:schemeClr val="accent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Oval 15"/>
          <p:cNvSpPr/>
          <p:nvPr/>
        </p:nvSpPr>
        <p:spPr>
          <a:xfrm>
            <a:off x="4026432" y="2228801"/>
            <a:ext cx="264160" cy="264160"/>
          </a:xfrm>
          <a:prstGeom prst="ellipse">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Oval 16"/>
          <p:cNvSpPr/>
          <p:nvPr/>
        </p:nvSpPr>
        <p:spPr>
          <a:xfrm>
            <a:off x="4026432" y="3920441"/>
            <a:ext cx="264160" cy="26416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4" name="Rectangle 40"/>
          <p:cNvSpPr/>
          <p:nvPr/>
        </p:nvSpPr>
        <p:spPr>
          <a:xfrm flipH="1">
            <a:off x="85511" y="1304907"/>
            <a:ext cx="3683313" cy="1873853"/>
          </a:xfrm>
          <a:prstGeom prst="rect">
            <a:avLst/>
          </a:prstGeom>
          <a:solidFill>
            <a:srgbClr val="1F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TextBox 46"/>
          <p:cNvSpPr txBox="1"/>
          <p:nvPr/>
        </p:nvSpPr>
        <p:spPr>
          <a:xfrm>
            <a:off x="3219201" y="2117042"/>
            <a:ext cx="489858" cy="541174"/>
          </a:xfrm>
          <a:prstGeom prst="rect">
            <a:avLst/>
          </a:prstGeom>
          <a:noFill/>
        </p:spPr>
        <p:txBody>
          <a:bodyPr wrap="square" rtlCol="0">
            <a:spAutoFit/>
          </a:bodyPr>
          <a:lstStyle/>
          <a:p>
            <a:pPr>
              <a:lnSpc>
                <a:spcPts val="3500"/>
              </a:lnSpc>
            </a:pPr>
            <a:r>
              <a:rPr lang="en-US" sz="4000" b="1" dirty="0" smtClean="0">
                <a:solidFill>
                  <a:srgbClr val="4FD1FF"/>
                </a:solidFill>
                <a:latin typeface="Philosopher" pitchFamily="50" charset="0"/>
              </a:rPr>
              <a:t>1</a:t>
            </a:r>
          </a:p>
        </p:txBody>
      </p:sp>
      <p:sp>
        <p:nvSpPr>
          <p:cNvPr id="89" name="Rectangle 40"/>
          <p:cNvSpPr/>
          <p:nvPr/>
        </p:nvSpPr>
        <p:spPr>
          <a:xfrm flipH="1">
            <a:off x="4707152" y="2870279"/>
            <a:ext cx="4436848" cy="2238882"/>
          </a:xfrm>
          <a:prstGeom prst="rect">
            <a:avLst/>
          </a:prstGeom>
          <a:solidFill>
            <a:srgbClr val="1F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TextBox 48"/>
          <p:cNvSpPr txBox="1"/>
          <p:nvPr/>
        </p:nvSpPr>
        <p:spPr>
          <a:xfrm>
            <a:off x="4820365" y="3790917"/>
            <a:ext cx="489858" cy="553228"/>
          </a:xfrm>
          <a:prstGeom prst="rect">
            <a:avLst/>
          </a:prstGeom>
          <a:noFill/>
        </p:spPr>
        <p:txBody>
          <a:bodyPr wrap="square" rtlCol="0">
            <a:spAutoFit/>
          </a:bodyPr>
          <a:lstStyle/>
          <a:p>
            <a:pPr>
              <a:lnSpc>
                <a:spcPts val="3500"/>
              </a:lnSpc>
            </a:pPr>
            <a:r>
              <a:rPr lang="en-US" sz="4000" b="1" dirty="0" smtClean="0">
                <a:solidFill>
                  <a:srgbClr val="93ED01"/>
                </a:solidFill>
                <a:latin typeface="Philosopher" pitchFamily="50" charset="0"/>
              </a:rPr>
              <a:t>2</a:t>
            </a:r>
          </a:p>
        </p:txBody>
      </p:sp>
      <p:sp>
        <p:nvSpPr>
          <p:cNvPr id="92" name="TextBox 47"/>
          <p:cNvSpPr txBox="1"/>
          <p:nvPr/>
        </p:nvSpPr>
        <p:spPr>
          <a:xfrm>
            <a:off x="5181600" y="3156888"/>
            <a:ext cx="3842064" cy="1631216"/>
          </a:xfrm>
          <a:prstGeom prst="rect">
            <a:avLst/>
          </a:prstGeom>
          <a:noFill/>
        </p:spPr>
        <p:txBody>
          <a:bodyPr wrap="square" rtlCol="0">
            <a:spAutoFit/>
          </a:bodyPr>
          <a:lstStyle/>
          <a:p>
            <a:pPr marL="171450" indent="-171450">
              <a:lnSpc>
                <a:spcPts val="1000"/>
              </a:lnSpc>
              <a:buFont typeface="Arial" panose="020B0604020202020204" pitchFamily="34" charset="0"/>
              <a:buChar char="•"/>
            </a:pPr>
            <a:r>
              <a:rPr lang="es-MX" sz="1200" dirty="0">
                <a:solidFill>
                  <a:prstClr val="white"/>
                </a:solidFill>
              </a:rPr>
              <a:t>Sistema de </a:t>
            </a:r>
            <a:r>
              <a:rPr lang="es-MX" sz="1200" dirty="0" smtClean="0">
                <a:solidFill>
                  <a:prstClr val="white"/>
                </a:solidFill>
              </a:rPr>
              <a:t>seguridad</a:t>
            </a:r>
          </a:p>
          <a:p>
            <a:pPr marL="171450" indent="-171450">
              <a:lnSpc>
                <a:spcPts val="1000"/>
              </a:lnSpc>
              <a:buFont typeface="Arial" panose="020B0604020202020204" pitchFamily="34" charset="0"/>
              <a:buChar char="•"/>
            </a:pPr>
            <a:endParaRPr lang="es-MX" sz="1200" dirty="0">
              <a:solidFill>
                <a:prstClr val="white"/>
              </a:solidFill>
            </a:endParaRPr>
          </a:p>
          <a:p>
            <a:pPr marL="171450" indent="-171450">
              <a:lnSpc>
                <a:spcPts val="1000"/>
              </a:lnSpc>
              <a:buFont typeface="Arial" panose="020B0604020202020204" pitchFamily="34" charset="0"/>
              <a:buChar char="•"/>
            </a:pPr>
            <a:r>
              <a:rPr lang="es-MX" sz="1200" dirty="0">
                <a:solidFill>
                  <a:prstClr val="white"/>
                </a:solidFill>
              </a:rPr>
              <a:t>Software de automatización para archivos compatible con normativas internacionales</a:t>
            </a:r>
          </a:p>
          <a:p>
            <a:pPr marL="171450" indent="-171450">
              <a:lnSpc>
                <a:spcPts val="1000"/>
              </a:lnSpc>
              <a:buFont typeface="Arial" panose="020B0604020202020204" pitchFamily="34" charset="0"/>
              <a:buChar char="•"/>
            </a:pPr>
            <a:endParaRPr lang="es-MX" sz="1200" dirty="0" smtClean="0">
              <a:solidFill>
                <a:prstClr val="white"/>
              </a:solidFill>
            </a:endParaRPr>
          </a:p>
          <a:p>
            <a:pPr marL="171450" indent="-171450">
              <a:lnSpc>
                <a:spcPts val="1000"/>
              </a:lnSpc>
              <a:buFont typeface="Arial" panose="020B0604020202020204" pitchFamily="34" charset="0"/>
              <a:buChar char="•"/>
            </a:pPr>
            <a:r>
              <a:rPr lang="es-MX" sz="1200" dirty="0">
                <a:solidFill>
                  <a:prstClr val="white"/>
                </a:solidFill>
              </a:rPr>
              <a:t>Digitalización</a:t>
            </a:r>
          </a:p>
          <a:p>
            <a:pPr marL="171450" indent="-171450">
              <a:lnSpc>
                <a:spcPts val="1000"/>
              </a:lnSpc>
              <a:buFont typeface="Arial" panose="020B0604020202020204" pitchFamily="34" charset="0"/>
              <a:buChar char="•"/>
            </a:pPr>
            <a:endParaRPr lang="es-MX" sz="1200" dirty="0" smtClean="0">
              <a:solidFill>
                <a:prstClr val="white"/>
              </a:solidFill>
            </a:endParaRPr>
          </a:p>
          <a:p>
            <a:pPr marL="171450" indent="-171450">
              <a:lnSpc>
                <a:spcPts val="1000"/>
              </a:lnSpc>
              <a:buFont typeface="Arial" panose="020B0604020202020204" pitchFamily="34" charset="0"/>
              <a:buChar char="•"/>
            </a:pPr>
            <a:r>
              <a:rPr lang="es-MX" sz="1200" dirty="0">
                <a:solidFill>
                  <a:prstClr val="white"/>
                </a:solidFill>
              </a:rPr>
              <a:t>Escáner de alta producción</a:t>
            </a:r>
          </a:p>
          <a:p>
            <a:pPr marL="171450" indent="-171450">
              <a:lnSpc>
                <a:spcPts val="1000"/>
              </a:lnSpc>
              <a:buFont typeface="Arial" panose="020B0604020202020204" pitchFamily="34" charset="0"/>
              <a:buChar char="•"/>
            </a:pPr>
            <a:endParaRPr lang="es-MX" sz="1200" dirty="0" smtClean="0">
              <a:solidFill>
                <a:prstClr val="white"/>
              </a:solidFill>
            </a:endParaRPr>
          </a:p>
          <a:p>
            <a:pPr marL="171450" indent="-171450">
              <a:lnSpc>
                <a:spcPts val="1000"/>
              </a:lnSpc>
              <a:buFont typeface="Arial" panose="020B0604020202020204" pitchFamily="34" charset="0"/>
              <a:buChar char="•"/>
            </a:pPr>
            <a:r>
              <a:rPr lang="es-MX" sz="1200" dirty="0">
                <a:solidFill>
                  <a:prstClr val="white"/>
                </a:solidFill>
              </a:rPr>
              <a:t>Escáner Satelital</a:t>
            </a:r>
          </a:p>
          <a:p>
            <a:pPr marL="171450" indent="-171450">
              <a:lnSpc>
                <a:spcPts val="1000"/>
              </a:lnSpc>
              <a:buFont typeface="Arial" panose="020B0604020202020204" pitchFamily="34" charset="0"/>
              <a:buChar char="•"/>
            </a:pPr>
            <a:endParaRPr lang="es-MX" sz="1200" dirty="0">
              <a:solidFill>
                <a:prstClr val="white"/>
              </a:solidFill>
            </a:endParaRPr>
          </a:p>
          <a:p>
            <a:pPr>
              <a:lnSpc>
                <a:spcPts val="1000"/>
              </a:lnSpc>
            </a:pPr>
            <a:endParaRPr lang="es-MX" sz="1200" dirty="0">
              <a:solidFill>
                <a:prstClr val="white"/>
              </a:solidFill>
            </a:endParaRPr>
          </a:p>
        </p:txBody>
      </p:sp>
      <p:cxnSp>
        <p:nvCxnSpPr>
          <p:cNvPr id="23"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4"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25" name="TextBox 37"/>
          <p:cNvSpPr txBox="1"/>
          <p:nvPr/>
        </p:nvSpPr>
        <p:spPr>
          <a:xfrm>
            <a:off x="70759" y="465588"/>
            <a:ext cx="5648241" cy="338550"/>
          </a:xfrm>
          <a:prstGeom prst="rect">
            <a:avLst/>
          </a:prstGeom>
          <a:noFill/>
        </p:spPr>
        <p:txBody>
          <a:bodyPr wrap="square" lIns="91436" tIns="45718" rIns="91436" bIns="45718" numCol="1" spcCol="0" rtlCol="0" anchor="ctr">
            <a:spAutoFit/>
          </a:bodyPr>
          <a:lstStyle/>
          <a:p>
            <a:r>
              <a:rPr lang="es-MX" sz="1600" dirty="0">
                <a:solidFill>
                  <a:srgbClr val="0070C0"/>
                </a:solidFill>
                <a:ea typeface="Montserrat Light" charset="0"/>
                <a:cs typeface="Montserrat Light" charset="0"/>
              </a:rPr>
              <a:t>Capacidades archivos para Transparencia</a:t>
            </a:r>
          </a:p>
        </p:txBody>
      </p:sp>
      <p:sp>
        <p:nvSpPr>
          <p:cNvPr id="27" name="Rectángulo 26"/>
          <p:cNvSpPr/>
          <p:nvPr/>
        </p:nvSpPr>
        <p:spPr>
          <a:xfrm>
            <a:off x="165091" y="1388917"/>
            <a:ext cx="2794018" cy="307768"/>
          </a:xfrm>
          <a:prstGeom prst="rect">
            <a:avLst/>
          </a:prstGeom>
        </p:spPr>
        <p:txBody>
          <a:bodyPr wrap="none" lIns="121912" tIns="60956" rIns="121912" bIns="60956">
            <a:spAutoFit/>
          </a:bodyPr>
          <a:lstStyle/>
          <a:p>
            <a:pPr algn="just"/>
            <a:r>
              <a:rPr lang="es-MX" sz="1200" b="1" dirty="0">
                <a:solidFill>
                  <a:schemeClr val="bg1"/>
                </a:solidFill>
                <a:latin typeface="Calibri" panose="020F0502020204030204" pitchFamily="34" charset="0"/>
                <a:ea typeface="Calibri" panose="020F0502020204030204" pitchFamily="34" charset="0"/>
                <a:cs typeface="Calibri" panose="020F0502020204030204" pitchFamily="34" charset="0"/>
              </a:rPr>
              <a:t>305 metros lineales de almacenamiento</a:t>
            </a:r>
          </a:p>
        </p:txBody>
      </p:sp>
      <p:sp>
        <p:nvSpPr>
          <p:cNvPr id="30" name="Rectángulo 29"/>
          <p:cNvSpPr/>
          <p:nvPr/>
        </p:nvSpPr>
        <p:spPr>
          <a:xfrm>
            <a:off x="165091" y="1739553"/>
            <a:ext cx="2038362" cy="307768"/>
          </a:xfrm>
          <a:prstGeom prst="rect">
            <a:avLst/>
          </a:prstGeom>
        </p:spPr>
        <p:txBody>
          <a:bodyPr wrap="none" lIns="121912" tIns="60956" rIns="121912" bIns="60956">
            <a:spAutoFit/>
          </a:bodyPr>
          <a:lstStyle/>
          <a:p>
            <a:pPr algn="just"/>
            <a:r>
              <a:rPr lang="es-MX" sz="1200" b="1" dirty="0">
                <a:solidFill>
                  <a:schemeClr val="bg1"/>
                </a:solidFill>
                <a:latin typeface="Calibri" panose="020F0502020204030204" pitchFamily="34" charset="0"/>
                <a:ea typeface="Calibri" panose="020F0502020204030204" pitchFamily="34" charset="0"/>
                <a:cs typeface="Calibri" panose="020F0502020204030204" pitchFamily="34" charset="0"/>
              </a:rPr>
              <a:t>Área: 100 metros cuadrados</a:t>
            </a:r>
          </a:p>
        </p:txBody>
      </p:sp>
      <p:sp>
        <p:nvSpPr>
          <p:cNvPr id="31" name="Rectángulo 30"/>
          <p:cNvSpPr/>
          <p:nvPr/>
        </p:nvSpPr>
        <p:spPr>
          <a:xfrm>
            <a:off x="165091" y="2208688"/>
            <a:ext cx="2044646" cy="338546"/>
          </a:xfrm>
          <a:prstGeom prst="rect">
            <a:avLst/>
          </a:prstGeom>
        </p:spPr>
        <p:txBody>
          <a:bodyPr wrap="none" lIns="121912" tIns="60956" rIns="121912" bIns="60956">
            <a:spAutoFit/>
          </a:bodyPr>
          <a:lstStyle/>
          <a:p>
            <a:pPr algn="just"/>
            <a:r>
              <a:rPr lang="es-MX" sz="1400" b="1" dirty="0">
                <a:solidFill>
                  <a:schemeClr val="bg1"/>
                </a:solidFill>
                <a:latin typeface="Calibri" panose="020F0502020204030204" pitchFamily="34" charset="0"/>
                <a:ea typeface="Calibri" panose="020F0502020204030204" pitchFamily="34" charset="0"/>
                <a:cs typeface="Calibri" panose="020F0502020204030204" pitchFamily="34" charset="0"/>
              </a:rPr>
              <a:t>Usuarios: 20 simultaneo</a:t>
            </a:r>
          </a:p>
        </p:txBody>
      </p:sp>
      <p:sp>
        <p:nvSpPr>
          <p:cNvPr id="33" name="Rectángulo 32"/>
          <p:cNvSpPr/>
          <p:nvPr/>
        </p:nvSpPr>
        <p:spPr>
          <a:xfrm>
            <a:off x="368336" y="5174792"/>
            <a:ext cx="4140733" cy="353935"/>
          </a:xfrm>
          <a:prstGeom prst="rect">
            <a:avLst/>
          </a:prstGeom>
        </p:spPr>
        <p:txBody>
          <a:bodyPr wrap="none" lIns="121912" tIns="60956" rIns="121912" bIns="60956">
            <a:spAutoFit/>
          </a:bodyPr>
          <a:lstStyle/>
          <a:p>
            <a:pPr algn="just"/>
            <a:r>
              <a:rPr lang="es-MX" sz="1500" b="1" dirty="0">
                <a:solidFill>
                  <a:schemeClr val="bg1"/>
                </a:solidFill>
                <a:latin typeface="Calibri" panose="020F0502020204030204" pitchFamily="34" charset="0"/>
                <a:ea typeface="Calibri" panose="020F0502020204030204" pitchFamily="34" charset="0"/>
                <a:cs typeface="Calibri" panose="020F0502020204030204" pitchFamily="34" charset="0"/>
              </a:rPr>
              <a:t>Personal del instituto:  2 archivistas y 2 auxiliares</a:t>
            </a:r>
          </a:p>
        </p:txBody>
      </p:sp>
      <p:sp>
        <p:nvSpPr>
          <p:cNvPr id="35" name="Rectángulo 34"/>
          <p:cNvSpPr/>
          <p:nvPr/>
        </p:nvSpPr>
        <p:spPr>
          <a:xfrm>
            <a:off x="149393" y="2599827"/>
            <a:ext cx="3373408" cy="307768"/>
          </a:xfrm>
          <a:prstGeom prst="rect">
            <a:avLst/>
          </a:prstGeom>
        </p:spPr>
        <p:txBody>
          <a:bodyPr wrap="none" lIns="121912" tIns="60956" rIns="121912" bIns="60956">
            <a:spAutoFit/>
          </a:bodyPr>
          <a:lstStyle/>
          <a:p>
            <a:pPr algn="just"/>
            <a:r>
              <a:rPr lang="es-MX" sz="1200" b="1" dirty="0">
                <a:solidFill>
                  <a:schemeClr val="bg1"/>
                </a:solidFill>
                <a:latin typeface="Calibri" panose="020F0502020204030204" pitchFamily="34" charset="0"/>
                <a:ea typeface="Calibri" panose="020F0502020204030204" pitchFamily="34" charset="0"/>
                <a:cs typeface="Calibri" panose="020F0502020204030204" pitchFamily="34" charset="0"/>
              </a:rPr>
              <a:t>Personal del instituto:  2 archivistas y 2 auxiliares</a:t>
            </a:r>
          </a:p>
        </p:txBody>
      </p:sp>
      <p:pic>
        <p:nvPicPr>
          <p:cNvPr id="3" name="Imagen 2"/>
          <p:cNvPicPr>
            <a:picLocks noChangeAspect="1"/>
          </p:cNvPicPr>
          <p:nvPr/>
        </p:nvPicPr>
        <p:blipFill>
          <a:blip r:embed="rId3"/>
          <a:stretch>
            <a:fillRect/>
          </a:stretch>
        </p:blipFill>
        <p:spPr>
          <a:xfrm>
            <a:off x="4862577" y="237005"/>
            <a:ext cx="2800343" cy="4085500"/>
          </a:xfrm>
          <a:prstGeom prst="rect">
            <a:avLst/>
          </a:prstGeom>
        </p:spPr>
      </p:pic>
      <p:pic>
        <p:nvPicPr>
          <p:cNvPr id="38" name="Picture 8" descr="Resultado de imagen para info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3922" y="141440"/>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40" name="39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9462" y="74320"/>
            <a:ext cx="958338" cy="446683"/>
          </a:xfrm>
          <a:prstGeom prst="rect">
            <a:avLst/>
          </a:prstGeom>
        </p:spPr>
      </p:pic>
    </p:spTree>
    <p:extLst>
      <p:ext uri="{BB962C8B-B14F-4D97-AF65-F5344CB8AC3E}">
        <p14:creationId xmlns:p14="http://schemas.microsoft.com/office/powerpoint/2010/main" val="14604180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p:cTn id="12" dur="500" fill="hold"/>
                                        <p:tgtEl>
                                          <p:spTgt spid="91"/>
                                        </p:tgtEl>
                                        <p:attrNameLst>
                                          <p:attrName>ppt_w</p:attrName>
                                        </p:attrNameLst>
                                      </p:cBhvr>
                                      <p:tavLst>
                                        <p:tav tm="0">
                                          <p:val>
                                            <p:fltVal val="0"/>
                                          </p:val>
                                        </p:tav>
                                        <p:tav tm="100000">
                                          <p:val>
                                            <p:strVal val="#ppt_w"/>
                                          </p:val>
                                        </p:tav>
                                      </p:tavLst>
                                    </p:anim>
                                    <p:anim calcmode="lin" valueType="num">
                                      <p:cBhvr>
                                        <p:cTn id="13" dur="500" fill="hold"/>
                                        <p:tgtEl>
                                          <p:spTgt spid="9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p:cTn id="17" dur="500" fill="hold"/>
                                        <p:tgtEl>
                                          <p:spTgt spid="92"/>
                                        </p:tgtEl>
                                        <p:attrNameLst>
                                          <p:attrName>ppt_w</p:attrName>
                                        </p:attrNameLst>
                                      </p:cBhvr>
                                      <p:tavLst>
                                        <p:tav tm="0">
                                          <p:val>
                                            <p:fltVal val="0"/>
                                          </p:val>
                                        </p:tav>
                                        <p:tav tm="100000">
                                          <p:val>
                                            <p:strVal val="#ppt_w"/>
                                          </p:val>
                                        </p:tav>
                                      </p:tavLst>
                                    </p:anim>
                                    <p:anim calcmode="lin" valueType="num">
                                      <p:cBhvr>
                                        <p:cTn id="18" dur="500" fill="hold"/>
                                        <p:tgtEl>
                                          <p:spTgt spid="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n 92"/>
          <p:cNvPicPr>
            <a:picLocks noChangeAspect="1"/>
          </p:cNvPicPr>
          <p:nvPr/>
        </p:nvPicPr>
        <p:blipFill rotWithShape="1">
          <a:blip r:embed="rId2"/>
          <a:srcRect l="19853"/>
          <a:stretch/>
        </p:blipFill>
        <p:spPr>
          <a:xfrm>
            <a:off x="4096" y="0"/>
            <a:ext cx="9144000" cy="5143500"/>
          </a:xfrm>
          <a:prstGeom prst="rect">
            <a:avLst/>
          </a:prstGeom>
        </p:spPr>
      </p:pic>
      <p:cxnSp>
        <p:nvCxnSpPr>
          <p:cNvPr id="23"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4"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25" name="TextBox 37"/>
          <p:cNvSpPr txBox="1"/>
          <p:nvPr/>
        </p:nvSpPr>
        <p:spPr>
          <a:xfrm>
            <a:off x="1161453" y="935989"/>
            <a:ext cx="3955673" cy="338550"/>
          </a:xfrm>
          <a:prstGeom prst="rect">
            <a:avLst/>
          </a:prstGeom>
          <a:noFill/>
        </p:spPr>
        <p:txBody>
          <a:bodyPr wrap="square" lIns="91436" tIns="45718" rIns="91436" bIns="45718" numCol="1" spcCol="0" rtlCol="0" anchor="ctr">
            <a:spAutoFit/>
          </a:bodyPr>
          <a:lstStyle/>
          <a:p>
            <a:r>
              <a:rPr lang="es-MX" sz="1600" dirty="0">
                <a:solidFill>
                  <a:srgbClr val="0070C0"/>
                </a:solidFill>
                <a:ea typeface="Montserrat Light" charset="0"/>
                <a:cs typeface="Montserrat Light" charset="0"/>
              </a:rPr>
              <a:t>Marco de referencia del programa o proyecto</a:t>
            </a:r>
          </a:p>
        </p:txBody>
      </p:sp>
      <p:sp>
        <p:nvSpPr>
          <p:cNvPr id="33" name="Rectángulo 32"/>
          <p:cNvSpPr/>
          <p:nvPr/>
        </p:nvSpPr>
        <p:spPr>
          <a:xfrm>
            <a:off x="368336" y="5174792"/>
            <a:ext cx="4140733" cy="353935"/>
          </a:xfrm>
          <a:prstGeom prst="rect">
            <a:avLst/>
          </a:prstGeom>
        </p:spPr>
        <p:txBody>
          <a:bodyPr wrap="none" lIns="121912" tIns="60956" rIns="121912" bIns="60956">
            <a:spAutoFit/>
          </a:bodyPr>
          <a:lstStyle/>
          <a:p>
            <a:pPr algn="just"/>
            <a:r>
              <a:rPr lang="es-MX" sz="1500" b="1" dirty="0">
                <a:solidFill>
                  <a:schemeClr val="bg1"/>
                </a:solidFill>
                <a:latin typeface="Calibri" panose="020F0502020204030204" pitchFamily="34" charset="0"/>
                <a:ea typeface="Calibri" panose="020F0502020204030204" pitchFamily="34" charset="0"/>
                <a:cs typeface="Calibri" panose="020F0502020204030204" pitchFamily="34" charset="0"/>
              </a:rPr>
              <a:t>Personal del instituto:  2 archivistas y 2 auxiliares</a:t>
            </a:r>
          </a:p>
        </p:txBody>
      </p:sp>
      <p:sp>
        <p:nvSpPr>
          <p:cNvPr id="26" name="Oval 83"/>
          <p:cNvSpPr/>
          <p:nvPr/>
        </p:nvSpPr>
        <p:spPr>
          <a:xfrm rot="21109716">
            <a:off x="1671882" y="2283885"/>
            <a:ext cx="7676559" cy="582836"/>
          </a:xfrm>
          <a:prstGeom prst="ellipse">
            <a:avLst/>
          </a:prstGeom>
          <a:gradFill flip="none" rotWithShape="1">
            <a:gsLst>
              <a:gs pos="0">
                <a:sysClr val="windowText" lastClr="000000">
                  <a:lumMod val="85000"/>
                  <a:lumOff val="15000"/>
                  <a:alpha val="93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cs typeface="Arial" panose="020B0604020202020204" pitchFamily="34" charset="0"/>
              <a:sym typeface="Arial" panose="020B0604020202020204" pitchFamily="34" charset="0"/>
            </a:endParaRPr>
          </a:p>
        </p:txBody>
      </p:sp>
      <p:sp>
        <p:nvSpPr>
          <p:cNvPr id="36" name="Right Arrow 4"/>
          <p:cNvSpPr/>
          <p:nvPr/>
        </p:nvSpPr>
        <p:spPr>
          <a:xfrm>
            <a:off x="206356" y="-724264"/>
            <a:ext cx="8186778" cy="5573608"/>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63000">
                <a:srgbClr val="00B0F0"/>
              </a:gs>
              <a:gs pos="0">
                <a:srgbClr val="7030A0"/>
              </a:gs>
            </a:gsLst>
            <a:lin ang="10800000" scaled="1"/>
            <a:tileRect/>
          </a:gradFill>
          <a:ln w="25400" cap="flat" cmpd="sng" algn="ctr">
            <a:noFill/>
            <a:prstDash val="solid"/>
          </a:ln>
          <a:effectLst/>
          <a:scene3d>
            <a:camera prst="orthographicFront">
              <a:rot lat="17222692" lon="18162154" rev="4074046"/>
            </a:camera>
            <a:lightRig rig="threePt" dir="t"/>
          </a:scene3d>
          <a:sp3d extrusionH="254000">
            <a:bevelT w="190500" h="50800"/>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grpSp>
        <p:nvGrpSpPr>
          <p:cNvPr id="37" name="Group 105"/>
          <p:cNvGrpSpPr/>
          <p:nvPr/>
        </p:nvGrpSpPr>
        <p:grpSpPr>
          <a:xfrm>
            <a:off x="150658" y="1758083"/>
            <a:ext cx="997528" cy="997528"/>
            <a:chOff x="2362205" y="3387436"/>
            <a:chExt cx="997528" cy="997528"/>
          </a:xfrm>
          <a:effectLst>
            <a:outerShdw blurRad="152400" dist="317500" dir="5400000" sx="90000" sy="-19000" rotWithShape="0">
              <a:prstClr val="black">
                <a:alpha val="15000"/>
              </a:prstClr>
            </a:outerShdw>
          </a:effectLst>
        </p:grpSpPr>
        <p:sp>
          <p:nvSpPr>
            <p:cNvPr id="38" name="Oval 78"/>
            <p:cNvSpPr/>
            <p:nvPr/>
          </p:nvSpPr>
          <p:spPr>
            <a:xfrm>
              <a:off x="2362205" y="3387436"/>
              <a:ext cx="997528" cy="997528"/>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25400" cap="flat" cmpd="sng" algn="ctr">
              <a:noFill/>
              <a:prstDash val="solid"/>
            </a:ln>
            <a:effectLst/>
            <a:scene3d>
              <a:camera prst="orthographicFront"/>
              <a:lightRig rig="threePt" dir="t"/>
            </a:scene3d>
            <a:sp3d>
              <a:bevelT w="101600" prst="riblet"/>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39" name="Donut 84"/>
            <p:cNvSpPr/>
            <p:nvPr/>
          </p:nvSpPr>
          <p:spPr>
            <a:xfrm>
              <a:off x="2466114" y="3491345"/>
              <a:ext cx="789710" cy="789710"/>
            </a:xfrm>
            <a:prstGeom prst="donut">
              <a:avLst>
                <a:gd name="adj" fmla="val 9983"/>
              </a:avLst>
            </a:prstGeom>
            <a:solidFill>
              <a:sysClr val="window" lastClr="FFFFFF"/>
            </a:solidFill>
            <a:ln w="25400" cap="flat" cmpd="sng" algn="ctr">
              <a:noFill/>
              <a:prstDash val="solid"/>
            </a:ln>
            <a:effectLst/>
            <a:scene3d>
              <a:camera prst="orthographicFront"/>
              <a:lightRig rig="threePt" dir="t"/>
            </a:scene3d>
            <a:sp3d>
              <a:bevelT w="101600" prst="riblet"/>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sym typeface="Arial" panose="020B0604020202020204" pitchFamily="34" charset="0"/>
              </a:endParaRPr>
            </a:p>
          </p:txBody>
        </p:sp>
      </p:grpSp>
      <p:sp>
        <p:nvSpPr>
          <p:cNvPr id="40" name="Rectángulo 7"/>
          <p:cNvSpPr/>
          <p:nvPr/>
        </p:nvSpPr>
        <p:spPr>
          <a:xfrm>
            <a:off x="139064" y="3273625"/>
            <a:ext cx="4556028" cy="1077218"/>
          </a:xfrm>
          <a:prstGeom prst="rect">
            <a:avLst/>
          </a:prstGeom>
          <a:noFill/>
        </p:spPr>
        <p:txBody>
          <a:bodyPr wrap="square">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ES" sz="1400" b="1" i="0" u="none" strike="noStrike" kern="0" cap="none" spc="0" normalizeH="0" baseline="0" noProof="0" dirty="0" smtClean="0">
                <a:ln>
                  <a:noFill/>
                </a:ln>
                <a:solidFill>
                  <a:srgbClr val="0070C0"/>
                </a:solidFill>
                <a:effectLst/>
                <a:uLnTx/>
                <a:uFillTx/>
                <a:cs typeface="Arial" panose="020B0604020202020204" pitchFamily="34" charset="0"/>
                <a:sym typeface="Arial" panose="020B0604020202020204" pitchFamily="34" charset="0"/>
              </a:rPr>
              <a:t>1.</a:t>
            </a:r>
            <a:r>
              <a:rPr kumimoji="0" lang="es-ES" sz="1600" b="1" i="0" u="none" strike="noStrike" kern="0" cap="none" spc="0" normalizeH="0" baseline="0" noProof="0" dirty="0" smtClean="0">
                <a:ln>
                  <a:noFill/>
                </a:ln>
                <a:solidFill>
                  <a:srgbClr val="0070C0"/>
                </a:solidFill>
                <a:effectLst/>
                <a:uLnTx/>
                <a:uFillTx/>
                <a:cs typeface="Arial" panose="020B0604020202020204" pitchFamily="34" charset="0"/>
                <a:sym typeface="Arial" panose="020B0604020202020204" pitchFamily="34" charset="0"/>
              </a:rPr>
              <a:t>1 Vinculación y alineación con los objetivos, prioridades y estrategias del Plan Nacional de Desarrollo 2013-2018, del Plan Estatal de Desarrollo y los programas que se derivan del mismo</a:t>
            </a:r>
            <a:endParaRPr kumimoji="0" lang="es-MX" sz="1600" b="0" i="0" u="none" strike="noStrike" kern="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42" name="CuadroTexto 41"/>
          <p:cNvSpPr txBox="1"/>
          <p:nvPr/>
        </p:nvSpPr>
        <p:spPr>
          <a:xfrm>
            <a:off x="254567" y="1982547"/>
            <a:ext cx="1179798" cy="584775"/>
          </a:xfrm>
          <a:prstGeom prst="rect">
            <a:avLst/>
          </a:prstGeom>
          <a:noFill/>
        </p:spPr>
        <p:txBody>
          <a:bodyPr wrap="square" rtlCol="0">
            <a:spAutoFit/>
          </a:bodyPr>
          <a:lstStyle/>
          <a:p>
            <a:pPr eaLnBrk="0" fontAlgn="base" hangingPunct="0">
              <a:spcBef>
                <a:spcPct val="0"/>
              </a:spcBef>
              <a:spcAft>
                <a:spcPct val="0"/>
              </a:spcAft>
            </a:pPr>
            <a:r>
              <a:rPr lang="es-MX" sz="3200" b="1" dirty="0" smtClean="0">
                <a:solidFill>
                  <a:prstClr val="white"/>
                </a:solidFill>
                <a:latin typeface="Arial" panose="020B0604020202020204" pitchFamily="34" charset="0"/>
                <a:cs typeface="Arial" panose="020B0604020202020204" pitchFamily="34" charset="0"/>
                <a:sym typeface="Arial" panose="020B0604020202020204" pitchFamily="34" charset="0"/>
              </a:rPr>
              <a:t>1.1</a:t>
            </a:r>
            <a:endParaRPr lang="es-MX" sz="32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pic>
        <p:nvPicPr>
          <p:cNvPr id="44" name="Picture 2" descr="Resultado de imagen para mano seÃ±alan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68336" y="975256"/>
            <a:ext cx="671526" cy="671526"/>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Guía para la Presentación del Proyecto</a:t>
            </a:r>
            <a:endParaRPr lang="es-MX" sz="1400" dirty="0">
              <a:solidFill>
                <a:srgbClr val="E60083"/>
              </a:solidFill>
              <a:ea typeface="Montserrat Light" charset="0"/>
              <a:cs typeface="Montserrat Light" charset="0"/>
            </a:endParaRPr>
          </a:p>
        </p:txBody>
      </p:sp>
      <p:pic>
        <p:nvPicPr>
          <p:cNvPr id="20"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Resultado de imagen para infoem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22" name="21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6297961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p:cNvPicPr>
            <a:picLocks noChangeAspect="1"/>
          </p:cNvPicPr>
          <p:nvPr/>
        </p:nvPicPr>
        <p:blipFill rotWithShape="1">
          <a:blip r:embed="rId3"/>
          <a:srcRect l="19853"/>
          <a:stretch/>
        </p:blipFill>
        <p:spPr>
          <a:xfrm>
            <a:off x="21265" y="0"/>
            <a:ext cx="9144000" cy="5143500"/>
          </a:xfrm>
          <a:prstGeom prst="rect">
            <a:avLst/>
          </a:prstGeom>
        </p:spPr>
      </p:pic>
      <p:sp>
        <p:nvSpPr>
          <p:cNvPr id="101" name="Rectangle 100"/>
          <p:cNvSpPr/>
          <p:nvPr/>
        </p:nvSpPr>
        <p:spPr>
          <a:xfrm flipH="1" flipV="1">
            <a:off x="0" y="1442040"/>
            <a:ext cx="533400" cy="1219200"/>
          </a:xfrm>
          <a:prstGeom prst="rect">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ángulo 2"/>
          <p:cNvSpPr/>
          <p:nvPr/>
        </p:nvSpPr>
        <p:spPr>
          <a:xfrm>
            <a:off x="533400" y="1236425"/>
            <a:ext cx="4572000" cy="584775"/>
          </a:xfrm>
          <a:prstGeom prst="rect">
            <a:avLst/>
          </a:prstGeom>
        </p:spPr>
        <p:txBody>
          <a:bodyPr>
            <a:spAutoFit/>
          </a:bodyPr>
          <a:lstStyle/>
          <a:p>
            <a:r>
              <a:rPr lang="es-MX" sz="1600" dirty="0"/>
              <a:t>En alineación con el Plan Nacional de Desarrollo 2012-2018, el proyecto se apega a la lo siguiente:</a:t>
            </a:r>
          </a:p>
        </p:txBody>
      </p:sp>
      <p:sp>
        <p:nvSpPr>
          <p:cNvPr id="17" name="Rectangle 102"/>
          <p:cNvSpPr/>
          <p:nvPr/>
        </p:nvSpPr>
        <p:spPr>
          <a:xfrm flipH="1" flipV="1">
            <a:off x="12053" y="3257550"/>
            <a:ext cx="533400" cy="1219200"/>
          </a:xfrm>
          <a:prstGeom prst="rect">
            <a:avLst/>
          </a:prstGeom>
          <a:solidFill>
            <a:srgbClr val="A9F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1043015"/>
            <a:ext cx="3678865" cy="2420309"/>
          </a:xfrm>
          <a:prstGeom prst="rect">
            <a:avLst/>
          </a:prstGeom>
        </p:spPr>
      </p:pic>
      <p:cxnSp>
        <p:nvCxnSpPr>
          <p:cNvPr id="15"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16"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18" name="TextBox 37"/>
          <p:cNvSpPr txBox="1"/>
          <p:nvPr/>
        </p:nvSpPr>
        <p:spPr>
          <a:xfrm>
            <a:off x="1447800" y="865076"/>
            <a:ext cx="5648241" cy="338550"/>
          </a:xfrm>
          <a:prstGeom prst="rect">
            <a:avLst/>
          </a:prstGeom>
          <a:noFill/>
        </p:spPr>
        <p:txBody>
          <a:bodyPr wrap="square" lIns="91436" tIns="45718" rIns="91436" bIns="45718" numCol="1" spcCol="0" rtlCol="0" anchor="ctr">
            <a:spAutoFit/>
          </a:bodyPr>
          <a:lstStyle/>
          <a:p>
            <a:r>
              <a:rPr lang="es-MX" sz="1600" dirty="0" smtClean="0">
                <a:solidFill>
                  <a:srgbClr val="0070C0"/>
                </a:solidFill>
                <a:ea typeface="Montserrat Light" charset="0"/>
                <a:cs typeface="Montserrat Light" charset="0"/>
              </a:rPr>
              <a:t>Alineación del proyecto con el Plan Nacional de Desarrollo</a:t>
            </a:r>
            <a:endParaRPr lang="es-MX" sz="1600" dirty="0">
              <a:solidFill>
                <a:srgbClr val="0070C0"/>
              </a:solidFill>
              <a:ea typeface="Montserrat Light" charset="0"/>
              <a:cs typeface="Montserrat Light" charset="0"/>
            </a:endParaRPr>
          </a:p>
        </p:txBody>
      </p:sp>
      <p:sp>
        <p:nvSpPr>
          <p:cNvPr id="10" name="Rectángulo 9"/>
          <p:cNvSpPr/>
          <p:nvPr/>
        </p:nvSpPr>
        <p:spPr>
          <a:xfrm>
            <a:off x="608879" y="2292068"/>
            <a:ext cx="4572000" cy="2031325"/>
          </a:xfrm>
          <a:prstGeom prst="rect">
            <a:avLst/>
          </a:prstGeom>
        </p:spPr>
        <p:txBody>
          <a:bodyPr>
            <a:spAutoFit/>
          </a:bodyPr>
          <a:lstStyle/>
          <a:p>
            <a:r>
              <a:rPr lang="es-MX" b="1" dirty="0">
                <a:solidFill>
                  <a:srgbClr val="FF0000"/>
                </a:solidFill>
              </a:rPr>
              <a:t>Eje transversal 2</a:t>
            </a:r>
            <a:r>
              <a:rPr lang="es-MX" b="1" dirty="0">
                <a:solidFill>
                  <a:schemeClr val="tx1">
                    <a:lumMod val="85000"/>
                    <a:lumOff val="15000"/>
                  </a:schemeClr>
                </a:solidFill>
              </a:rPr>
              <a:t>:  </a:t>
            </a:r>
            <a:r>
              <a:rPr lang="es-MX" dirty="0">
                <a:solidFill>
                  <a:schemeClr val="tx1">
                    <a:lumMod val="85000"/>
                    <a:lumOff val="15000"/>
                  </a:schemeClr>
                </a:solidFill>
              </a:rPr>
              <a:t>Gobierno cercano y moderno.</a:t>
            </a:r>
          </a:p>
          <a:p>
            <a:endParaRPr lang="es-MX" dirty="0">
              <a:solidFill>
                <a:schemeClr val="bg1"/>
              </a:solidFill>
            </a:endParaRPr>
          </a:p>
          <a:p>
            <a:r>
              <a:rPr lang="es-MX" b="1" dirty="0">
                <a:solidFill>
                  <a:srgbClr val="FF0000"/>
                </a:solidFill>
              </a:rPr>
              <a:t>Estrategia</a:t>
            </a:r>
            <a:r>
              <a:rPr lang="es-MX" dirty="0">
                <a:solidFill>
                  <a:schemeClr val="accent6">
                    <a:lumMod val="75000"/>
                  </a:schemeClr>
                </a:solidFill>
              </a:rPr>
              <a:t>: </a:t>
            </a:r>
            <a:r>
              <a:rPr lang="es-MX" dirty="0">
                <a:solidFill>
                  <a:schemeClr val="tx1">
                    <a:lumMod val="85000"/>
                    <a:lumOff val="15000"/>
                  </a:schemeClr>
                </a:solidFill>
              </a:rPr>
              <a:t>Garantizar el acceso a la información y a la protección de los datos personales, fomentando la rendición de cuentas.</a:t>
            </a:r>
          </a:p>
        </p:txBody>
      </p:sp>
      <p:pic>
        <p:nvPicPr>
          <p:cNvPr id="20" name="Picture 2"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4631" y="1208908"/>
            <a:ext cx="1561899" cy="723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Guía para la Presentación del Proyecto</a:t>
            </a:r>
            <a:endParaRPr lang="es-MX" sz="1400" dirty="0">
              <a:solidFill>
                <a:srgbClr val="E60083"/>
              </a:solidFill>
              <a:ea typeface="Montserrat Light" charset="0"/>
              <a:cs typeface="Montserrat Light" charset="0"/>
            </a:endParaRPr>
          </a:p>
        </p:txBody>
      </p:sp>
      <p:pic>
        <p:nvPicPr>
          <p:cNvPr id="23" name="Picture 6"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Resultado de imagen para infoem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26" name="25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6880188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p:cNvPicPr>
            <a:picLocks noChangeAspect="1"/>
          </p:cNvPicPr>
          <p:nvPr/>
        </p:nvPicPr>
        <p:blipFill rotWithShape="1">
          <a:blip r:embed="rId3"/>
          <a:srcRect l="19853"/>
          <a:stretch/>
        </p:blipFill>
        <p:spPr>
          <a:xfrm>
            <a:off x="21265" y="0"/>
            <a:ext cx="9144000" cy="5143500"/>
          </a:xfrm>
          <a:prstGeom prst="rect">
            <a:avLst/>
          </a:prstGeom>
        </p:spPr>
      </p:pic>
      <p:cxnSp>
        <p:nvCxnSpPr>
          <p:cNvPr id="15"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16"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18" name="TextBox 37"/>
          <p:cNvSpPr txBox="1"/>
          <p:nvPr/>
        </p:nvSpPr>
        <p:spPr>
          <a:xfrm>
            <a:off x="3124200" y="469870"/>
            <a:ext cx="5648241" cy="338550"/>
          </a:xfrm>
          <a:prstGeom prst="rect">
            <a:avLst/>
          </a:prstGeom>
          <a:noFill/>
        </p:spPr>
        <p:txBody>
          <a:bodyPr wrap="square" lIns="91436" tIns="45718" rIns="91436" bIns="45718" numCol="1" spcCol="0" rtlCol="0" anchor="ctr">
            <a:spAutoFit/>
          </a:bodyPr>
          <a:lstStyle/>
          <a:p>
            <a:r>
              <a:rPr lang="es-MX" sz="1600" dirty="0" smtClean="0">
                <a:solidFill>
                  <a:srgbClr val="0070C0"/>
                </a:solidFill>
                <a:ea typeface="Montserrat Light" charset="0"/>
                <a:cs typeface="Montserrat Light" charset="0"/>
              </a:rPr>
              <a:t>Alineación del proyecto con el Plan Estatal de Desarrollo</a:t>
            </a:r>
            <a:endParaRPr lang="es-MX" sz="1600" dirty="0">
              <a:solidFill>
                <a:srgbClr val="0070C0"/>
              </a:solidFill>
              <a:ea typeface="Montserrat Light" charset="0"/>
              <a:cs typeface="Montserrat Light" charset="0"/>
            </a:endParaRPr>
          </a:p>
        </p:txBody>
      </p:sp>
      <p:sp>
        <p:nvSpPr>
          <p:cNvPr id="14"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Guía para la Presentación del Proyecto</a:t>
            </a:r>
            <a:endParaRPr lang="es-MX" sz="1400" dirty="0">
              <a:solidFill>
                <a:srgbClr val="E60083"/>
              </a:solidFill>
              <a:ea typeface="Montserrat Light" charset="0"/>
              <a:cs typeface="Montserrat Light" charset="0"/>
            </a:endParaRP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53" y="833765"/>
            <a:ext cx="1200150" cy="13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0549" y="831900"/>
            <a:ext cx="455105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descr="Resultado de imagen para mano seÃ±aland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503991">
            <a:off x="3606865" y="4090865"/>
            <a:ext cx="671526" cy="6715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5336" y="1370062"/>
            <a:ext cx="3434773"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Rectangle 100"/>
          <p:cNvSpPr/>
          <p:nvPr/>
        </p:nvSpPr>
        <p:spPr>
          <a:xfrm flipH="1" flipV="1">
            <a:off x="-1" y="1442040"/>
            <a:ext cx="1212203" cy="1219200"/>
          </a:xfrm>
          <a:prstGeom prst="rect">
            <a:avLst/>
          </a:prstGeom>
          <a:solidFill>
            <a:srgbClr val="4FD1F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2"/>
          <p:cNvSpPr/>
          <p:nvPr/>
        </p:nvSpPr>
        <p:spPr>
          <a:xfrm flipH="1" flipV="1">
            <a:off x="838200" y="808420"/>
            <a:ext cx="1143000" cy="1219200"/>
          </a:xfrm>
          <a:prstGeom prst="rect">
            <a:avLst/>
          </a:prstGeom>
          <a:solidFill>
            <a:srgbClr val="A9FE1E">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9065" y="4426628"/>
            <a:ext cx="38862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descr="Imagen relacionad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Resultado de imagen para infoem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23" name="22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6836672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4"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26" name="Right Arrow 4"/>
          <p:cNvSpPr/>
          <p:nvPr/>
        </p:nvSpPr>
        <p:spPr>
          <a:xfrm>
            <a:off x="206356" y="-724264"/>
            <a:ext cx="8186778" cy="5573608"/>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63000">
                <a:srgbClr val="00B0F0"/>
              </a:gs>
              <a:gs pos="0">
                <a:srgbClr val="7030A0"/>
              </a:gs>
            </a:gsLst>
            <a:lin ang="10800000" scaled="1"/>
            <a:tileRect/>
          </a:gradFill>
          <a:ln w="25400" cap="flat" cmpd="sng" algn="ctr">
            <a:noFill/>
            <a:prstDash val="solid"/>
          </a:ln>
          <a:effectLst/>
          <a:scene3d>
            <a:camera prst="orthographicFront">
              <a:rot lat="17222692" lon="18162154" rev="4074046"/>
            </a:camera>
            <a:lightRig rig="threePt" dir="t"/>
          </a:scene3d>
          <a:sp3d extrusionH="254000">
            <a:bevelT w="190500" h="50800"/>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grpSp>
        <p:nvGrpSpPr>
          <p:cNvPr id="36" name="Group 105"/>
          <p:cNvGrpSpPr/>
          <p:nvPr/>
        </p:nvGrpSpPr>
        <p:grpSpPr>
          <a:xfrm>
            <a:off x="150658" y="1758083"/>
            <a:ext cx="997528" cy="997528"/>
            <a:chOff x="2362205" y="3387436"/>
            <a:chExt cx="997528" cy="997528"/>
          </a:xfrm>
          <a:effectLst>
            <a:outerShdw blurRad="152400" dist="317500" dir="5400000" sx="90000" sy="-19000" rotWithShape="0">
              <a:prstClr val="black">
                <a:alpha val="15000"/>
              </a:prstClr>
            </a:outerShdw>
          </a:effectLst>
        </p:grpSpPr>
        <p:sp>
          <p:nvSpPr>
            <p:cNvPr id="37" name="Oval 78"/>
            <p:cNvSpPr/>
            <p:nvPr/>
          </p:nvSpPr>
          <p:spPr>
            <a:xfrm>
              <a:off x="2362205" y="3387436"/>
              <a:ext cx="997528" cy="997528"/>
            </a:xfrm>
            <a:prstGeom prst="ellipse">
              <a:avLst/>
            </a:prstGeom>
            <a:gradFill flip="none" rotWithShape="1">
              <a:gsLst>
                <a:gs pos="94000">
                  <a:sysClr val="window" lastClr="FFFFFF">
                    <a:lumMod val="65000"/>
                  </a:sysClr>
                </a:gs>
                <a:gs pos="99000">
                  <a:srgbClr val="0070C0">
                    <a:shade val="67500"/>
                    <a:satMod val="115000"/>
                  </a:srgbClr>
                </a:gs>
                <a:gs pos="100000">
                  <a:srgbClr val="0070C0">
                    <a:shade val="100000"/>
                    <a:satMod val="115000"/>
                  </a:srgbClr>
                </a:gs>
              </a:gsLst>
              <a:lin ang="10800000" scaled="1"/>
              <a:tileRect/>
            </a:gradFill>
            <a:ln w="25400" cap="flat" cmpd="sng" algn="ctr">
              <a:noFill/>
              <a:prstDash val="solid"/>
            </a:ln>
            <a:effectLst/>
            <a:scene3d>
              <a:camera prst="orthographicFront"/>
              <a:lightRig rig="threePt" dir="t"/>
            </a:scene3d>
            <a:sp3d>
              <a:bevelT w="101600" prst="riblet"/>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38" name="Donut 84"/>
            <p:cNvSpPr/>
            <p:nvPr/>
          </p:nvSpPr>
          <p:spPr>
            <a:xfrm>
              <a:off x="2466114" y="3491345"/>
              <a:ext cx="789710" cy="789710"/>
            </a:xfrm>
            <a:prstGeom prst="donut">
              <a:avLst>
                <a:gd name="adj" fmla="val 9983"/>
              </a:avLst>
            </a:prstGeom>
            <a:solidFill>
              <a:sysClr val="window" lastClr="FFFFFF"/>
            </a:solidFill>
            <a:ln w="25400" cap="flat" cmpd="sng" algn="ctr">
              <a:noFill/>
              <a:prstDash val="solid"/>
            </a:ln>
            <a:effectLst/>
            <a:scene3d>
              <a:camera prst="orthographicFront"/>
              <a:lightRig rig="threePt" dir="t"/>
            </a:scene3d>
            <a:sp3d>
              <a:bevelT w="101600" prst="riblet"/>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sym typeface="Arial" panose="020B0604020202020204" pitchFamily="34" charset="0"/>
              </a:endParaRPr>
            </a:p>
          </p:txBody>
        </p:sp>
      </p:grpSp>
      <p:grpSp>
        <p:nvGrpSpPr>
          <p:cNvPr id="39" name="Group 107"/>
          <p:cNvGrpSpPr/>
          <p:nvPr/>
        </p:nvGrpSpPr>
        <p:grpSpPr>
          <a:xfrm>
            <a:off x="2923916" y="1280183"/>
            <a:ext cx="997528" cy="997528"/>
            <a:chOff x="4634351" y="3387436"/>
            <a:chExt cx="997528" cy="997528"/>
          </a:xfrm>
          <a:effectLst>
            <a:outerShdw blurRad="152400" dist="317500" dir="5400000" sx="90000" sy="-19000" rotWithShape="0">
              <a:prstClr val="black">
                <a:alpha val="15000"/>
              </a:prstClr>
            </a:outerShdw>
          </a:effectLst>
        </p:grpSpPr>
        <p:sp>
          <p:nvSpPr>
            <p:cNvPr id="40" name="Oval 79"/>
            <p:cNvSpPr/>
            <p:nvPr/>
          </p:nvSpPr>
          <p:spPr>
            <a:xfrm>
              <a:off x="4634351" y="3387436"/>
              <a:ext cx="997528" cy="997528"/>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25400" cap="flat" cmpd="sng" algn="ctr">
              <a:noFill/>
              <a:prstDash val="solid"/>
            </a:ln>
            <a:effectLst/>
            <a:scene3d>
              <a:camera prst="orthographicFront"/>
              <a:lightRig rig="threePt" dir="t"/>
            </a:scene3d>
            <a:sp3d>
              <a:bevelT w="139700" h="139700" prst="divot"/>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41" name="Donut 85"/>
            <p:cNvSpPr/>
            <p:nvPr/>
          </p:nvSpPr>
          <p:spPr>
            <a:xfrm>
              <a:off x="4738260" y="3491345"/>
              <a:ext cx="789710" cy="789710"/>
            </a:xfrm>
            <a:prstGeom prst="donut">
              <a:avLst>
                <a:gd name="adj" fmla="val 9983"/>
              </a:avLst>
            </a:prstGeom>
            <a:solidFill>
              <a:sysClr val="window" lastClr="FFFFFF"/>
            </a:solidFill>
            <a:ln w="25400" cap="flat" cmpd="sng" algn="ctr">
              <a:noFill/>
              <a:prstDash val="solid"/>
            </a:ln>
            <a:effectLst/>
            <a:scene3d>
              <a:camera prst="orthographicFront"/>
              <a:lightRig rig="threePt" dir="t"/>
            </a:scene3d>
            <a:sp3d>
              <a:bevelT w="139700" h="139700" prst="divot"/>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sym typeface="Arial" panose="020B0604020202020204" pitchFamily="34" charset="0"/>
              </a:endParaRPr>
            </a:p>
          </p:txBody>
        </p:sp>
      </p:grpSp>
      <p:sp>
        <p:nvSpPr>
          <p:cNvPr id="42" name="Rectángulo 7"/>
          <p:cNvSpPr/>
          <p:nvPr/>
        </p:nvSpPr>
        <p:spPr>
          <a:xfrm>
            <a:off x="12287" y="3354860"/>
            <a:ext cx="2078518" cy="1569660"/>
          </a:xfrm>
          <a:prstGeom prst="rect">
            <a:avLst/>
          </a:prstGeom>
          <a:noFill/>
        </p:spPr>
        <p:txBody>
          <a:bodyPr wrap="square">
            <a:spAutoFit/>
          </a:bodyPr>
          <a:lstStyle/>
          <a:p>
            <a:pPr eaLnBrk="0" fontAlgn="base" hangingPunct="0">
              <a:spcBef>
                <a:spcPct val="0"/>
              </a:spcBef>
              <a:spcAft>
                <a:spcPct val="0"/>
              </a:spcAft>
            </a:pPr>
            <a:r>
              <a:rPr lang="es-ES" sz="1200" b="1" dirty="0" smtClean="0">
                <a:solidFill>
                  <a:prstClr val="black">
                    <a:lumMod val="65000"/>
                    <a:lumOff val="35000"/>
                  </a:prstClr>
                </a:solidFill>
                <a:cs typeface="Arial" panose="020B0604020202020204" pitchFamily="34" charset="0"/>
                <a:sym typeface="Arial" panose="020B0604020202020204" pitchFamily="34" charset="0"/>
              </a:rPr>
              <a:t>1.1 Vinculación </a:t>
            </a:r>
            <a:r>
              <a:rPr lang="es-ES" sz="1200" b="1" dirty="0">
                <a:solidFill>
                  <a:prstClr val="black">
                    <a:lumMod val="65000"/>
                    <a:lumOff val="35000"/>
                  </a:prstClr>
                </a:solidFill>
                <a:cs typeface="Arial" panose="020B0604020202020204" pitchFamily="34" charset="0"/>
                <a:sym typeface="Arial" panose="020B0604020202020204" pitchFamily="34" charset="0"/>
              </a:rPr>
              <a:t>y alineación con los objetivos, prioridades y estrategias del Plan Nacional de Desarrollo 2013-2018, del Plan Estatal de Desarrollo 2011-2017 y los programas que se derivan del mismo</a:t>
            </a:r>
            <a:endParaRPr lang="es-MX" sz="1200" dirty="0">
              <a:solidFill>
                <a:prstClr val="black">
                  <a:lumMod val="65000"/>
                  <a:lumOff val="35000"/>
                </a:prstClr>
              </a:solidFill>
              <a:latin typeface="Arial" panose="020B0604020202020204" pitchFamily="34" charset="0"/>
              <a:cs typeface="Arial" panose="020B0604020202020204" pitchFamily="34" charset="0"/>
              <a:sym typeface="Arial" panose="020B0604020202020204" pitchFamily="34" charset="0"/>
            </a:endParaRPr>
          </a:p>
        </p:txBody>
      </p:sp>
      <p:sp>
        <p:nvSpPr>
          <p:cNvPr id="43" name="Shape 119"/>
          <p:cNvSpPr txBox="1">
            <a:spLocks/>
          </p:cNvSpPr>
          <p:nvPr/>
        </p:nvSpPr>
        <p:spPr bwMode="auto">
          <a:xfrm>
            <a:off x="2299225" y="2737444"/>
            <a:ext cx="2806511" cy="1492472"/>
          </a:xfrm>
          <a:prstGeom prst="rect">
            <a:avLst/>
          </a:prstGeom>
          <a:noFill/>
          <a:ln>
            <a:noFill/>
          </a:ln>
          <a:extLst/>
        </p:spPr>
        <p:txBody>
          <a:bodyPr lIns="91425" tIns="91425" rIns="91425" bIns="91425"/>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0" fontAlgn="base" hangingPunct="0">
              <a:spcBef>
                <a:spcPct val="0"/>
              </a:spcBef>
              <a:spcAft>
                <a:spcPct val="0"/>
              </a:spcAft>
            </a:pPr>
            <a:endParaRPr lang="en-US" altLang="es-MX" dirty="0">
              <a:solidFill>
                <a:prstClr val="black">
                  <a:lumMod val="85000"/>
                  <a:lumOff val="15000"/>
                </a:prstClr>
              </a:solidFill>
              <a:latin typeface="Muli" charset="0"/>
              <a:sym typeface="Muli" charset="0"/>
            </a:endParaRPr>
          </a:p>
        </p:txBody>
      </p:sp>
      <p:sp>
        <p:nvSpPr>
          <p:cNvPr id="44" name="Rectángulo 9"/>
          <p:cNvSpPr/>
          <p:nvPr/>
        </p:nvSpPr>
        <p:spPr>
          <a:xfrm>
            <a:off x="1977554" y="2915614"/>
            <a:ext cx="3227886" cy="1384995"/>
          </a:xfrm>
          <a:prstGeom prst="rect">
            <a:avLst/>
          </a:prstGeom>
        </p:spPr>
        <p:txBody>
          <a:bodyPr wrap="square">
            <a:spAutoFit/>
          </a:bodyPr>
          <a:lstStyle/>
          <a:p>
            <a:pPr lvl="1" algn="just" eaLnBrk="0" fontAlgn="base" hangingPunct="0">
              <a:spcBef>
                <a:spcPct val="0"/>
              </a:spcBef>
              <a:spcAft>
                <a:spcPct val="0"/>
              </a:spcAft>
            </a:pPr>
            <a:r>
              <a:rPr lang="es-ES" sz="1400" b="1" dirty="0">
                <a:solidFill>
                  <a:srgbClr val="0070C0"/>
                </a:solidFill>
                <a:cs typeface="Arial" panose="020B0604020202020204" pitchFamily="34" charset="0"/>
                <a:sym typeface="Arial" panose="020B0604020202020204" pitchFamily="34" charset="0"/>
              </a:rPr>
              <a:t>1.2 Resumen que justifique la necesidad que se atenderá, el problema a solventar y/o el potencial u oportunidades que se aprovecharán con la ejecución del programa o proyecto.</a:t>
            </a:r>
            <a:endParaRPr lang="es-MX" sz="1400" dirty="0">
              <a:solidFill>
                <a:srgbClr val="0070C0"/>
              </a:solidFill>
              <a:cs typeface="Arial" panose="020B0604020202020204" pitchFamily="34" charset="0"/>
              <a:sym typeface="Arial" panose="020B0604020202020204" pitchFamily="34" charset="0"/>
            </a:endParaRPr>
          </a:p>
        </p:txBody>
      </p:sp>
      <p:sp>
        <p:nvSpPr>
          <p:cNvPr id="46" name="CuadroTexto 45"/>
          <p:cNvSpPr txBox="1"/>
          <p:nvPr/>
        </p:nvSpPr>
        <p:spPr>
          <a:xfrm>
            <a:off x="254567" y="1982547"/>
            <a:ext cx="1179798" cy="584775"/>
          </a:xfrm>
          <a:prstGeom prst="rect">
            <a:avLst/>
          </a:prstGeom>
          <a:noFill/>
        </p:spPr>
        <p:txBody>
          <a:bodyPr wrap="square" rtlCol="0">
            <a:spAutoFit/>
          </a:bodyPr>
          <a:lstStyle/>
          <a:p>
            <a:pPr eaLnBrk="0" fontAlgn="base" hangingPunct="0">
              <a:spcBef>
                <a:spcPct val="0"/>
              </a:spcBef>
              <a:spcAft>
                <a:spcPct val="0"/>
              </a:spcAft>
            </a:pPr>
            <a:r>
              <a:rPr lang="es-MX" sz="3200" b="1" dirty="0" smtClean="0">
                <a:solidFill>
                  <a:prstClr val="white"/>
                </a:solidFill>
                <a:latin typeface="Arial" panose="020B0604020202020204" pitchFamily="34" charset="0"/>
                <a:cs typeface="Arial" panose="020B0604020202020204" pitchFamily="34" charset="0"/>
                <a:sym typeface="Arial" panose="020B0604020202020204" pitchFamily="34" charset="0"/>
              </a:rPr>
              <a:t>1.1</a:t>
            </a:r>
            <a:endParaRPr lang="es-MX" sz="32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47" name="CuadroTexto 46"/>
          <p:cNvSpPr txBox="1"/>
          <p:nvPr/>
        </p:nvSpPr>
        <p:spPr>
          <a:xfrm>
            <a:off x="3027825" y="1486559"/>
            <a:ext cx="1179798" cy="584775"/>
          </a:xfrm>
          <a:prstGeom prst="rect">
            <a:avLst/>
          </a:prstGeom>
          <a:noFill/>
        </p:spPr>
        <p:txBody>
          <a:bodyPr wrap="square" rtlCol="0">
            <a:spAutoFit/>
          </a:bodyPr>
          <a:lstStyle/>
          <a:p>
            <a:pPr eaLnBrk="0" fontAlgn="base" hangingPunct="0">
              <a:spcBef>
                <a:spcPct val="0"/>
              </a:spcBef>
              <a:spcAft>
                <a:spcPct val="0"/>
              </a:spcAft>
            </a:pPr>
            <a:r>
              <a:rPr lang="es-MX" sz="3200" b="1" dirty="0" smtClean="0">
                <a:solidFill>
                  <a:prstClr val="white"/>
                </a:solidFill>
                <a:latin typeface="Arial" panose="020B0604020202020204" pitchFamily="34" charset="0"/>
                <a:cs typeface="Arial" panose="020B0604020202020204" pitchFamily="34" charset="0"/>
                <a:sym typeface="Arial" panose="020B0604020202020204" pitchFamily="34" charset="0"/>
              </a:rPr>
              <a:t>1.2</a:t>
            </a:r>
            <a:endParaRPr lang="es-MX" sz="32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pic>
        <p:nvPicPr>
          <p:cNvPr id="1026" name="Picture 2" descr="Resultado de imagen para mano seÃ±alan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406" y="1430531"/>
            <a:ext cx="671526" cy="671526"/>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Guía para la Presentación del Proyecto</a:t>
            </a:r>
            <a:endParaRPr lang="es-MX" sz="1400" dirty="0">
              <a:solidFill>
                <a:srgbClr val="E60083"/>
              </a:solidFill>
              <a:ea typeface="Montserrat Light" charset="0"/>
              <a:cs typeface="Montserrat Light" charset="0"/>
            </a:endParaRPr>
          </a:p>
        </p:txBody>
      </p:sp>
      <p:pic>
        <p:nvPicPr>
          <p:cNvPr id="22"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Resultado de imagen para info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27" name="2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32503329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n 37"/>
          <p:cNvPicPr>
            <a:picLocks noChangeAspect="1"/>
          </p:cNvPicPr>
          <p:nvPr/>
        </p:nvPicPr>
        <p:blipFill rotWithShape="1">
          <a:blip r:embed="rId2"/>
          <a:srcRect l="19853"/>
          <a:stretch/>
        </p:blipFill>
        <p:spPr>
          <a:xfrm>
            <a:off x="0" y="0"/>
            <a:ext cx="9144000" cy="5143500"/>
          </a:xfrm>
          <a:prstGeom prst="rect">
            <a:avLst/>
          </a:prstGeom>
        </p:spPr>
      </p:pic>
      <p:pic>
        <p:nvPicPr>
          <p:cNvPr id="18" name="Picture 4" descr="Resultado de imagen para diario oficial de la federacion"/>
          <p:cNvPicPr>
            <a:picLocks noChangeAspect="1" noChangeArrowheads="1"/>
          </p:cNvPicPr>
          <p:nvPr/>
        </p:nvPicPr>
        <p:blipFill rotWithShape="1">
          <a:blip r:embed="rId3">
            <a:extLst>
              <a:ext uri="{28A0092B-C50C-407E-A947-70E740481C1C}">
                <a14:useLocalDpi xmlns:a14="http://schemas.microsoft.com/office/drawing/2010/main" val="0"/>
              </a:ext>
            </a:extLst>
          </a:blip>
          <a:srcRect b="2986"/>
          <a:stretch/>
        </p:blipFill>
        <p:spPr bwMode="auto">
          <a:xfrm>
            <a:off x="2000252" y="735744"/>
            <a:ext cx="7143750" cy="440775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flipH="1" flipV="1">
            <a:off x="0" y="1524000"/>
            <a:ext cx="7162800" cy="3257550"/>
          </a:xfrm>
          <a:prstGeom prst="rect">
            <a:avLst/>
          </a:prstGeom>
          <a:solidFill>
            <a:srgbClr val="1F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flipH="1" flipV="1">
            <a:off x="685802" y="1695450"/>
            <a:ext cx="133998" cy="128055"/>
          </a:xfrm>
          <a:prstGeom prst="rect">
            <a:avLst/>
          </a:prstGeom>
          <a:solidFill>
            <a:srgbClr val="93E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TextBox 39"/>
          <p:cNvSpPr txBox="1"/>
          <p:nvPr/>
        </p:nvSpPr>
        <p:spPr>
          <a:xfrm>
            <a:off x="499533" y="1855974"/>
            <a:ext cx="4787103" cy="1200329"/>
          </a:xfrm>
          <a:prstGeom prst="rect">
            <a:avLst/>
          </a:prstGeom>
          <a:noFill/>
        </p:spPr>
        <p:txBody>
          <a:bodyPr wrap="square" rtlCol="0">
            <a:spAutoFit/>
          </a:bodyPr>
          <a:lstStyle/>
          <a:p>
            <a:r>
              <a:rPr lang="es-MX" sz="1200" dirty="0">
                <a:solidFill>
                  <a:prstClr val="white"/>
                </a:solidFill>
              </a:rPr>
              <a:t>La incorporación de nuevos cuerpos normativos – Ley General de Transparencia, Ley General de Archivos y Ley General de Protección de Datos Personales -  ha traído como consecuencia en el estado la armonización de la Ley de transparencia local y la ley de protección de datos personales, esta última cuenta con un plazo de seis meses para su respectiva armonización</a:t>
            </a:r>
          </a:p>
        </p:txBody>
      </p:sp>
      <p:cxnSp>
        <p:nvCxnSpPr>
          <p:cNvPr id="73" name="Straight Connector 72"/>
          <p:cNvCxnSpPr/>
          <p:nvPr/>
        </p:nvCxnSpPr>
        <p:spPr>
          <a:xfrm>
            <a:off x="609600" y="3302969"/>
            <a:ext cx="2514600" cy="1676"/>
          </a:xfrm>
          <a:prstGeom prst="line">
            <a:avLst/>
          </a:prstGeom>
          <a:ln/>
        </p:spPr>
        <p:style>
          <a:lnRef idx="1">
            <a:schemeClr val="accent3"/>
          </a:lnRef>
          <a:fillRef idx="0">
            <a:schemeClr val="accent3"/>
          </a:fillRef>
          <a:effectRef idx="0">
            <a:schemeClr val="accent3"/>
          </a:effectRef>
          <a:fontRef idx="minor">
            <a:schemeClr val="tx1"/>
          </a:fontRef>
        </p:style>
      </p:cxnSp>
      <p:sp>
        <p:nvSpPr>
          <p:cNvPr id="5" name="Rectángulo 4"/>
          <p:cNvSpPr/>
          <p:nvPr/>
        </p:nvSpPr>
        <p:spPr>
          <a:xfrm>
            <a:off x="304800" y="3357329"/>
            <a:ext cx="5715000" cy="1384995"/>
          </a:xfrm>
          <a:prstGeom prst="rect">
            <a:avLst/>
          </a:prstGeom>
        </p:spPr>
        <p:txBody>
          <a:bodyPr wrap="square">
            <a:spAutoFit/>
          </a:bodyPr>
          <a:lstStyle/>
          <a:p>
            <a:r>
              <a:rPr lang="es-MX" sz="1200" dirty="0">
                <a:solidFill>
                  <a:prstClr val="white"/>
                </a:solidFill>
              </a:rPr>
              <a:t>En Febrero de 2014 se dicta en el texto del máximo ordenamiento del país, expresamente que la Federación contará con un organismo autónomo, especializado, imparcial, colegiado, con personalidad jurídica y patrimonio propio, con plena autonomía técnica, de gestión, capacidad para decidir sobre el ejercicio de su presupuesto y determinar su organización interna para ser el responsable de garantizar el cumplimiento del derecho de acceso a la información pública y la protección de los datos personales.</a:t>
            </a:r>
          </a:p>
          <a:p>
            <a:endParaRPr lang="es-MX" sz="1200" dirty="0">
              <a:solidFill>
                <a:prstClr val="white"/>
              </a:solidFill>
            </a:endParaRPr>
          </a:p>
        </p:txBody>
      </p:sp>
      <p:cxnSp>
        <p:nvCxnSpPr>
          <p:cNvPr id="15"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16"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17" name="TextBox 37"/>
          <p:cNvSpPr txBox="1"/>
          <p:nvPr/>
        </p:nvSpPr>
        <p:spPr>
          <a:xfrm>
            <a:off x="68963" y="1185162"/>
            <a:ext cx="5648241" cy="338550"/>
          </a:xfrm>
          <a:prstGeom prst="rect">
            <a:avLst/>
          </a:prstGeom>
          <a:noFill/>
        </p:spPr>
        <p:txBody>
          <a:bodyPr wrap="square" lIns="91436" tIns="45718" rIns="91436" bIns="45718" numCol="1" spcCol="0" rtlCol="0" anchor="ctr">
            <a:spAutoFit/>
          </a:bodyPr>
          <a:lstStyle/>
          <a:p>
            <a:r>
              <a:rPr lang="es-MX" sz="1600" dirty="0">
                <a:solidFill>
                  <a:srgbClr val="0070C0"/>
                </a:solidFill>
                <a:ea typeface="Montserrat Light" charset="0"/>
                <a:cs typeface="Montserrat Light" charset="0"/>
              </a:rPr>
              <a:t>Por qué resulta necesaria la realización del Proyecto?</a:t>
            </a:r>
          </a:p>
        </p:txBody>
      </p:sp>
      <p:sp>
        <p:nvSpPr>
          <p:cNvPr id="20"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Guía para la Presentación del Proyecto</a:t>
            </a:r>
            <a:endParaRPr lang="es-MX" sz="1400" dirty="0">
              <a:solidFill>
                <a:srgbClr val="E60083"/>
              </a:solidFill>
              <a:ea typeface="Montserrat Light" charset="0"/>
              <a:cs typeface="Montserrat Light" charset="0"/>
            </a:endParaRPr>
          </a:p>
        </p:txBody>
      </p:sp>
      <p:pic>
        <p:nvPicPr>
          <p:cNvPr id="22"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infoem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24" name="2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4204598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n 92"/>
          <p:cNvPicPr>
            <a:picLocks noChangeAspect="1"/>
          </p:cNvPicPr>
          <p:nvPr/>
        </p:nvPicPr>
        <p:blipFill rotWithShape="1">
          <a:blip r:embed="rId2"/>
          <a:srcRect l="19853"/>
          <a:stretch/>
        </p:blipFill>
        <p:spPr>
          <a:xfrm>
            <a:off x="4096" y="0"/>
            <a:ext cx="9144000" cy="5143500"/>
          </a:xfrm>
          <a:prstGeom prst="rect">
            <a:avLst/>
          </a:prstGeom>
        </p:spPr>
      </p:pic>
      <p:cxnSp>
        <p:nvCxnSpPr>
          <p:cNvPr id="23"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4"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33" name="Rectángulo 32"/>
          <p:cNvSpPr/>
          <p:nvPr/>
        </p:nvSpPr>
        <p:spPr>
          <a:xfrm>
            <a:off x="368336" y="5174792"/>
            <a:ext cx="4140733" cy="353935"/>
          </a:xfrm>
          <a:prstGeom prst="rect">
            <a:avLst/>
          </a:prstGeom>
        </p:spPr>
        <p:txBody>
          <a:bodyPr wrap="none" lIns="121912" tIns="60956" rIns="121912" bIns="60956">
            <a:spAutoFit/>
          </a:bodyPr>
          <a:lstStyle/>
          <a:p>
            <a:pPr algn="just"/>
            <a:r>
              <a:rPr lang="es-MX" sz="1500" b="1" dirty="0">
                <a:solidFill>
                  <a:prstClr val="white"/>
                </a:solidFill>
                <a:ea typeface="Calibri" panose="020F0502020204030204" pitchFamily="34" charset="0"/>
                <a:cs typeface="Calibri" panose="020F0502020204030204" pitchFamily="34" charset="0"/>
              </a:rPr>
              <a:t>Personal del instituto:  2 archivistas y 2 auxiliares</a:t>
            </a:r>
          </a:p>
        </p:txBody>
      </p:sp>
      <p:sp>
        <p:nvSpPr>
          <p:cNvPr id="9"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Guía para la Presentación del Proyecto</a:t>
            </a:r>
            <a:endParaRPr lang="es-MX" sz="1400" dirty="0">
              <a:solidFill>
                <a:srgbClr val="E60083"/>
              </a:solidFill>
              <a:ea typeface="Montserrat Light" charset="0"/>
              <a:cs typeface="Montserrat Light" charset="0"/>
            </a:endParaRPr>
          </a:p>
        </p:txBody>
      </p:sp>
      <p:sp>
        <p:nvSpPr>
          <p:cNvPr id="7" name="Oval 83"/>
          <p:cNvSpPr/>
          <p:nvPr/>
        </p:nvSpPr>
        <p:spPr>
          <a:xfrm rot="21109716">
            <a:off x="1671882" y="2283885"/>
            <a:ext cx="7676559" cy="582836"/>
          </a:xfrm>
          <a:prstGeom prst="ellipse">
            <a:avLst/>
          </a:prstGeom>
          <a:gradFill flip="none" rotWithShape="1">
            <a:gsLst>
              <a:gs pos="0">
                <a:sysClr val="windowText" lastClr="000000">
                  <a:lumMod val="85000"/>
                  <a:lumOff val="15000"/>
                  <a:alpha val="93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cs typeface="Arial" panose="020B0604020202020204" pitchFamily="34" charset="0"/>
              <a:sym typeface="Arial" panose="020B0604020202020204" pitchFamily="34" charset="0"/>
            </a:endParaRPr>
          </a:p>
        </p:txBody>
      </p:sp>
      <p:sp>
        <p:nvSpPr>
          <p:cNvPr id="8" name="Right Arrow 4"/>
          <p:cNvSpPr/>
          <p:nvPr/>
        </p:nvSpPr>
        <p:spPr>
          <a:xfrm>
            <a:off x="206356" y="-724264"/>
            <a:ext cx="8186778" cy="5573608"/>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63000">
                <a:srgbClr val="00B0F0"/>
              </a:gs>
              <a:gs pos="0">
                <a:srgbClr val="7030A0"/>
              </a:gs>
            </a:gsLst>
            <a:lin ang="10800000" scaled="1"/>
            <a:tileRect/>
          </a:gradFill>
          <a:ln w="25400" cap="flat" cmpd="sng" algn="ctr">
            <a:noFill/>
            <a:prstDash val="solid"/>
          </a:ln>
          <a:effectLst/>
          <a:scene3d>
            <a:camera prst="orthographicFront">
              <a:rot lat="17222692" lon="18162154" rev="4074046"/>
            </a:camera>
            <a:lightRig rig="threePt" dir="t"/>
          </a:scene3d>
          <a:sp3d extrusionH="254000">
            <a:bevelT w="190500" h="50800"/>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grpSp>
        <p:nvGrpSpPr>
          <p:cNvPr id="10" name="Group 105"/>
          <p:cNvGrpSpPr/>
          <p:nvPr/>
        </p:nvGrpSpPr>
        <p:grpSpPr>
          <a:xfrm>
            <a:off x="150658" y="1758083"/>
            <a:ext cx="997528" cy="997528"/>
            <a:chOff x="2362205" y="3387436"/>
            <a:chExt cx="997528" cy="997528"/>
          </a:xfrm>
          <a:solidFill>
            <a:sysClr val="window" lastClr="FFFFFF">
              <a:lumMod val="50000"/>
            </a:sysClr>
          </a:solidFill>
          <a:effectLst>
            <a:outerShdw blurRad="152400" dist="317500" dir="5400000" sx="90000" sy="-19000" rotWithShape="0">
              <a:prstClr val="black">
                <a:alpha val="15000"/>
              </a:prstClr>
            </a:outerShdw>
          </a:effectLst>
        </p:grpSpPr>
        <p:sp>
          <p:nvSpPr>
            <p:cNvPr id="11" name="Oval 78"/>
            <p:cNvSpPr/>
            <p:nvPr/>
          </p:nvSpPr>
          <p:spPr>
            <a:xfrm>
              <a:off x="2362205" y="3387436"/>
              <a:ext cx="997528" cy="997528"/>
            </a:xfrm>
            <a:prstGeom prst="ellipse">
              <a:avLst/>
            </a:prstGeom>
            <a:grpFill/>
            <a:ln w="25400" cap="flat" cmpd="sng" algn="ctr">
              <a:noFill/>
              <a:prstDash val="solid"/>
            </a:ln>
            <a:effectLst/>
            <a:scene3d>
              <a:camera prst="orthographicFront"/>
              <a:lightRig rig="threePt" dir="t"/>
            </a:scene3d>
            <a:sp3d>
              <a:bevelT w="101600" prst="riblet"/>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2" name="Donut 84"/>
            <p:cNvSpPr/>
            <p:nvPr/>
          </p:nvSpPr>
          <p:spPr>
            <a:xfrm>
              <a:off x="2466114" y="3491345"/>
              <a:ext cx="789710" cy="789710"/>
            </a:xfrm>
            <a:prstGeom prst="donut">
              <a:avLst>
                <a:gd name="adj" fmla="val 9983"/>
              </a:avLst>
            </a:prstGeom>
            <a:grpFill/>
            <a:ln w="25400" cap="flat" cmpd="sng" algn="ctr">
              <a:noFill/>
              <a:prstDash val="solid"/>
            </a:ln>
            <a:effectLst/>
            <a:scene3d>
              <a:camera prst="orthographicFront"/>
              <a:lightRig rig="threePt" dir="t"/>
            </a:scene3d>
            <a:sp3d>
              <a:bevelT w="101600" prst="riblet"/>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sym typeface="Arial" panose="020B0604020202020204" pitchFamily="34" charset="0"/>
              </a:endParaRPr>
            </a:p>
          </p:txBody>
        </p:sp>
      </p:grpSp>
      <p:grpSp>
        <p:nvGrpSpPr>
          <p:cNvPr id="13" name="Group 107"/>
          <p:cNvGrpSpPr/>
          <p:nvPr/>
        </p:nvGrpSpPr>
        <p:grpSpPr>
          <a:xfrm>
            <a:off x="2923916" y="1280183"/>
            <a:ext cx="997528" cy="997528"/>
            <a:chOff x="4634351" y="3387436"/>
            <a:chExt cx="997528" cy="997528"/>
          </a:xfrm>
          <a:solidFill>
            <a:sysClr val="window" lastClr="FFFFFF">
              <a:lumMod val="50000"/>
            </a:sysClr>
          </a:solidFill>
          <a:effectLst>
            <a:outerShdw blurRad="152400" dist="317500" dir="5400000" sx="90000" sy="-19000" rotWithShape="0">
              <a:prstClr val="black">
                <a:alpha val="15000"/>
              </a:prstClr>
            </a:outerShdw>
          </a:effectLst>
        </p:grpSpPr>
        <p:sp>
          <p:nvSpPr>
            <p:cNvPr id="14" name="Oval 79"/>
            <p:cNvSpPr/>
            <p:nvPr/>
          </p:nvSpPr>
          <p:spPr>
            <a:xfrm>
              <a:off x="4634351" y="3387436"/>
              <a:ext cx="997528" cy="997528"/>
            </a:xfrm>
            <a:prstGeom prst="ellipse">
              <a:avLst/>
            </a:prstGeom>
            <a:grpFill/>
            <a:ln w="25400" cap="flat" cmpd="sng" algn="ctr">
              <a:noFill/>
              <a:prstDash val="solid"/>
            </a:ln>
            <a:effectLst/>
            <a:scene3d>
              <a:camera prst="orthographicFront"/>
              <a:lightRig rig="threePt" dir="t"/>
            </a:scene3d>
            <a:sp3d>
              <a:bevelT w="139700" h="139700" prst="divot"/>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5" name="Donut 85"/>
            <p:cNvSpPr/>
            <p:nvPr/>
          </p:nvSpPr>
          <p:spPr>
            <a:xfrm>
              <a:off x="4738260" y="3491345"/>
              <a:ext cx="789710" cy="789710"/>
            </a:xfrm>
            <a:prstGeom prst="donut">
              <a:avLst>
                <a:gd name="adj" fmla="val 9983"/>
              </a:avLst>
            </a:prstGeom>
            <a:grpFill/>
            <a:ln w="25400" cap="flat" cmpd="sng" algn="ctr">
              <a:noFill/>
              <a:prstDash val="solid"/>
            </a:ln>
            <a:effectLst/>
            <a:scene3d>
              <a:camera prst="orthographicFront"/>
              <a:lightRig rig="threePt" dir="t"/>
            </a:scene3d>
            <a:sp3d>
              <a:bevelT w="139700" h="139700" prst="divot"/>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sym typeface="Arial" panose="020B0604020202020204" pitchFamily="34" charset="0"/>
              </a:endParaRPr>
            </a:p>
          </p:txBody>
        </p:sp>
      </p:grpSp>
      <p:grpSp>
        <p:nvGrpSpPr>
          <p:cNvPr id="16" name="Group 106"/>
          <p:cNvGrpSpPr/>
          <p:nvPr/>
        </p:nvGrpSpPr>
        <p:grpSpPr>
          <a:xfrm>
            <a:off x="5268251" y="840873"/>
            <a:ext cx="997528" cy="997528"/>
            <a:chOff x="5105052" y="3403930"/>
            <a:chExt cx="997528" cy="997528"/>
          </a:xfrm>
          <a:effectLst>
            <a:outerShdw blurRad="152400" dist="317500" dir="5400000" sx="90000" sy="-19000" rotWithShape="0">
              <a:prstClr val="black">
                <a:alpha val="15000"/>
              </a:prstClr>
            </a:outerShdw>
          </a:effectLst>
        </p:grpSpPr>
        <p:sp>
          <p:nvSpPr>
            <p:cNvPr id="17" name="Oval 80"/>
            <p:cNvSpPr/>
            <p:nvPr/>
          </p:nvSpPr>
          <p:spPr>
            <a:xfrm>
              <a:off x="5105052" y="3403930"/>
              <a:ext cx="997528" cy="997528"/>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25400" cap="flat" cmpd="sng" algn="ctr">
              <a:noFill/>
              <a:prstDash val="solid"/>
            </a:ln>
            <a:effectLst/>
            <a:scene3d>
              <a:camera prst="orthographicFront"/>
              <a:lightRig rig="threePt" dir="t"/>
            </a:scene3d>
            <a:sp3d>
              <a:bevelT w="139700" h="139700" prst="divot"/>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8" name="Donut 86"/>
            <p:cNvSpPr/>
            <p:nvPr/>
          </p:nvSpPr>
          <p:spPr>
            <a:xfrm>
              <a:off x="5208961" y="3507839"/>
              <a:ext cx="789710" cy="789710"/>
            </a:xfrm>
            <a:prstGeom prst="donut">
              <a:avLst>
                <a:gd name="adj" fmla="val 9983"/>
              </a:avLst>
            </a:prstGeom>
            <a:solidFill>
              <a:sysClr val="window" lastClr="FFFFFF"/>
            </a:solidFill>
            <a:ln w="25400" cap="flat" cmpd="sng" algn="ctr">
              <a:noFill/>
              <a:prstDash val="solid"/>
            </a:ln>
            <a:effectLst/>
            <a:scene3d>
              <a:camera prst="orthographicFront"/>
              <a:lightRig rig="threePt" dir="t"/>
            </a:scene3d>
            <a:sp3d>
              <a:bevelT w="139700" h="139700" prst="divot"/>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sym typeface="Arial" panose="020B0604020202020204" pitchFamily="34" charset="0"/>
              </a:endParaRPr>
            </a:p>
          </p:txBody>
        </p:sp>
      </p:grpSp>
      <p:sp>
        <p:nvSpPr>
          <p:cNvPr id="19" name="Rectángulo 126"/>
          <p:cNvSpPr/>
          <p:nvPr/>
        </p:nvSpPr>
        <p:spPr>
          <a:xfrm>
            <a:off x="3118156" y="511373"/>
            <a:ext cx="5060170" cy="307777"/>
          </a:xfrm>
          <a:prstGeom prst="rect">
            <a:avLst/>
          </a:prstGeom>
          <a:solidFill>
            <a:srgbClr val="00B0F0"/>
          </a:solidFill>
        </p:spPr>
        <p:txBody>
          <a:bodyPr wrap="square">
            <a:spAutoFit/>
          </a:bodyPr>
          <a:lstStyle/>
          <a:p>
            <a:pPr algn="ctr" eaLnBrk="0" fontAlgn="base" hangingPunct="0">
              <a:spcBef>
                <a:spcPct val="0"/>
              </a:spcBef>
              <a:spcAft>
                <a:spcPct val="0"/>
              </a:spcAft>
            </a:pPr>
            <a:r>
              <a:rPr lang="es-MX" sz="1400" b="1" dirty="0" smtClean="0">
                <a:solidFill>
                  <a:prstClr val="white"/>
                </a:solidFill>
                <a:cs typeface="Arial" panose="020B0604020202020204" pitchFamily="34" charset="0"/>
                <a:sym typeface="Arial" panose="020B0604020202020204" pitchFamily="34" charset="0"/>
              </a:rPr>
              <a:t>1. </a:t>
            </a:r>
            <a:r>
              <a:rPr lang="es-MX" sz="1400" b="1" dirty="0" smtClean="0">
                <a:solidFill>
                  <a:srgbClr val="FFFF00"/>
                </a:solidFill>
                <a:cs typeface="Arial" panose="020B0604020202020204" pitchFamily="34" charset="0"/>
                <a:sym typeface="Arial" panose="020B0604020202020204" pitchFamily="34" charset="0"/>
              </a:rPr>
              <a:t>Marco de referencia </a:t>
            </a:r>
            <a:r>
              <a:rPr lang="es-MX" sz="1400" b="1" dirty="0" smtClean="0">
                <a:solidFill>
                  <a:prstClr val="white"/>
                </a:solidFill>
                <a:cs typeface="Arial" panose="020B0604020202020204" pitchFamily="34" charset="0"/>
                <a:sym typeface="Arial" panose="020B0604020202020204" pitchFamily="34" charset="0"/>
              </a:rPr>
              <a:t>del programa o proyecto</a:t>
            </a:r>
            <a:r>
              <a:rPr lang="es-ES" sz="1400" b="1" dirty="0" smtClean="0">
                <a:solidFill>
                  <a:prstClr val="white"/>
                </a:solidFill>
                <a:cs typeface="Arial" panose="020B0604020202020204" pitchFamily="34" charset="0"/>
                <a:sym typeface="Arial" panose="020B0604020202020204" pitchFamily="34" charset="0"/>
              </a:rPr>
              <a:t>.</a:t>
            </a:r>
            <a:endParaRPr lang="es-MX" sz="1400" dirty="0">
              <a:solidFill>
                <a:prstClr val="white"/>
              </a:solidFill>
              <a:cs typeface="Arial" panose="020B0604020202020204" pitchFamily="34" charset="0"/>
              <a:sym typeface="Arial" panose="020B0604020202020204" pitchFamily="34" charset="0"/>
            </a:endParaRPr>
          </a:p>
        </p:txBody>
      </p:sp>
      <p:sp>
        <p:nvSpPr>
          <p:cNvPr id="20" name="Rectángulo 19"/>
          <p:cNvSpPr/>
          <p:nvPr/>
        </p:nvSpPr>
        <p:spPr>
          <a:xfrm>
            <a:off x="5337328" y="2675936"/>
            <a:ext cx="2598656" cy="646331"/>
          </a:xfrm>
          <a:prstGeom prst="rect">
            <a:avLst/>
          </a:prstGeom>
          <a:noFill/>
        </p:spPr>
        <p:txBody>
          <a:bodyPr wrap="square">
            <a:spAutoFit/>
          </a:bodyPr>
          <a:lstStyle/>
          <a:p>
            <a:pPr algn="just" eaLnBrk="0" fontAlgn="base" hangingPunct="0">
              <a:spcBef>
                <a:spcPct val="0"/>
              </a:spcBef>
              <a:spcAft>
                <a:spcPct val="0"/>
              </a:spcAft>
            </a:pPr>
            <a:r>
              <a:rPr lang="es-MX" sz="1200" b="1" dirty="0" smtClean="0">
                <a:solidFill>
                  <a:srgbClr val="0070C0"/>
                </a:solidFill>
                <a:cs typeface="Arial" panose="020B0604020202020204" pitchFamily="34" charset="0"/>
                <a:sym typeface="Arial" panose="020B0604020202020204" pitchFamily="34" charset="0"/>
              </a:rPr>
              <a:t>1.3 Resumen de los principales resultados esperados con el programa o proyecto.</a:t>
            </a:r>
            <a:endParaRPr lang="es-MX" sz="1200" b="1" dirty="0">
              <a:solidFill>
                <a:srgbClr val="0070C0"/>
              </a:solidFill>
              <a:cs typeface="Arial" panose="020B0604020202020204" pitchFamily="34" charset="0"/>
              <a:sym typeface="Arial" panose="020B0604020202020204" pitchFamily="34" charset="0"/>
            </a:endParaRPr>
          </a:p>
        </p:txBody>
      </p:sp>
      <p:sp>
        <p:nvSpPr>
          <p:cNvPr id="21" name="Rectángulo 20"/>
          <p:cNvSpPr/>
          <p:nvPr/>
        </p:nvSpPr>
        <p:spPr>
          <a:xfrm>
            <a:off x="5691043" y="3409316"/>
            <a:ext cx="3284181" cy="430887"/>
          </a:xfrm>
          <a:prstGeom prst="rect">
            <a:avLst/>
          </a:prstGeom>
        </p:spPr>
        <p:txBody>
          <a:bodyPr wrap="square">
            <a:spAutoFit/>
          </a:bodyPr>
          <a:lstStyle/>
          <a:p>
            <a:pPr lvl="2" eaLnBrk="0" fontAlgn="base" hangingPunct="0">
              <a:spcBef>
                <a:spcPct val="0"/>
              </a:spcBef>
              <a:spcAft>
                <a:spcPct val="0"/>
              </a:spcAft>
            </a:pPr>
            <a:r>
              <a:rPr lang="es-ES" sz="1100" b="1" dirty="0" smtClean="0">
                <a:solidFill>
                  <a:srgbClr val="0070C0"/>
                </a:solidFill>
                <a:cs typeface="Arial" panose="020B0604020202020204" pitchFamily="34" charset="0"/>
                <a:sym typeface="Arial" panose="020B0604020202020204" pitchFamily="34" charset="0"/>
              </a:rPr>
              <a:t>1.3.1 Bien </a:t>
            </a:r>
            <a:r>
              <a:rPr lang="es-ES" sz="1100" b="1" dirty="0">
                <a:solidFill>
                  <a:srgbClr val="0070C0"/>
                </a:solidFill>
                <a:cs typeface="Arial" panose="020B0604020202020204" pitchFamily="34" charset="0"/>
                <a:sym typeface="Arial" panose="020B0604020202020204" pitchFamily="34" charset="0"/>
              </a:rPr>
              <a:t>o servicio que se producirá o proporcionará.</a:t>
            </a:r>
            <a:endParaRPr lang="es-MX" sz="1100" dirty="0">
              <a:solidFill>
                <a:srgbClr val="0070C0"/>
              </a:solidFill>
              <a:cs typeface="Arial" panose="020B0604020202020204" pitchFamily="34" charset="0"/>
              <a:sym typeface="Arial" panose="020B0604020202020204" pitchFamily="34" charset="0"/>
            </a:endParaRPr>
          </a:p>
        </p:txBody>
      </p:sp>
      <p:sp>
        <p:nvSpPr>
          <p:cNvPr id="22" name="Rectángulo 21"/>
          <p:cNvSpPr/>
          <p:nvPr/>
        </p:nvSpPr>
        <p:spPr>
          <a:xfrm>
            <a:off x="6612614" y="3868482"/>
            <a:ext cx="2464752" cy="461665"/>
          </a:xfrm>
          <a:prstGeom prst="rect">
            <a:avLst/>
          </a:prstGeom>
        </p:spPr>
        <p:txBody>
          <a:bodyPr wrap="square">
            <a:spAutoFit/>
          </a:bodyPr>
          <a:lstStyle/>
          <a:p>
            <a:pPr eaLnBrk="0" fontAlgn="base" hangingPunct="0">
              <a:spcBef>
                <a:spcPct val="0"/>
              </a:spcBef>
              <a:spcAft>
                <a:spcPct val="0"/>
              </a:spcAft>
            </a:pPr>
            <a:r>
              <a:rPr lang="es-ES" sz="1200" b="1" dirty="0" smtClean="0">
                <a:solidFill>
                  <a:srgbClr val="0070C0"/>
                </a:solidFill>
                <a:cs typeface="Arial" panose="020B0604020202020204" pitchFamily="34" charset="0"/>
                <a:sym typeface="Arial" panose="020B0604020202020204" pitchFamily="34" charset="0"/>
              </a:rPr>
              <a:t>1.3.2 Número </a:t>
            </a:r>
            <a:r>
              <a:rPr lang="es-ES" sz="1200" b="1" dirty="0">
                <a:solidFill>
                  <a:srgbClr val="0070C0"/>
                </a:solidFill>
                <a:cs typeface="Arial" panose="020B0604020202020204" pitchFamily="34" charset="0"/>
                <a:sym typeface="Arial" panose="020B0604020202020204" pitchFamily="34" charset="0"/>
              </a:rPr>
              <a:t>de beneficiarios directos. </a:t>
            </a:r>
            <a:endParaRPr lang="es-MX" sz="1200" dirty="0">
              <a:solidFill>
                <a:srgbClr val="0070C0"/>
              </a:solidFill>
              <a:latin typeface="Arial" panose="020B0604020202020204" pitchFamily="34" charset="0"/>
              <a:cs typeface="Arial" panose="020B0604020202020204" pitchFamily="34" charset="0"/>
              <a:sym typeface="Arial" panose="020B0604020202020204" pitchFamily="34" charset="0"/>
            </a:endParaRPr>
          </a:p>
        </p:txBody>
      </p:sp>
      <p:sp>
        <p:nvSpPr>
          <p:cNvPr id="25" name="Rectángulo 24"/>
          <p:cNvSpPr/>
          <p:nvPr/>
        </p:nvSpPr>
        <p:spPr>
          <a:xfrm>
            <a:off x="6636656" y="4364944"/>
            <a:ext cx="2423571" cy="646331"/>
          </a:xfrm>
          <a:prstGeom prst="rect">
            <a:avLst/>
          </a:prstGeom>
        </p:spPr>
        <p:txBody>
          <a:bodyPr wrap="square">
            <a:spAutoFit/>
          </a:bodyPr>
          <a:lstStyle/>
          <a:p>
            <a:pPr eaLnBrk="0" fontAlgn="base" hangingPunct="0">
              <a:spcBef>
                <a:spcPct val="0"/>
              </a:spcBef>
              <a:spcAft>
                <a:spcPct val="0"/>
              </a:spcAft>
            </a:pPr>
            <a:r>
              <a:rPr lang="es-ES" sz="1200" b="1" dirty="0" smtClean="0">
                <a:solidFill>
                  <a:srgbClr val="0070C0"/>
                </a:solidFill>
                <a:cs typeface="Arial" panose="020B0604020202020204" pitchFamily="34" charset="0"/>
                <a:sym typeface="Arial" panose="020B0604020202020204" pitchFamily="34" charset="0"/>
              </a:rPr>
              <a:t>1.3.3 Impacto </a:t>
            </a:r>
            <a:r>
              <a:rPr lang="es-ES" sz="1200" b="1" dirty="0">
                <a:solidFill>
                  <a:srgbClr val="0070C0"/>
                </a:solidFill>
                <a:cs typeface="Arial" panose="020B0604020202020204" pitchFamily="34" charset="0"/>
                <a:sym typeface="Arial" panose="020B0604020202020204" pitchFamily="34" charset="0"/>
              </a:rPr>
              <a:t>o resultados esperados en el ámbito económico, social </a:t>
            </a:r>
            <a:endParaRPr lang="es-MX" sz="1200" dirty="0">
              <a:solidFill>
                <a:srgbClr val="0070C0"/>
              </a:solidFill>
              <a:latin typeface="Arial" panose="020B0604020202020204" pitchFamily="34" charset="0"/>
              <a:cs typeface="Arial" panose="020B0604020202020204" pitchFamily="34" charset="0"/>
              <a:sym typeface="Arial" panose="020B0604020202020204" pitchFamily="34" charset="0"/>
            </a:endParaRPr>
          </a:p>
        </p:txBody>
      </p:sp>
      <p:sp>
        <p:nvSpPr>
          <p:cNvPr id="26" name="Rounded Rectangle 58"/>
          <p:cNvSpPr/>
          <p:nvPr/>
        </p:nvSpPr>
        <p:spPr>
          <a:xfrm>
            <a:off x="6032525" y="4519245"/>
            <a:ext cx="426750" cy="214759"/>
          </a:xfrm>
          <a:prstGeom prst="roundRect">
            <a:avLst>
              <a:gd name="adj" fmla="val 50000"/>
            </a:avLst>
          </a:prstGeom>
          <a:solidFill>
            <a:sysClr val="windowText" lastClr="000000">
              <a:alpha val="40000"/>
            </a:sysClr>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28" name="CuadroTexto 27"/>
          <p:cNvSpPr txBox="1"/>
          <p:nvPr/>
        </p:nvSpPr>
        <p:spPr>
          <a:xfrm>
            <a:off x="254567" y="1982547"/>
            <a:ext cx="1179798" cy="584775"/>
          </a:xfrm>
          <a:prstGeom prst="rect">
            <a:avLst/>
          </a:prstGeom>
          <a:noFill/>
        </p:spPr>
        <p:txBody>
          <a:bodyPr wrap="square" rtlCol="0">
            <a:spAutoFit/>
          </a:bodyPr>
          <a:lstStyle/>
          <a:p>
            <a:pPr eaLnBrk="0" fontAlgn="base" hangingPunct="0">
              <a:spcBef>
                <a:spcPct val="0"/>
              </a:spcBef>
              <a:spcAft>
                <a:spcPct val="0"/>
              </a:spcAft>
            </a:pPr>
            <a:r>
              <a:rPr lang="es-MX" sz="3200" b="1" dirty="0" smtClean="0">
                <a:solidFill>
                  <a:prstClr val="white"/>
                </a:solidFill>
                <a:latin typeface="Arial" panose="020B0604020202020204" pitchFamily="34" charset="0"/>
                <a:cs typeface="Arial" panose="020B0604020202020204" pitchFamily="34" charset="0"/>
                <a:sym typeface="Arial" panose="020B0604020202020204" pitchFamily="34" charset="0"/>
              </a:rPr>
              <a:t>1.1</a:t>
            </a:r>
            <a:endParaRPr lang="es-MX" sz="32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9" name="CuadroTexto 28"/>
          <p:cNvSpPr txBox="1"/>
          <p:nvPr/>
        </p:nvSpPr>
        <p:spPr>
          <a:xfrm>
            <a:off x="3064330" y="1435672"/>
            <a:ext cx="1179798" cy="584775"/>
          </a:xfrm>
          <a:prstGeom prst="rect">
            <a:avLst/>
          </a:prstGeom>
          <a:noFill/>
        </p:spPr>
        <p:txBody>
          <a:bodyPr wrap="square" rtlCol="0">
            <a:spAutoFit/>
          </a:bodyPr>
          <a:lstStyle/>
          <a:p>
            <a:pPr eaLnBrk="0" fontAlgn="base" hangingPunct="0">
              <a:spcBef>
                <a:spcPct val="0"/>
              </a:spcBef>
              <a:spcAft>
                <a:spcPct val="0"/>
              </a:spcAft>
            </a:pPr>
            <a:r>
              <a:rPr lang="es-MX" sz="3200" b="1" dirty="0" smtClean="0">
                <a:solidFill>
                  <a:prstClr val="white"/>
                </a:solidFill>
                <a:latin typeface="Arial" panose="020B0604020202020204" pitchFamily="34" charset="0"/>
                <a:cs typeface="Arial" panose="020B0604020202020204" pitchFamily="34" charset="0"/>
                <a:sym typeface="Arial" panose="020B0604020202020204" pitchFamily="34" charset="0"/>
              </a:rPr>
              <a:t>1.2</a:t>
            </a:r>
            <a:endParaRPr lang="es-MX" sz="32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0" name="CuadroTexto 29"/>
          <p:cNvSpPr txBox="1"/>
          <p:nvPr/>
        </p:nvSpPr>
        <p:spPr>
          <a:xfrm>
            <a:off x="5406048" y="1039750"/>
            <a:ext cx="1179798" cy="584775"/>
          </a:xfrm>
          <a:prstGeom prst="rect">
            <a:avLst/>
          </a:prstGeom>
          <a:noFill/>
        </p:spPr>
        <p:txBody>
          <a:bodyPr wrap="square" rtlCol="0">
            <a:spAutoFit/>
          </a:bodyPr>
          <a:lstStyle/>
          <a:p>
            <a:pPr eaLnBrk="0" fontAlgn="base" hangingPunct="0">
              <a:spcBef>
                <a:spcPct val="0"/>
              </a:spcBef>
              <a:spcAft>
                <a:spcPct val="0"/>
              </a:spcAft>
            </a:pPr>
            <a:r>
              <a:rPr lang="es-MX" sz="3200" b="1" dirty="0" smtClean="0">
                <a:solidFill>
                  <a:prstClr val="white"/>
                </a:solidFill>
                <a:latin typeface="Arial" panose="020B0604020202020204" pitchFamily="34" charset="0"/>
                <a:cs typeface="Arial" panose="020B0604020202020204" pitchFamily="34" charset="0"/>
                <a:sym typeface="Arial" panose="020B0604020202020204" pitchFamily="34" charset="0"/>
              </a:rPr>
              <a:t>1.3</a:t>
            </a:r>
            <a:endParaRPr lang="es-MX" sz="32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1" name="Rectángulo 7"/>
          <p:cNvSpPr/>
          <p:nvPr/>
        </p:nvSpPr>
        <p:spPr>
          <a:xfrm>
            <a:off x="12287" y="3354860"/>
            <a:ext cx="2078518" cy="1569660"/>
          </a:xfrm>
          <a:prstGeom prst="rect">
            <a:avLst/>
          </a:prstGeom>
          <a:noFill/>
        </p:spPr>
        <p:txBody>
          <a:bodyPr wrap="square">
            <a:spAutoFit/>
          </a:bodyPr>
          <a:lstStyle/>
          <a:p>
            <a:pPr eaLnBrk="0" fontAlgn="base" hangingPunct="0">
              <a:spcBef>
                <a:spcPct val="0"/>
              </a:spcBef>
              <a:spcAft>
                <a:spcPct val="0"/>
              </a:spcAft>
            </a:pPr>
            <a:r>
              <a:rPr lang="es-ES" sz="1200" b="1" dirty="0" smtClean="0">
                <a:solidFill>
                  <a:prstClr val="black">
                    <a:lumMod val="65000"/>
                    <a:lumOff val="35000"/>
                  </a:prstClr>
                </a:solidFill>
                <a:cs typeface="Arial" panose="020B0604020202020204" pitchFamily="34" charset="0"/>
                <a:sym typeface="Arial" panose="020B0604020202020204" pitchFamily="34" charset="0"/>
              </a:rPr>
              <a:t>1.1 Vinculación </a:t>
            </a:r>
            <a:r>
              <a:rPr lang="es-ES" sz="1200" b="1" dirty="0">
                <a:solidFill>
                  <a:prstClr val="black">
                    <a:lumMod val="65000"/>
                    <a:lumOff val="35000"/>
                  </a:prstClr>
                </a:solidFill>
                <a:cs typeface="Arial" panose="020B0604020202020204" pitchFamily="34" charset="0"/>
                <a:sym typeface="Arial" panose="020B0604020202020204" pitchFamily="34" charset="0"/>
              </a:rPr>
              <a:t>y alineación con los objetivos, prioridades y estrategias del Plan Nacional de Desarrollo 2013-2018, del Plan Estatal de Desarrollo 2011-2017 y los programas que se derivan del mismo</a:t>
            </a:r>
            <a:endParaRPr lang="es-MX" sz="1200" dirty="0">
              <a:solidFill>
                <a:prstClr val="black">
                  <a:lumMod val="65000"/>
                  <a:lumOff val="35000"/>
                </a:prstClr>
              </a:solidFill>
              <a:latin typeface="Arial" panose="020B0604020202020204" pitchFamily="34" charset="0"/>
              <a:cs typeface="Arial" panose="020B0604020202020204" pitchFamily="34" charset="0"/>
              <a:sym typeface="Arial" panose="020B0604020202020204" pitchFamily="34" charset="0"/>
            </a:endParaRPr>
          </a:p>
        </p:txBody>
      </p:sp>
      <p:sp>
        <p:nvSpPr>
          <p:cNvPr id="32" name="Rectángulo 9"/>
          <p:cNvSpPr/>
          <p:nvPr/>
        </p:nvSpPr>
        <p:spPr>
          <a:xfrm>
            <a:off x="1669430" y="2950542"/>
            <a:ext cx="3227886" cy="1384995"/>
          </a:xfrm>
          <a:prstGeom prst="rect">
            <a:avLst/>
          </a:prstGeom>
        </p:spPr>
        <p:txBody>
          <a:bodyPr wrap="square">
            <a:spAutoFit/>
          </a:bodyPr>
          <a:lstStyle/>
          <a:p>
            <a:pPr lvl="1" algn="just" eaLnBrk="0" fontAlgn="base" hangingPunct="0">
              <a:spcBef>
                <a:spcPct val="0"/>
              </a:spcBef>
              <a:spcAft>
                <a:spcPct val="0"/>
              </a:spcAft>
            </a:pPr>
            <a:r>
              <a:rPr lang="es-ES" sz="1400" b="1" dirty="0">
                <a:solidFill>
                  <a:prstClr val="black">
                    <a:lumMod val="65000"/>
                    <a:lumOff val="35000"/>
                  </a:prstClr>
                </a:solidFill>
                <a:cs typeface="Arial" panose="020B0604020202020204" pitchFamily="34" charset="0"/>
                <a:sym typeface="Arial" panose="020B0604020202020204" pitchFamily="34" charset="0"/>
              </a:rPr>
              <a:t>1.2 Resumen que justifique la necesidad que se atenderá, el problema a solventar y/o el potencial u oportunidades que se aprovecharán con la ejecución del programa o proyecto.</a:t>
            </a:r>
            <a:endParaRPr lang="es-MX" sz="1400" dirty="0">
              <a:solidFill>
                <a:prstClr val="black">
                  <a:lumMod val="65000"/>
                  <a:lumOff val="35000"/>
                </a:prstClr>
              </a:solidFill>
              <a:cs typeface="Arial" panose="020B0604020202020204" pitchFamily="34" charset="0"/>
              <a:sym typeface="Arial" panose="020B0604020202020204" pitchFamily="34" charset="0"/>
            </a:endParaRPr>
          </a:p>
        </p:txBody>
      </p:sp>
      <p:sp>
        <p:nvSpPr>
          <p:cNvPr id="34" name="Rounded Rectangle 58"/>
          <p:cNvSpPr/>
          <p:nvPr/>
        </p:nvSpPr>
        <p:spPr>
          <a:xfrm>
            <a:off x="6032525" y="3927252"/>
            <a:ext cx="426750" cy="214759"/>
          </a:xfrm>
          <a:prstGeom prst="roundRect">
            <a:avLst>
              <a:gd name="adj" fmla="val 50000"/>
            </a:avLst>
          </a:prstGeom>
          <a:solidFill>
            <a:sysClr val="windowText" lastClr="000000">
              <a:alpha val="40000"/>
            </a:sysClr>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35" name="Rounded Rectangle 58"/>
          <p:cNvSpPr/>
          <p:nvPr/>
        </p:nvSpPr>
        <p:spPr>
          <a:xfrm>
            <a:off x="6038246" y="3442638"/>
            <a:ext cx="426750" cy="214759"/>
          </a:xfrm>
          <a:prstGeom prst="roundRect">
            <a:avLst>
              <a:gd name="adj" fmla="val 50000"/>
            </a:avLst>
          </a:prstGeom>
          <a:solidFill>
            <a:sysClr val="windowText" lastClr="000000">
              <a:alpha val="40000"/>
            </a:sysClr>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pic>
        <p:nvPicPr>
          <p:cNvPr id="36" name="Picture 2" descr="Resultado de imagen para mano seÃ±alan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3385">
            <a:off x="4419907" y="891720"/>
            <a:ext cx="671526" cy="67152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Resultado de imagen para infoem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40" name="39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29465733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n 92"/>
          <p:cNvPicPr>
            <a:picLocks noChangeAspect="1"/>
          </p:cNvPicPr>
          <p:nvPr/>
        </p:nvPicPr>
        <p:blipFill rotWithShape="1">
          <a:blip r:embed="rId2"/>
          <a:srcRect l="19853"/>
          <a:stretch/>
        </p:blipFill>
        <p:spPr>
          <a:xfrm>
            <a:off x="4096" y="0"/>
            <a:ext cx="9144000" cy="5143500"/>
          </a:xfrm>
          <a:prstGeom prst="rect">
            <a:avLst/>
          </a:prstGeom>
        </p:spPr>
      </p:pic>
      <p:cxnSp>
        <p:nvCxnSpPr>
          <p:cNvPr id="23"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4"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33" name="Rectángulo 32"/>
          <p:cNvSpPr/>
          <p:nvPr/>
        </p:nvSpPr>
        <p:spPr>
          <a:xfrm>
            <a:off x="368336" y="5174792"/>
            <a:ext cx="4140733" cy="353935"/>
          </a:xfrm>
          <a:prstGeom prst="rect">
            <a:avLst/>
          </a:prstGeom>
        </p:spPr>
        <p:txBody>
          <a:bodyPr wrap="none" lIns="121912" tIns="60956" rIns="121912" bIns="60956">
            <a:spAutoFit/>
          </a:bodyPr>
          <a:lstStyle/>
          <a:p>
            <a:pPr algn="just"/>
            <a:r>
              <a:rPr lang="es-MX" sz="1500" b="1" dirty="0">
                <a:solidFill>
                  <a:prstClr val="white"/>
                </a:solidFill>
                <a:ea typeface="Calibri" panose="020F0502020204030204" pitchFamily="34" charset="0"/>
                <a:cs typeface="Calibri" panose="020F0502020204030204" pitchFamily="34" charset="0"/>
              </a:rPr>
              <a:t>Personal del instituto:  2 archivistas y 2 auxiliares</a:t>
            </a:r>
          </a:p>
        </p:txBody>
      </p:sp>
      <p:sp>
        <p:nvSpPr>
          <p:cNvPr id="9"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Guía para la Presentación del Proyecto</a:t>
            </a:r>
            <a:endParaRPr lang="es-MX" sz="1400" dirty="0">
              <a:solidFill>
                <a:srgbClr val="E60083"/>
              </a:solidFill>
              <a:ea typeface="Montserrat Light" charset="0"/>
              <a:cs typeface="Montserrat Light" charset="0"/>
            </a:endParaRPr>
          </a:p>
        </p:txBody>
      </p:sp>
      <p:pic>
        <p:nvPicPr>
          <p:cNvPr id="10" name="Imagen 9"/>
          <p:cNvPicPr>
            <a:picLocks noChangeAspect="1"/>
          </p:cNvPicPr>
          <p:nvPr/>
        </p:nvPicPr>
        <p:blipFill rotWithShape="1">
          <a:blip r:embed="rId3">
            <a:extLst>
              <a:ext uri="{28A0092B-C50C-407E-A947-70E740481C1C}">
                <a14:useLocalDpi xmlns:a14="http://schemas.microsoft.com/office/drawing/2010/main" val="0"/>
              </a:ext>
            </a:extLst>
          </a:blip>
          <a:srcRect t="21692" b="17384"/>
          <a:stretch/>
        </p:blipFill>
        <p:spPr>
          <a:xfrm>
            <a:off x="7446339" y="-1616821"/>
            <a:ext cx="1789382" cy="710966"/>
          </a:xfrm>
          <a:prstGeom prst="rect">
            <a:avLst/>
          </a:prstGeom>
        </p:spPr>
      </p:pic>
      <p:grpSp>
        <p:nvGrpSpPr>
          <p:cNvPr id="11" name="Group 45"/>
          <p:cNvGrpSpPr/>
          <p:nvPr/>
        </p:nvGrpSpPr>
        <p:grpSpPr>
          <a:xfrm>
            <a:off x="1492983" y="781727"/>
            <a:ext cx="3245560" cy="3228648"/>
            <a:chOff x="1720681" y="1524932"/>
            <a:chExt cx="4479984" cy="4456640"/>
          </a:xfrm>
          <a:effectLst>
            <a:reflection blurRad="6350" stA="52000" endA="300" endPos="35000" dir="5400000" sy="-100000" algn="bl" rotWithShape="0"/>
          </a:effectLst>
        </p:grpSpPr>
        <p:sp>
          <p:nvSpPr>
            <p:cNvPr id="14" name="Cube 46"/>
            <p:cNvSpPr/>
            <p:nvPr/>
          </p:nvSpPr>
          <p:spPr>
            <a:xfrm flipH="1">
              <a:off x="3396009" y="3192710"/>
              <a:ext cx="1117600" cy="1117600"/>
            </a:xfrm>
            <a:prstGeom prst="cube">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5" name="Cube 47"/>
            <p:cNvSpPr/>
            <p:nvPr/>
          </p:nvSpPr>
          <p:spPr>
            <a:xfrm flipH="1">
              <a:off x="1720681" y="4863972"/>
              <a:ext cx="1117600" cy="1117600"/>
            </a:xfrm>
            <a:prstGeom prst="cube">
              <a:avLst/>
            </a:prstGeom>
            <a:solidFill>
              <a:srgbClr val="1F497D">
                <a:lumMod val="75000"/>
              </a:srgb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6" name="Cube 49"/>
            <p:cNvSpPr/>
            <p:nvPr/>
          </p:nvSpPr>
          <p:spPr>
            <a:xfrm flipH="1">
              <a:off x="2597672" y="4013445"/>
              <a:ext cx="1117600" cy="1117600"/>
            </a:xfrm>
            <a:prstGeom prst="cube">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7" name="Cube 50"/>
            <p:cNvSpPr/>
            <p:nvPr/>
          </p:nvSpPr>
          <p:spPr>
            <a:xfrm flipH="1">
              <a:off x="5083065" y="1524932"/>
              <a:ext cx="1117600" cy="1117600"/>
            </a:xfrm>
            <a:prstGeom prst="cube">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8" name="Cube 51"/>
            <p:cNvSpPr/>
            <p:nvPr/>
          </p:nvSpPr>
          <p:spPr>
            <a:xfrm flipH="1">
              <a:off x="4246880" y="2362200"/>
              <a:ext cx="1117600" cy="1117600"/>
            </a:xfrm>
            <a:prstGeom prst="cube">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grpSp>
      <p:sp>
        <p:nvSpPr>
          <p:cNvPr id="19" name="Freeform 5"/>
          <p:cNvSpPr>
            <a:spLocks noEditPoints="1"/>
          </p:cNvSpPr>
          <p:nvPr/>
        </p:nvSpPr>
        <p:spPr bwMode="auto">
          <a:xfrm flipH="1">
            <a:off x="71624" y="2951088"/>
            <a:ext cx="1257818" cy="2118574"/>
          </a:xfrm>
          <a:custGeom>
            <a:avLst/>
            <a:gdLst>
              <a:gd name="T0" fmla="*/ 716 w 783"/>
              <a:gd name="T1" fmla="*/ 1114 h 1319"/>
              <a:gd name="T2" fmla="*/ 646 w 783"/>
              <a:gd name="T3" fmla="*/ 1036 h 1319"/>
              <a:gd name="T4" fmla="*/ 566 w 783"/>
              <a:gd name="T5" fmla="*/ 859 h 1319"/>
              <a:gd name="T6" fmla="*/ 614 w 783"/>
              <a:gd name="T7" fmla="*/ 626 h 1319"/>
              <a:gd name="T8" fmla="*/ 636 w 783"/>
              <a:gd name="T9" fmla="*/ 520 h 1319"/>
              <a:gd name="T10" fmla="*/ 593 w 783"/>
              <a:gd name="T11" fmla="*/ 249 h 1319"/>
              <a:gd name="T12" fmla="*/ 535 w 783"/>
              <a:gd name="T13" fmla="*/ 210 h 1319"/>
              <a:gd name="T14" fmla="*/ 401 w 783"/>
              <a:gd name="T15" fmla="*/ 146 h 1319"/>
              <a:gd name="T16" fmla="*/ 398 w 783"/>
              <a:gd name="T17" fmla="*/ 97 h 1319"/>
              <a:gd name="T18" fmla="*/ 339 w 783"/>
              <a:gd name="T19" fmla="*/ 7 h 1319"/>
              <a:gd name="T20" fmla="*/ 316 w 783"/>
              <a:gd name="T21" fmla="*/ 1 h 1319"/>
              <a:gd name="T22" fmla="*/ 308 w 783"/>
              <a:gd name="T23" fmla="*/ 6 h 1319"/>
              <a:gd name="T24" fmla="*/ 282 w 783"/>
              <a:gd name="T25" fmla="*/ 15 h 1319"/>
              <a:gd name="T26" fmla="*/ 259 w 783"/>
              <a:gd name="T27" fmla="*/ 24 h 1319"/>
              <a:gd name="T28" fmla="*/ 239 w 783"/>
              <a:gd name="T29" fmla="*/ 32 h 1319"/>
              <a:gd name="T30" fmla="*/ 238 w 783"/>
              <a:gd name="T31" fmla="*/ 37 h 1319"/>
              <a:gd name="T32" fmla="*/ 236 w 783"/>
              <a:gd name="T33" fmla="*/ 58 h 1319"/>
              <a:gd name="T34" fmla="*/ 247 w 783"/>
              <a:gd name="T35" fmla="*/ 71 h 1319"/>
              <a:gd name="T36" fmla="*/ 253 w 783"/>
              <a:gd name="T37" fmla="*/ 147 h 1319"/>
              <a:gd name="T38" fmla="*/ 265 w 783"/>
              <a:gd name="T39" fmla="*/ 175 h 1319"/>
              <a:gd name="T40" fmla="*/ 333 w 783"/>
              <a:gd name="T41" fmla="*/ 217 h 1319"/>
              <a:gd name="T42" fmla="*/ 342 w 783"/>
              <a:gd name="T43" fmla="*/ 426 h 1319"/>
              <a:gd name="T44" fmla="*/ 274 w 783"/>
              <a:gd name="T45" fmla="*/ 443 h 1319"/>
              <a:gd name="T46" fmla="*/ 225 w 783"/>
              <a:gd name="T47" fmla="*/ 461 h 1319"/>
              <a:gd name="T48" fmla="*/ 195 w 783"/>
              <a:gd name="T49" fmla="*/ 430 h 1319"/>
              <a:gd name="T50" fmla="*/ 189 w 783"/>
              <a:gd name="T51" fmla="*/ 424 h 1319"/>
              <a:gd name="T52" fmla="*/ 75 w 783"/>
              <a:gd name="T53" fmla="*/ 474 h 1319"/>
              <a:gd name="T54" fmla="*/ 21 w 783"/>
              <a:gd name="T55" fmla="*/ 572 h 1319"/>
              <a:gd name="T56" fmla="*/ 203 w 783"/>
              <a:gd name="T57" fmla="*/ 753 h 1319"/>
              <a:gd name="T58" fmla="*/ 354 w 783"/>
              <a:gd name="T59" fmla="*/ 706 h 1319"/>
              <a:gd name="T60" fmla="*/ 369 w 783"/>
              <a:gd name="T61" fmla="*/ 902 h 1319"/>
              <a:gd name="T62" fmla="*/ 434 w 783"/>
              <a:gd name="T63" fmla="*/ 1221 h 1319"/>
              <a:gd name="T64" fmla="*/ 412 w 783"/>
              <a:gd name="T65" fmla="*/ 1251 h 1319"/>
              <a:gd name="T66" fmla="*/ 345 w 783"/>
              <a:gd name="T67" fmla="*/ 1276 h 1319"/>
              <a:gd name="T68" fmla="*/ 516 w 783"/>
              <a:gd name="T69" fmla="*/ 1296 h 1319"/>
              <a:gd name="T70" fmla="*/ 543 w 783"/>
              <a:gd name="T71" fmla="*/ 1209 h 1319"/>
              <a:gd name="T72" fmla="*/ 655 w 783"/>
              <a:gd name="T73" fmla="*/ 1213 h 1319"/>
              <a:gd name="T74" fmla="*/ 691 w 783"/>
              <a:gd name="T75" fmla="*/ 1263 h 1319"/>
              <a:gd name="T76" fmla="*/ 671 w 783"/>
              <a:gd name="T77" fmla="*/ 1310 h 1319"/>
              <a:gd name="T78" fmla="*/ 781 w 783"/>
              <a:gd name="T79" fmla="*/ 1172 h 1319"/>
              <a:gd name="T80" fmla="*/ 593 w 783"/>
              <a:gd name="T81" fmla="*/ 422 h 1319"/>
              <a:gd name="T82" fmla="*/ 569 w 783"/>
              <a:gd name="T83" fmla="*/ 395 h 1319"/>
              <a:gd name="T84" fmla="*/ 291 w 783"/>
              <a:gd name="T85" fmla="*/ 12 h 1319"/>
              <a:gd name="T86" fmla="*/ 320 w 783"/>
              <a:gd name="T87" fmla="*/ 2 h 1319"/>
              <a:gd name="T88" fmla="*/ 234 w 783"/>
              <a:gd name="T89" fmla="*/ 466 h 1319"/>
              <a:gd name="T90" fmla="*/ 273 w 783"/>
              <a:gd name="T91" fmla="*/ 509 h 1319"/>
              <a:gd name="T92" fmla="*/ 255 w 783"/>
              <a:gd name="T93" fmla="*/ 463 h 1319"/>
              <a:gd name="T94" fmla="*/ 281 w 783"/>
              <a:gd name="T95" fmla="*/ 509 h 1319"/>
              <a:gd name="T96" fmla="*/ 289 w 783"/>
              <a:gd name="T97" fmla="*/ 522 h 1319"/>
              <a:gd name="T98" fmla="*/ 357 w 783"/>
              <a:gd name="T99" fmla="*/ 591 h 1319"/>
              <a:gd name="T100" fmla="*/ 341 w 783"/>
              <a:gd name="T101" fmla="*/ 573 h 1319"/>
              <a:gd name="T102" fmla="*/ 333 w 783"/>
              <a:gd name="T103" fmla="*/ 563 h 1319"/>
              <a:gd name="T104" fmla="*/ 303 w 783"/>
              <a:gd name="T105" fmla="*/ 528 h 1319"/>
              <a:gd name="T106" fmla="*/ 336 w 783"/>
              <a:gd name="T107" fmla="*/ 528 h 1319"/>
              <a:gd name="T108" fmla="*/ 453 w 783"/>
              <a:gd name="T109" fmla="*/ 1204 h 1319"/>
              <a:gd name="T110" fmla="*/ 682 w 783"/>
              <a:gd name="T111" fmla="*/ 1252 h 1319"/>
              <a:gd name="T112" fmla="*/ 692 w 783"/>
              <a:gd name="T113" fmla="*/ 1261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319">
                <a:moveTo>
                  <a:pt x="780" y="1151"/>
                </a:moveTo>
                <a:cubicBezTo>
                  <a:pt x="777" y="1150"/>
                  <a:pt x="771" y="1147"/>
                  <a:pt x="769" y="1146"/>
                </a:cubicBezTo>
                <a:cubicBezTo>
                  <a:pt x="768" y="1146"/>
                  <a:pt x="767" y="1146"/>
                  <a:pt x="767" y="1146"/>
                </a:cubicBezTo>
                <a:cubicBezTo>
                  <a:pt x="767" y="1146"/>
                  <a:pt x="766" y="1144"/>
                  <a:pt x="762" y="1142"/>
                </a:cubicBezTo>
                <a:cubicBezTo>
                  <a:pt x="758" y="1141"/>
                  <a:pt x="754" y="1142"/>
                  <a:pt x="753" y="1141"/>
                </a:cubicBezTo>
                <a:cubicBezTo>
                  <a:pt x="751" y="1140"/>
                  <a:pt x="751" y="1138"/>
                  <a:pt x="749" y="1137"/>
                </a:cubicBezTo>
                <a:cubicBezTo>
                  <a:pt x="747" y="1136"/>
                  <a:pt x="744" y="1135"/>
                  <a:pt x="739" y="1131"/>
                </a:cubicBezTo>
                <a:cubicBezTo>
                  <a:pt x="735" y="1127"/>
                  <a:pt x="720" y="1116"/>
                  <a:pt x="716" y="1114"/>
                </a:cubicBezTo>
                <a:cubicBezTo>
                  <a:pt x="713" y="1112"/>
                  <a:pt x="703" y="1107"/>
                  <a:pt x="702" y="1108"/>
                </a:cubicBezTo>
                <a:cubicBezTo>
                  <a:pt x="701" y="1108"/>
                  <a:pt x="699" y="1110"/>
                  <a:pt x="698" y="1108"/>
                </a:cubicBezTo>
                <a:cubicBezTo>
                  <a:pt x="697" y="1106"/>
                  <a:pt x="696" y="1104"/>
                  <a:pt x="688" y="1097"/>
                </a:cubicBezTo>
                <a:cubicBezTo>
                  <a:pt x="680" y="1091"/>
                  <a:pt x="683" y="1092"/>
                  <a:pt x="680" y="1089"/>
                </a:cubicBezTo>
                <a:cubicBezTo>
                  <a:pt x="677" y="1085"/>
                  <a:pt x="675" y="1085"/>
                  <a:pt x="673" y="1077"/>
                </a:cubicBezTo>
                <a:cubicBezTo>
                  <a:pt x="671" y="1069"/>
                  <a:pt x="669" y="1065"/>
                  <a:pt x="665" y="1062"/>
                </a:cubicBezTo>
                <a:cubicBezTo>
                  <a:pt x="662" y="1059"/>
                  <a:pt x="659" y="1058"/>
                  <a:pt x="657" y="1054"/>
                </a:cubicBezTo>
                <a:cubicBezTo>
                  <a:pt x="655" y="1050"/>
                  <a:pt x="651" y="1042"/>
                  <a:pt x="646" y="1036"/>
                </a:cubicBezTo>
                <a:cubicBezTo>
                  <a:pt x="640" y="1030"/>
                  <a:pt x="641" y="1029"/>
                  <a:pt x="638" y="1021"/>
                </a:cubicBezTo>
                <a:cubicBezTo>
                  <a:pt x="635" y="1014"/>
                  <a:pt x="636" y="1013"/>
                  <a:pt x="625" y="997"/>
                </a:cubicBezTo>
                <a:cubicBezTo>
                  <a:pt x="614" y="980"/>
                  <a:pt x="606" y="965"/>
                  <a:pt x="595" y="952"/>
                </a:cubicBezTo>
                <a:cubicBezTo>
                  <a:pt x="583" y="939"/>
                  <a:pt x="582" y="938"/>
                  <a:pt x="581" y="933"/>
                </a:cubicBezTo>
                <a:cubicBezTo>
                  <a:pt x="580" y="928"/>
                  <a:pt x="581" y="920"/>
                  <a:pt x="574" y="915"/>
                </a:cubicBezTo>
                <a:cubicBezTo>
                  <a:pt x="568" y="910"/>
                  <a:pt x="560" y="906"/>
                  <a:pt x="558" y="905"/>
                </a:cubicBezTo>
                <a:cubicBezTo>
                  <a:pt x="555" y="904"/>
                  <a:pt x="554" y="903"/>
                  <a:pt x="555" y="902"/>
                </a:cubicBezTo>
                <a:cubicBezTo>
                  <a:pt x="557" y="900"/>
                  <a:pt x="566" y="885"/>
                  <a:pt x="566" y="859"/>
                </a:cubicBezTo>
                <a:cubicBezTo>
                  <a:pt x="567" y="833"/>
                  <a:pt x="566" y="811"/>
                  <a:pt x="567" y="803"/>
                </a:cubicBezTo>
                <a:cubicBezTo>
                  <a:pt x="569" y="794"/>
                  <a:pt x="570" y="777"/>
                  <a:pt x="571" y="757"/>
                </a:cubicBezTo>
                <a:cubicBezTo>
                  <a:pt x="573" y="736"/>
                  <a:pt x="573" y="724"/>
                  <a:pt x="575" y="704"/>
                </a:cubicBezTo>
                <a:cubicBezTo>
                  <a:pt x="578" y="683"/>
                  <a:pt x="578" y="675"/>
                  <a:pt x="578" y="665"/>
                </a:cubicBezTo>
                <a:cubicBezTo>
                  <a:pt x="578" y="656"/>
                  <a:pt x="578" y="656"/>
                  <a:pt x="578" y="656"/>
                </a:cubicBezTo>
                <a:cubicBezTo>
                  <a:pt x="578" y="656"/>
                  <a:pt x="589" y="646"/>
                  <a:pt x="597" y="641"/>
                </a:cubicBezTo>
                <a:cubicBezTo>
                  <a:pt x="605" y="635"/>
                  <a:pt x="610" y="633"/>
                  <a:pt x="611" y="630"/>
                </a:cubicBezTo>
                <a:cubicBezTo>
                  <a:pt x="612" y="628"/>
                  <a:pt x="614" y="626"/>
                  <a:pt x="614" y="626"/>
                </a:cubicBezTo>
                <a:cubicBezTo>
                  <a:pt x="600" y="580"/>
                  <a:pt x="600" y="580"/>
                  <a:pt x="600" y="580"/>
                </a:cubicBezTo>
                <a:cubicBezTo>
                  <a:pt x="600" y="580"/>
                  <a:pt x="604" y="576"/>
                  <a:pt x="604" y="574"/>
                </a:cubicBezTo>
                <a:cubicBezTo>
                  <a:pt x="603" y="571"/>
                  <a:pt x="604" y="567"/>
                  <a:pt x="605" y="568"/>
                </a:cubicBezTo>
                <a:cubicBezTo>
                  <a:pt x="606" y="569"/>
                  <a:pt x="608" y="573"/>
                  <a:pt x="611" y="572"/>
                </a:cubicBezTo>
                <a:cubicBezTo>
                  <a:pt x="615" y="571"/>
                  <a:pt x="617" y="570"/>
                  <a:pt x="620" y="562"/>
                </a:cubicBezTo>
                <a:cubicBezTo>
                  <a:pt x="623" y="554"/>
                  <a:pt x="623" y="553"/>
                  <a:pt x="626" y="548"/>
                </a:cubicBezTo>
                <a:cubicBezTo>
                  <a:pt x="629" y="543"/>
                  <a:pt x="631" y="536"/>
                  <a:pt x="633" y="530"/>
                </a:cubicBezTo>
                <a:cubicBezTo>
                  <a:pt x="635" y="524"/>
                  <a:pt x="636" y="520"/>
                  <a:pt x="636" y="520"/>
                </a:cubicBezTo>
                <a:cubicBezTo>
                  <a:pt x="636" y="520"/>
                  <a:pt x="640" y="519"/>
                  <a:pt x="646" y="520"/>
                </a:cubicBezTo>
                <a:cubicBezTo>
                  <a:pt x="652" y="521"/>
                  <a:pt x="654" y="521"/>
                  <a:pt x="654" y="521"/>
                </a:cubicBezTo>
                <a:cubicBezTo>
                  <a:pt x="654" y="521"/>
                  <a:pt x="652" y="492"/>
                  <a:pt x="656" y="468"/>
                </a:cubicBezTo>
                <a:cubicBezTo>
                  <a:pt x="659" y="445"/>
                  <a:pt x="662" y="420"/>
                  <a:pt x="660" y="380"/>
                </a:cubicBezTo>
                <a:cubicBezTo>
                  <a:pt x="659" y="340"/>
                  <a:pt x="656" y="334"/>
                  <a:pt x="655" y="320"/>
                </a:cubicBezTo>
                <a:cubicBezTo>
                  <a:pt x="653" y="306"/>
                  <a:pt x="653" y="298"/>
                  <a:pt x="647" y="292"/>
                </a:cubicBezTo>
                <a:cubicBezTo>
                  <a:pt x="640" y="285"/>
                  <a:pt x="630" y="278"/>
                  <a:pt x="615" y="267"/>
                </a:cubicBezTo>
                <a:cubicBezTo>
                  <a:pt x="600" y="256"/>
                  <a:pt x="597" y="252"/>
                  <a:pt x="593" y="249"/>
                </a:cubicBezTo>
                <a:cubicBezTo>
                  <a:pt x="588" y="245"/>
                  <a:pt x="584" y="242"/>
                  <a:pt x="578" y="239"/>
                </a:cubicBezTo>
                <a:cubicBezTo>
                  <a:pt x="572" y="236"/>
                  <a:pt x="569" y="238"/>
                  <a:pt x="567" y="236"/>
                </a:cubicBezTo>
                <a:cubicBezTo>
                  <a:pt x="566" y="235"/>
                  <a:pt x="567" y="234"/>
                  <a:pt x="566" y="234"/>
                </a:cubicBezTo>
                <a:cubicBezTo>
                  <a:pt x="564" y="233"/>
                  <a:pt x="562" y="232"/>
                  <a:pt x="560" y="230"/>
                </a:cubicBezTo>
                <a:cubicBezTo>
                  <a:pt x="558" y="227"/>
                  <a:pt x="558" y="225"/>
                  <a:pt x="552" y="220"/>
                </a:cubicBezTo>
                <a:cubicBezTo>
                  <a:pt x="547" y="215"/>
                  <a:pt x="544" y="214"/>
                  <a:pt x="544" y="214"/>
                </a:cubicBezTo>
                <a:cubicBezTo>
                  <a:pt x="544" y="214"/>
                  <a:pt x="542" y="215"/>
                  <a:pt x="539" y="213"/>
                </a:cubicBezTo>
                <a:cubicBezTo>
                  <a:pt x="537" y="212"/>
                  <a:pt x="536" y="212"/>
                  <a:pt x="535" y="210"/>
                </a:cubicBezTo>
                <a:cubicBezTo>
                  <a:pt x="534" y="208"/>
                  <a:pt x="533" y="204"/>
                  <a:pt x="525" y="195"/>
                </a:cubicBezTo>
                <a:cubicBezTo>
                  <a:pt x="517" y="187"/>
                  <a:pt x="508" y="178"/>
                  <a:pt x="495" y="168"/>
                </a:cubicBezTo>
                <a:cubicBezTo>
                  <a:pt x="481" y="159"/>
                  <a:pt x="464" y="152"/>
                  <a:pt x="459" y="150"/>
                </a:cubicBezTo>
                <a:cubicBezTo>
                  <a:pt x="453" y="149"/>
                  <a:pt x="448" y="150"/>
                  <a:pt x="442" y="150"/>
                </a:cubicBezTo>
                <a:cubicBezTo>
                  <a:pt x="435" y="151"/>
                  <a:pt x="430" y="152"/>
                  <a:pt x="426" y="154"/>
                </a:cubicBezTo>
                <a:cubicBezTo>
                  <a:pt x="422" y="156"/>
                  <a:pt x="422" y="157"/>
                  <a:pt x="419" y="156"/>
                </a:cubicBezTo>
                <a:cubicBezTo>
                  <a:pt x="416" y="154"/>
                  <a:pt x="410" y="152"/>
                  <a:pt x="408" y="149"/>
                </a:cubicBezTo>
                <a:cubicBezTo>
                  <a:pt x="405" y="147"/>
                  <a:pt x="405" y="146"/>
                  <a:pt x="401" y="146"/>
                </a:cubicBezTo>
                <a:cubicBezTo>
                  <a:pt x="398" y="146"/>
                  <a:pt x="398" y="146"/>
                  <a:pt x="398" y="146"/>
                </a:cubicBezTo>
                <a:cubicBezTo>
                  <a:pt x="392" y="138"/>
                  <a:pt x="392" y="138"/>
                  <a:pt x="392" y="138"/>
                </a:cubicBezTo>
                <a:cubicBezTo>
                  <a:pt x="392" y="138"/>
                  <a:pt x="393" y="138"/>
                  <a:pt x="394" y="137"/>
                </a:cubicBezTo>
                <a:cubicBezTo>
                  <a:pt x="396" y="136"/>
                  <a:pt x="397" y="139"/>
                  <a:pt x="397" y="135"/>
                </a:cubicBezTo>
                <a:cubicBezTo>
                  <a:pt x="397" y="132"/>
                  <a:pt x="399" y="128"/>
                  <a:pt x="397" y="123"/>
                </a:cubicBezTo>
                <a:cubicBezTo>
                  <a:pt x="395" y="118"/>
                  <a:pt x="395" y="116"/>
                  <a:pt x="396" y="113"/>
                </a:cubicBezTo>
                <a:cubicBezTo>
                  <a:pt x="397" y="111"/>
                  <a:pt x="398" y="104"/>
                  <a:pt x="398" y="101"/>
                </a:cubicBezTo>
                <a:cubicBezTo>
                  <a:pt x="398" y="99"/>
                  <a:pt x="398" y="97"/>
                  <a:pt x="398" y="97"/>
                </a:cubicBezTo>
                <a:cubicBezTo>
                  <a:pt x="398" y="97"/>
                  <a:pt x="399" y="96"/>
                  <a:pt x="398" y="94"/>
                </a:cubicBezTo>
                <a:cubicBezTo>
                  <a:pt x="398" y="91"/>
                  <a:pt x="397" y="88"/>
                  <a:pt x="397" y="82"/>
                </a:cubicBezTo>
                <a:cubicBezTo>
                  <a:pt x="397" y="76"/>
                  <a:pt x="397" y="73"/>
                  <a:pt x="395" y="67"/>
                </a:cubicBezTo>
                <a:cubicBezTo>
                  <a:pt x="393" y="61"/>
                  <a:pt x="393" y="58"/>
                  <a:pt x="392" y="56"/>
                </a:cubicBezTo>
                <a:cubicBezTo>
                  <a:pt x="390" y="54"/>
                  <a:pt x="389" y="50"/>
                  <a:pt x="384" y="44"/>
                </a:cubicBezTo>
                <a:cubicBezTo>
                  <a:pt x="379" y="37"/>
                  <a:pt x="376" y="27"/>
                  <a:pt x="368" y="19"/>
                </a:cubicBezTo>
                <a:cubicBezTo>
                  <a:pt x="359" y="11"/>
                  <a:pt x="355" y="9"/>
                  <a:pt x="349" y="8"/>
                </a:cubicBezTo>
                <a:cubicBezTo>
                  <a:pt x="343" y="8"/>
                  <a:pt x="344" y="8"/>
                  <a:pt x="339" y="7"/>
                </a:cubicBezTo>
                <a:cubicBezTo>
                  <a:pt x="334" y="6"/>
                  <a:pt x="329" y="4"/>
                  <a:pt x="327" y="5"/>
                </a:cubicBezTo>
                <a:cubicBezTo>
                  <a:pt x="324" y="6"/>
                  <a:pt x="323" y="9"/>
                  <a:pt x="323" y="9"/>
                </a:cubicBezTo>
                <a:cubicBezTo>
                  <a:pt x="323" y="9"/>
                  <a:pt x="320" y="8"/>
                  <a:pt x="320" y="6"/>
                </a:cubicBezTo>
                <a:cubicBezTo>
                  <a:pt x="321" y="5"/>
                  <a:pt x="321" y="4"/>
                  <a:pt x="323" y="4"/>
                </a:cubicBezTo>
                <a:cubicBezTo>
                  <a:pt x="325" y="4"/>
                  <a:pt x="328" y="4"/>
                  <a:pt x="328" y="4"/>
                </a:cubicBezTo>
                <a:cubicBezTo>
                  <a:pt x="328" y="4"/>
                  <a:pt x="325" y="4"/>
                  <a:pt x="324" y="3"/>
                </a:cubicBezTo>
                <a:cubicBezTo>
                  <a:pt x="323" y="2"/>
                  <a:pt x="323" y="1"/>
                  <a:pt x="321" y="1"/>
                </a:cubicBezTo>
                <a:cubicBezTo>
                  <a:pt x="320" y="1"/>
                  <a:pt x="317" y="0"/>
                  <a:pt x="316" y="1"/>
                </a:cubicBezTo>
                <a:cubicBezTo>
                  <a:pt x="314" y="3"/>
                  <a:pt x="314" y="3"/>
                  <a:pt x="314" y="3"/>
                </a:cubicBezTo>
                <a:cubicBezTo>
                  <a:pt x="314" y="3"/>
                  <a:pt x="313" y="0"/>
                  <a:pt x="313" y="2"/>
                </a:cubicBezTo>
                <a:cubicBezTo>
                  <a:pt x="313" y="5"/>
                  <a:pt x="313" y="6"/>
                  <a:pt x="314" y="7"/>
                </a:cubicBezTo>
                <a:cubicBezTo>
                  <a:pt x="315" y="8"/>
                  <a:pt x="316" y="10"/>
                  <a:pt x="315" y="9"/>
                </a:cubicBezTo>
                <a:cubicBezTo>
                  <a:pt x="314" y="9"/>
                  <a:pt x="313" y="7"/>
                  <a:pt x="311" y="6"/>
                </a:cubicBezTo>
                <a:cubicBezTo>
                  <a:pt x="310" y="5"/>
                  <a:pt x="309" y="6"/>
                  <a:pt x="308" y="5"/>
                </a:cubicBezTo>
                <a:cubicBezTo>
                  <a:pt x="307" y="4"/>
                  <a:pt x="307" y="4"/>
                  <a:pt x="307" y="4"/>
                </a:cubicBezTo>
                <a:cubicBezTo>
                  <a:pt x="307" y="4"/>
                  <a:pt x="307" y="4"/>
                  <a:pt x="308" y="6"/>
                </a:cubicBezTo>
                <a:cubicBezTo>
                  <a:pt x="309" y="7"/>
                  <a:pt x="310" y="8"/>
                  <a:pt x="308" y="8"/>
                </a:cubicBezTo>
                <a:cubicBezTo>
                  <a:pt x="307" y="8"/>
                  <a:pt x="307" y="6"/>
                  <a:pt x="306" y="7"/>
                </a:cubicBezTo>
                <a:cubicBezTo>
                  <a:pt x="306" y="7"/>
                  <a:pt x="306" y="8"/>
                  <a:pt x="304" y="8"/>
                </a:cubicBezTo>
                <a:cubicBezTo>
                  <a:pt x="301" y="7"/>
                  <a:pt x="300" y="7"/>
                  <a:pt x="299" y="8"/>
                </a:cubicBezTo>
                <a:cubicBezTo>
                  <a:pt x="298" y="8"/>
                  <a:pt x="292" y="8"/>
                  <a:pt x="290" y="9"/>
                </a:cubicBezTo>
                <a:cubicBezTo>
                  <a:pt x="289" y="10"/>
                  <a:pt x="288" y="12"/>
                  <a:pt x="284" y="12"/>
                </a:cubicBezTo>
                <a:cubicBezTo>
                  <a:pt x="279" y="13"/>
                  <a:pt x="277" y="14"/>
                  <a:pt x="277" y="14"/>
                </a:cubicBezTo>
                <a:cubicBezTo>
                  <a:pt x="277" y="14"/>
                  <a:pt x="285" y="14"/>
                  <a:pt x="282" y="15"/>
                </a:cubicBezTo>
                <a:cubicBezTo>
                  <a:pt x="280" y="16"/>
                  <a:pt x="276" y="16"/>
                  <a:pt x="276" y="16"/>
                </a:cubicBezTo>
                <a:cubicBezTo>
                  <a:pt x="276" y="16"/>
                  <a:pt x="274" y="17"/>
                  <a:pt x="273" y="17"/>
                </a:cubicBezTo>
                <a:cubicBezTo>
                  <a:pt x="271" y="18"/>
                  <a:pt x="269" y="19"/>
                  <a:pt x="269" y="19"/>
                </a:cubicBezTo>
                <a:cubicBezTo>
                  <a:pt x="269" y="19"/>
                  <a:pt x="272" y="19"/>
                  <a:pt x="271" y="20"/>
                </a:cubicBezTo>
                <a:cubicBezTo>
                  <a:pt x="270" y="20"/>
                  <a:pt x="270" y="21"/>
                  <a:pt x="268" y="21"/>
                </a:cubicBezTo>
                <a:cubicBezTo>
                  <a:pt x="266" y="21"/>
                  <a:pt x="266" y="21"/>
                  <a:pt x="265" y="22"/>
                </a:cubicBezTo>
                <a:cubicBezTo>
                  <a:pt x="264" y="22"/>
                  <a:pt x="261" y="22"/>
                  <a:pt x="261" y="23"/>
                </a:cubicBezTo>
                <a:cubicBezTo>
                  <a:pt x="261" y="24"/>
                  <a:pt x="260" y="24"/>
                  <a:pt x="259" y="24"/>
                </a:cubicBezTo>
                <a:cubicBezTo>
                  <a:pt x="257" y="25"/>
                  <a:pt x="255" y="27"/>
                  <a:pt x="255" y="27"/>
                </a:cubicBezTo>
                <a:cubicBezTo>
                  <a:pt x="255" y="27"/>
                  <a:pt x="255" y="26"/>
                  <a:pt x="257" y="26"/>
                </a:cubicBezTo>
                <a:cubicBezTo>
                  <a:pt x="260" y="25"/>
                  <a:pt x="263" y="25"/>
                  <a:pt x="261" y="26"/>
                </a:cubicBezTo>
                <a:cubicBezTo>
                  <a:pt x="260" y="27"/>
                  <a:pt x="257" y="28"/>
                  <a:pt x="254" y="29"/>
                </a:cubicBezTo>
                <a:cubicBezTo>
                  <a:pt x="251" y="30"/>
                  <a:pt x="251" y="32"/>
                  <a:pt x="248" y="32"/>
                </a:cubicBezTo>
                <a:cubicBezTo>
                  <a:pt x="244" y="31"/>
                  <a:pt x="241" y="29"/>
                  <a:pt x="239" y="30"/>
                </a:cubicBezTo>
                <a:cubicBezTo>
                  <a:pt x="238" y="30"/>
                  <a:pt x="236" y="31"/>
                  <a:pt x="236" y="31"/>
                </a:cubicBezTo>
                <a:cubicBezTo>
                  <a:pt x="236" y="31"/>
                  <a:pt x="238" y="31"/>
                  <a:pt x="239" y="32"/>
                </a:cubicBezTo>
                <a:cubicBezTo>
                  <a:pt x="240" y="32"/>
                  <a:pt x="239" y="32"/>
                  <a:pt x="241" y="32"/>
                </a:cubicBezTo>
                <a:cubicBezTo>
                  <a:pt x="242" y="32"/>
                  <a:pt x="247" y="32"/>
                  <a:pt x="245" y="34"/>
                </a:cubicBezTo>
                <a:cubicBezTo>
                  <a:pt x="244" y="35"/>
                  <a:pt x="243" y="35"/>
                  <a:pt x="242" y="34"/>
                </a:cubicBezTo>
                <a:cubicBezTo>
                  <a:pt x="240" y="34"/>
                  <a:pt x="240" y="35"/>
                  <a:pt x="239" y="34"/>
                </a:cubicBezTo>
                <a:cubicBezTo>
                  <a:pt x="237" y="34"/>
                  <a:pt x="235" y="33"/>
                  <a:pt x="235" y="34"/>
                </a:cubicBezTo>
                <a:cubicBezTo>
                  <a:pt x="235" y="35"/>
                  <a:pt x="241" y="35"/>
                  <a:pt x="240" y="36"/>
                </a:cubicBezTo>
                <a:cubicBezTo>
                  <a:pt x="239" y="36"/>
                  <a:pt x="237" y="36"/>
                  <a:pt x="237" y="36"/>
                </a:cubicBezTo>
                <a:cubicBezTo>
                  <a:pt x="237" y="36"/>
                  <a:pt x="240" y="37"/>
                  <a:pt x="238" y="37"/>
                </a:cubicBezTo>
                <a:cubicBezTo>
                  <a:pt x="237" y="37"/>
                  <a:pt x="235" y="38"/>
                  <a:pt x="235" y="38"/>
                </a:cubicBezTo>
                <a:cubicBezTo>
                  <a:pt x="235" y="38"/>
                  <a:pt x="233" y="39"/>
                  <a:pt x="235" y="40"/>
                </a:cubicBezTo>
                <a:cubicBezTo>
                  <a:pt x="237" y="41"/>
                  <a:pt x="237" y="42"/>
                  <a:pt x="235" y="42"/>
                </a:cubicBezTo>
                <a:cubicBezTo>
                  <a:pt x="234" y="42"/>
                  <a:pt x="232" y="43"/>
                  <a:pt x="233" y="45"/>
                </a:cubicBezTo>
                <a:cubicBezTo>
                  <a:pt x="234" y="47"/>
                  <a:pt x="233" y="45"/>
                  <a:pt x="234" y="47"/>
                </a:cubicBezTo>
                <a:cubicBezTo>
                  <a:pt x="235" y="49"/>
                  <a:pt x="237" y="48"/>
                  <a:pt x="236" y="51"/>
                </a:cubicBezTo>
                <a:cubicBezTo>
                  <a:pt x="234" y="54"/>
                  <a:pt x="236" y="55"/>
                  <a:pt x="235" y="57"/>
                </a:cubicBezTo>
                <a:cubicBezTo>
                  <a:pt x="235" y="59"/>
                  <a:pt x="235" y="59"/>
                  <a:pt x="236" y="58"/>
                </a:cubicBezTo>
                <a:cubicBezTo>
                  <a:pt x="236" y="57"/>
                  <a:pt x="238" y="56"/>
                  <a:pt x="237" y="58"/>
                </a:cubicBezTo>
                <a:cubicBezTo>
                  <a:pt x="237" y="60"/>
                  <a:pt x="238" y="61"/>
                  <a:pt x="240" y="60"/>
                </a:cubicBezTo>
                <a:cubicBezTo>
                  <a:pt x="242" y="59"/>
                  <a:pt x="244" y="58"/>
                  <a:pt x="244" y="58"/>
                </a:cubicBezTo>
                <a:cubicBezTo>
                  <a:pt x="244" y="58"/>
                  <a:pt x="242" y="60"/>
                  <a:pt x="243" y="60"/>
                </a:cubicBezTo>
                <a:cubicBezTo>
                  <a:pt x="245" y="60"/>
                  <a:pt x="248" y="58"/>
                  <a:pt x="249" y="57"/>
                </a:cubicBezTo>
                <a:cubicBezTo>
                  <a:pt x="250" y="56"/>
                  <a:pt x="250" y="56"/>
                  <a:pt x="250" y="56"/>
                </a:cubicBezTo>
                <a:cubicBezTo>
                  <a:pt x="250" y="56"/>
                  <a:pt x="251" y="56"/>
                  <a:pt x="250" y="59"/>
                </a:cubicBezTo>
                <a:cubicBezTo>
                  <a:pt x="249" y="62"/>
                  <a:pt x="248" y="66"/>
                  <a:pt x="247" y="71"/>
                </a:cubicBezTo>
                <a:cubicBezTo>
                  <a:pt x="247" y="75"/>
                  <a:pt x="247" y="82"/>
                  <a:pt x="247" y="85"/>
                </a:cubicBezTo>
                <a:cubicBezTo>
                  <a:pt x="248" y="89"/>
                  <a:pt x="247" y="94"/>
                  <a:pt x="246" y="96"/>
                </a:cubicBezTo>
                <a:cubicBezTo>
                  <a:pt x="246" y="97"/>
                  <a:pt x="247" y="100"/>
                  <a:pt x="249" y="102"/>
                </a:cubicBezTo>
                <a:cubicBezTo>
                  <a:pt x="250" y="104"/>
                  <a:pt x="250" y="106"/>
                  <a:pt x="247" y="111"/>
                </a:cubicBezTo>
                <a:cubicBezTo>
                  <a:pt x="244" y="116"/>
                  <a:pt x="238" y="126"/>
                  <a:pt x="237" y="130"/>
                </a:cubicBezTo>
                <a:cubicBezTo>
                  <a:pt x="236" y="133"/>
                  <a:pt x="234" y="140"/>
                  <a:pt x="238" y="142"/>
                </a:cubicBezTo>
                <a:cubicBezTo>
                  <a:pt x="241" y="144"/>
                  <a:pt x="243" y="144"/>
                  <a:pt x="247" y="144"/>
                </a:cubicBezTo>
                <a:cubicBezTo>
                  <a:pt x="251" y="144"/>
                  <a:pt x="251" y="146"/>
                  <a:pt x="253" y="147"/>
                </a:cubicBezTo>
                <a:cubicBezTo>
                  <a:pt x="254" y="148"/>
                  <a:pt x="254" y="149"/>
                  <a:pt x="254" y="151"/>
                </a:cubicBezTo>
                <a:cubicBezTo>
                  <a:pt x="253" y="153"/>
                  <a:pt x="253" y="155"/>
                  <a:pt x="255" y="156"/>
                </a:cubicBezTo>
                <a:cubicBezTo>
                  <a:pt x="258" y="156"/>
                  <a:pt x="260" y="156"/>
                  <a:pt x="260" y="156"/>
                </a:cubicBezTo>
                <a:cubicBezTo>
                  <a:pt x="260" y="156"/>
                  <a:pt x="260" y="157"/>
                  <a:pt x="261" y="159"/>
                </a:cubicBezTo>
                <a:cubicBezTo>
                  <a:pt x="262" y="160"/>
                  <a:pt x="263" y="162"/>
                  <a:pt x="263" y="162"/>
                </a:cubicBezTo>
                <a:cubicBezTo>
                  <a:pt x="263" y="162"/>
                  <a:pt x="261" y="163"/>
                  <a:pt x="260" y="164"/>
                </a:cubicBezTo>
                <a:cubicBezTo>
                  <a:pt x="259" y="166"/>
                  <a:pt x="258" y="168"/>
                  <a:pt x="260" y="168"/>
                </a:cubicBezTo>
                <a:cubicBezTo>
                  <a:pt x="262" y="169"/>
                  <a:pt x="265" y="173"/>
                  <a:pt x="265" y="175"/>
                </a:cubicBezTo>
                <a:cubicBezTo>
                  <a:pt x="266" y="178"/>
                  <a:pt x="264" y="185"/>
                  <a:pt x="266" y="189"/>
                </a:cubicBezTo>
                <a:cubicBezTo>
                  <a:pt x="268" y="193"/>
                  <a:pt x="270" y="195"/>
                  <a:pt x="279" y="194"/>
                </a:cubicBezTo>
                <a:cubicBezTo>
                  <a:pt x="287" y="194"/>
                  <a:pt x="291" y="192"/>
                  <a:pt x="296" y="190"/>
                </a:cubicBezTo>
                <a:cubicBezTo>
                  <a:pt x="300" y="187"/>
                  <a:pt x="303" y="185"/>
                  <a:pt x="307" y="186"/>
                </a:cubicBezTo>
                <a:cubicBezTo>
                  <a:pt x="311" y="187"/>
                  <a:pt x="313" y="188"/>
                  <a:pt x="315" y="192"/>
                </a:cubicBezTo>
                <a:cubicBezTo>
                  <a:pt x="317" y="196"/>
                  <a:pt x="321" y="202"/>
                  <a:pt x="324" y="204"/>
                </a:cubicBezTo>
                <a:cubicBezTo>
                  <a:pt x="328" y="206"/>
                  <a:pt x="333" y="207"/>
                  <a:pt x="333" y="207"/>
                </a:cubicBezTo>
                <a:cubicBezTo>
                  <a:pt x="333" y="217"/>
                  <a:pt x="333" y="217"/>
                  <a:pt x="333" y="217"/>
                </a:cubicBezTo>
                <a:cubicBezTo>
                  <a:pt x="333" y="217"/>
                  <a:pt x="330" y="224"/>
                  <a:pt x="328" y="230"/>
                </a:cubicBezTo>
                <a:cubicBezTo>
                  <a:pt x="327" y="237"/>
                  <a:pt x="326" y="247"/>
                  <a:pt x="327" y="252"/>
                </a:cubicBezTo>
                <a:cubicBezTo>
                  <a:pt x="327" y="258"/>
                  <a:pt x="329" y="262"/>
                  <a:pt x="328" y="265"/>
                </a:cubicBezTo>
                <a:cubicBezTo>
                  <a:pt x="328" y="269"/>
                  <a:pt x="319" y="305"/>
                  <a:pt x="319" y="321"/>
                </a:cubicBezTo>
                <a:cubicBezTo>
                  <a:pt x="319" y="337"/>
                  <a:pt x="318" y="348"/>
                  <a:pt x="324" y="367"/>
                </a:cubicBezTo>
                <a:cubicBezTo>
                  <a:pt x="329" y="385"/>
                  <a:pt x="331" y="388"/>
                  <a:pt x="332" y="393"/>
                </a:cubicBezTo>
                <a:cubicBezTo>
                  <a:pt x="333" y="398"/>
                  <a:pt x="334" y="406"/>
                  <a:pt x="336" y="412"/>
                </a:cubicBezTo>
                <a:cubicBezTo>
                  <a:pt x="339" y="418"/>
                  <a:pt x="342" y="423"/>
                  <a:pt x="342" y="426"/>
                </a:cubicBezTo>
                <a:cubicBezTo>
                  <a:pt x="342" y="429"/>
                  <a:pt x="341" y="431"/>
                  <a:pt x="342" y="435"/>
                </a:cubicBezTo>
                <a:cubicBezTo>
                  <a:pt x="344" y="440"/>
                  <a:pt x="347" y="445"/>
                  <a:pt x="344" y="446"/>
                </a:cubicBezTo>
                <a:cubicBezTo>
                  <a:pt x="341" y="447"/>
                  <a:pt x="333" y="447"/>
                  <a:pt x="325" y="447"/>
                </a:cubicBezTo>
                <a:cubicBezTo>
                  <a:pt x="317" y="448"/>
                  <a:pt x="315" y="447"/>
                  <a:pt x="315" y="447"/>
                </a:cubicBezTo>
                <a:cubicBezTo>
                  <a:pt x="315" y="447"/>
                  <a:pt x="310" y="445"/>
                  <a:pt x="308" y="443"/>
                </a:cubicBezTo>
                <a:cubicBezTo>
                  <a:pt x="305" y="441"/>
                  <a:pt x="301" y="437"/>
                  <a:pt x="298" y="437"/>
                </a:cubicBezTo>
                <a:cubicBezTo>
                  <a:pt x="295" y="437"/>
                  <a:pt x="291" y="439"/>
                  <a:pt x="288" y="440"/>
                </a:cubicBezTo>
                <a:cubicBezTo>
                  <a:pt x="284" y="440"/>
                  <a:pt x="277" y="442"/>
                  <a:pt x="274" y="443"/>
                </a:cubicBezTo>
                <a:cubicBezTo>
                  <a:pt x="270" y="444"/>
                  <a:pt x="270" y="448"/>
                  <a:pt x="270" y="448"/>
                </a:cubicBezTo>
                <a:cubicBezTo>
                  <a:pt x="270" y="448"/>
                  <a:pt x="261" y="446"/>
                  <a:pt x="254" y="449"/>
                </a:cubicBezTo>
                <a:cubicBezTo>
                  <a:pt x="248" y="452"/>
                  <a:pt x="242" y="456"/>
                  <a:pt x="242" y="456"/>
                </a:cubicBezTo>
                <a:cubicBezTo>
                  <a:pt x="242" y="456"/>
                  <a:pt x="242" y="458"/>
                  <a:pt x="242" y="460"/>
                </a:cubicBezTo>
                <a:cubicBezTo>
                  <a:pt x="242" y="461"/>
                  <a:pt x="240" y="463"/>
                  <a:pt x="239" y="462"/>
                </a:cubicBezTo>
                <a:cubicBezTo>
                  <a:pt x="238" y="461"/>
                  <a:pt x="239" y="460"/>
                  <a:pt x="237" y="461"/>
                </a:cubicBezTo>
                <a:cubicBezTo>
                  <a:pt x="235" y="461"/>
                  <a:pt x="233" y="461"/>
                  <a:pt x="230" y="461"/>
                </a:cubicBezTo>
                <a:cubicBezTo>
                  <a:pt x="228" y="461"/>
                  <a:pt x="225" y="461"/>
                  <a:pt x="225" y="461"/>
                </a:cubicBezTo>
                <a:cubicBezTo>
                  <a:pt x="212" y="448"/>
                  <a:pt x="212" y="448"/>
                  <a:pt x="212" y="448"/>
                </a:cubicBezTo>
                <a:cubicBezTo>
                  <a:pt x="212" y="448"/>
                  <a:pt x="214" y="444"/>
                  <a:pt x="212" y="443"/>
                </a:cubicBezTo>
                <a:cubicBezTo>
                  <a:pt x="209" y="442"/>
                  <a:pt x="209" y="442"/>
                  <a:pt x="209" y="442"/>
                </a:cubicBezTo>
                <a:cubicBezTo>
                  <a:pt x="211" y="440"/>
                  <a:pt x="211" y="440"/>
                  <a:pt x="211" y="440"/>
                </a:cubicBezTo>
                <a:cubicBezTo>
                  <a:pt x="204" y="434"/>
                  <a:pt x="204" y="434"/>
                  <a:pt x="204" y="434"/>
                </a:cubicBezTo>
                <a:cubicBezTo>
                  <a:pt x="204" y="434"/>
                  <a:pt x="204" y="436"/>
                  <a:pt x="203" y="435"/>
                </a:cubicBezTo>
                <a:cubicBezTo>
                  <a:pt x="202" y="435"/>
                  <a:pt x="202" y="433"/>
                  <a:pt x="200" y="432"/>
                </a:cubicBezTo>
                <a:cubicBezTo>
                  <a:pt x="197" y="432"/>
                  <a:pt x="195" y="430"/>
                  <a:pt x="195" y="430"/>
                </a:cubicBezTo>
                <a:cubicBezTo>
                  <a:pt x="194" y="429"/>
                  <a:pt x="194" y="429"/>
                  <a:pt x="194" y="429"/>
                </a:cubicBezTo>
                <a:cubicBezTo>
                  <a:pt x="195" y="428"/>
                  <a:pt x="195" y="428"/>
                  <a:pt x="195" y="428"/>
                </a:cubicBezTo>
                <a:cubicBezTo>
                  <a:pt x="194" y="427"/>
                  <a:pt x="194" y="427"/>
                  <a:pt x="194" y="427"/>
                </a:cubicBezTo>
                <a:cubicBezTo>
                  <a:pt x="193" y="428"/>
                  <a:pt x="193" y="428"/>
                  <a:pt x="193" y="428"/>
                </a:cubicBezTo>
                <a:cubicBezTo>
                  <a:pt x="191" y="426"/>
                  <a:pt x="191" y="426"/>
                  <a:pt x="191" y="426"/>
                </a:cubicBezTo>
                <a:cubicBezTo>
                  <a:pt x="192" y="424"/>
                  <a:pt x="192" y="424"/>
                  <a:pt x="192" y="424"/>
                </a:cubicBezTo>
                <a:cubicBezTo>
                  <a:pt x="191" y="423"/>
                  <a:pt x="191" y="423"/>
                  <a:pt x="191" y="423"/>
                </a:cubicBezTo>
                <a:cubicBezTo>
                  <a:pt x="189" y="424"/>
                  <a:pt x="189" y="424"/>
                  <a:pt x="189" y="424"/>
                </a:cubicBezTo>
                <a:cubicBezTo>
                  <a:pt x="186" y="420"/>
                  <a:pt x="186" y="420"/>
                  <a:pt x="186" y="420"/>
                </a:cubicBezTo>
                <a:cubicBezTo>
                  <a:pt x="186" y="420"/>
                  <a:pt x="190" y="421"/>
                  <a:pt x="188" y="419"/>
                </a:cubicBezTo>
                <a:cubicBezTo>
                  <a:pt x="187" y="417"/>
                  <a:pt x="183" y="414"/>
                  <a:pt x="183" y="414"/>
                </a:cubicBezTo>
                <a:cubicBezTo>
                  <a:pt x="181" y="415"/>
                  <a:pt x="181" y="415"/>
                  <a:pt x="181" y="415"/>
                </a:cubicBezTo>
                <a:cubicBezTo>
                  <a:pt x="179" y="414"/>
                  <a:pt x="179" y="414"/>
                  <a:pt x="179" y="414"/>
                </a:cubicBezTo>
                <a:cubicBezTo>
                  <a:pt x="179" y="414"/>
                  <a:pt x="166" y="402"/>
                  <a:pt x="162" y="398"/>
                </a:cubicBezTo>
                <a:cubicBezTo>
                  <a:pt x="157" y="394"/>
                  <a:pt x="156" y="392"/>
                  <a:pt x="148" y="400"/>
                </a:cubicBezTo>
                <a:cubicBezTo>
                  <a:pt x="140" y="408"/>
                  <a:pt x="75" y="474"/>
                  <a:pt x="75" y="474"/>
                </a:cubicBezTo>
                <a:cubicBezTo>
                  <a:pt x="16" y="534"/>
                  <a:pt x="16" y="534"/>
                  <a:pt x="16" y="534"/>
                </a:cubicBezTo>
                <a:cubicBezTo>
                  <a:pt x="4" y="546"/>
                  <a:pt x="4" y="546"/>
                  <a:pt x="4" y="546"/>
                </a:cubicBezTo>
                <a:cubicBezTo>
                  <a:pt x="4" y="546"/>
                  <a:pt x="0" y="549"/>
                  <a:pt x="3" y="553"/>
                </a:cubicBezTo>
                <a:cubicBezTo>
                  <a:pt x="6" y="557"/>
                  <a:pt x="12" y="562"/>
                  <a:pt x="14" y="564"/>
                </a:cubicBezTo>
                <a:cubicBezTo>
                  <a:pt x="15" y="565"/>
                  <a:pt x="16" y="567"/>
                  <a:pt x="15" y="569"/>
                </a:cubicBezTo>
                <a:cubicBezTo>
                  <a:pt x="14" y="570"/>
                  <a:pt x="12" y="572"/>
                  <a:pt x="12" y="572"/>
                </a:cubicBezTo>
                <a:cubicBezTo>
                  <a:pt x="15" y="575"/>
                  <a:pt x="15" y="575"/>
                  <a:pt x="15" y="575"/>
                </a:cubicBezTo>
                <a:cubicBezTo>
                  <a:pt x="21" y="572"/>
                  <a:pt x="21" y="572"/>
                  <a:pt x="21" y="572"/>
                </a:cubicBezTo>
                <a:cubicBezTo>
                  <a:pt x="21" y="572"/>
                  <a:pt x="23" y="572"/>
                  <a:pt x="25" y="575"/>
                </a:cubicBezTo>
                <a:cubicBezTo>
                  <a:pt x="26" y="577"/>
                  <a:pt x="63" y="612"/>
                  <a:pt x="75" y="624"/>
                </a:cubicBezTo>
                <a:cubicBezTo>
                  <a:pt x="86" y="635"/>
                  <a:pt x="141" y="689"/>
                  <a:pt x="159" y="707"/>
                </a:cubicBezTo>
                <a:cubicBezTo>
                  <a:pt x="177" y="725"/>
                  <a:pt x="197" y="745"/>
                  <a:pt x="197" y="745"/>
                </a:cubicBezTo>
                <a:cubicBezTo>
                  <a:pt x="195" y="750"/>
                  <a:pt x="195" y="750"/>
                  <a:pt x="195" y="750"/>
                </a:cubicBezTo>
                <a:cubicBezTo>
                  <a:pt x="195" y="753"/>
                  <a:pt x="195" y="753"/>
                  <a:pt x="195" y="753"/>
                </a:cubicBezTo>
                <a:cubicBezTo>
                  <a:pt x="198" y="755"/>
                  <a:pt x="198" y="755"/>
                  <a:pt x="198" y="755"/>
                </a:cubicBezTo>
                <a:cubicBezTo>
                  <a:pt x="203" y="753"/>
                  <a:pt x="203" y="753"/>
                  <a:pt x="203" y="753"/>
                </a:cubicBezTo>
                <a:cubicBezTo>
                  <a:pt x="203" y="753"/>
                  <a:pt x="204" y="756"/>
                  <a:pt x="206" y="755"/>
                </a:cubicBezTo>
                <a:cubicBezTo>
                  <a:pt x="207" y="755"/>
                  <a:pt x="207" y="755"/>
                  <a:pt x="207" y="755"/>
                </a:cubicBezTo>
                <a:cubicBezTo>
                  <a:pt x="207" y="755"/>
                  <a:pt x="216" y="769"/>
                  <a:pt x="224" y="761"/>
                </a:cubicBezTo>
                <a:cubicBezTo>
                  <a:pt x="232" y="753"/>
                  <a:pt x="274" y="709"/>
                  <a:pt x="304" y="679"/>
                </a:cubicBezTo>
                <a:cubicBezTo>
                  <a:pt x="334" y="648"/>
                  <a:pt x="357" y="623"/>
                  <a:pt x="358" y="625"/>
                </a:cubicBezTo>
                <a:cubicBezTo>
                  <a:pt x="359" y="627"/>
                  <a:pt x="359" y="628"/>
                  <a:pt x="358" y="638"/>
                </a:cubicBezTo>
                <a:cubicBezTo>
                  <a:pt x="358" y="648"/>
                  <a:pt x="359" y="670"/>
                  <a:pt x="357" y="687"/>
                </a:cubicBezTo>
                <a:cubicBezTo>
                  <a:pt x="355" y="703"/>
                  <a:pt x="354" y="706"/>
                  <a:pt x="354" y="706"/>
                </a:cubicBezTo>
                <a:cubicBezTo>
                  <a:pt x="362" y="708"/>
                  <a:pt x="362" y="708"/>
                  <a:pt x="362" y="708"/>
                </a:cubicBezTo>
                <a:cubicBezTo>
                  <a:pt x="362" y="708"/>
                  <a:pt x="361" y="712"/>
                  <a:pt x="365" y="719"/>
                </a:cubicBezTo>
                <a:cubicBezTo>
                  <a:pt x="368" y="725"/>
                  <a:pt x="369" y="725"/>
                  <a:pt x="366" y="731"/>
                </a:cubicBezTo>
                <a:cubicBezTo>
                  <a:pt x="364" y="737"/>
                  <a:pt x="359" y="748"/>
                  <a:pt x="361" y="766"/>
                </a:cubicBezTo>
                <a:cubicBezTo>
                  <a:pt x="364" y="783"/>
                  <a:pt x="363" y="790"/>
                  <a:pt x="366" y="803"/>
                </a:cubicBezTo>
                <a:cubicBezTo>
                  <a:pt x="368" y="816"/>
                  <a:pt x="373" y="825"/>
                  <a:pt x="372" y="836"/>
                </a:cubicBezTo>
                <a:cubicBezTo>
                  <a:pt x="372" y="846"/>
                  <a:pt x="367" y="855"/>
                  <a:pt x="368" y="869"/>
                </a:cubicBezTo>
                <a:cubicBezTo>
                  <a:pt x="368" y="883"/>
                  <a:pt x="368" y="894"/>
                  <a:pt x="369" y="902"/>
                </a:cubicBezTo>
                <a:cubicBezTo>
                  <a:pt x="370" y="910"/>
                  <a:pt x="372" y="927"/>
                  <a:pt x="380" y="972"/>
                </a:cubicBezTo>
                <a:cubicBezTo>
                  <a:pt x="388" y="1018"/>
                  <a:pt x="393" y="1035"/>
                  <a:pt x="399" y="1066"/>
                </a:cubicBezTo>
                <a:cubicBezTo>
                  <a:pt x="405" y="1097"/>
                  <a:pt x="410" y="1118"/>
                  <a:pt x="417" y="1137"/>
                </a:cubicBezTo>
                <a:cubicBezTo>
                  <a:pt x="424" y="1155"/>
                  <a:pt x="427" y="1172"/>
                  <a:pt x="429" y="1181"/>
                </a:cubicBezTo>
                <a:cubicBezTo>
                  <a:pt x="431" y="1189"/>
                  <a:pt x="432" y="1196"/>
                  <a:pt x="434" y="1200"/>
                </a:cubicBezTo>
                <a:cubicBezTo>
                  <a:pt x="437" y="1203"/>
                  <a:pt x="441" y="1206"/>
                  <a:pt x="441" y="1206"/>
                </a:cubicBezTo>
                <a:cubicBezTo>
                  <a:pt x="441" y="1206"/>
                  <a:pt x="438" y="1211"/>
                  <a:pt x="438" y="1212"/>
                </a:cubicBezTo>
                <a:cubicBezTo>
                  <a:pt x="438" y="1214"/>
                  <a:pt x="436" y="1218"/>
                  <a:pt x="434" y="1221"/>
                </a:cubicBezTo>
                <a:cubicBezTo>
                  <a:pt x="433" y="1224"/>
                  <a:pt x="432" y="1226"/>
                  <a:pt x="432" y="1226"/>
                </a:cubicBezTo>
                <a:cubicBezTo>
                  <a:pt x="432" y="1226"/>
                  <a:pt x="435" y="1226"/>
                  <a:pt x="434" y="1228"/>
                </a:cubicBezTo>
                <a:cubicBezTo>
                  <a:pt x="433" y="1230"/>
                  <a:pt x="433" y="1231"/>
                  <a:pt x="431" y="1233"/>
                </a:cubicBezTo>
                <a:cubicBezTo>
                  <a:pt x="429" y="1235"/>
                  <a:pt x="427" y="1234"/>
                  <a:pt x="427" y="1236"/>
                </a:cubicBezTo>
                <a:cubicBezTo>
                  <a:pt x="427" y="1237"/>
                  <a:pt x="426" y="1238"/>
                  <a:pt x="424" y="1239"/>
                </a:cubicBezTo>
                <a:cubicBezTo>
                  <a:pt x="423" y="1240"/>
                  <a:pt x="422" y="1240"/>
                  <a:pt x="420" y="1241"/>
                </a:cubicBezTo>
                <a:cubicBezTo>
                  <a:pt x="419" y="1242"/>
                  <a:pt x="418" y="1245"/>
                  <a:pt x="417" y="1245"/>
                </a:cubicBezTo>
                <a:cubicBezTo>
                  <a:pt x="416" y="1246"/>
                  <a:pt x="413" y="1247"/>
                  <a:pt x="412" y="1251"/>
                </a:cubicBezTo>
                <a:cubicBezTo>
                  <a:pt x="411" y="1255"/>
                  <a:pt x="411" y="1256"/>
                  <a:pt x="411" y="1256"/>
                </a:cubicBezTo>
                <a:cubicBezTo>
                  <a:pt x="411" y="1256"/>
                  <a:pt x="410" y="1255"/>
                  <a:pt x="407" y="1256"/>
                </a:cubicBezTo>
                <a:cubicBezTo>
                  <a:pt x="404" y="1258"/>
                  <a:pt x="404" y="1259"/>
                  <a:pt x="402" y="1259"/>
                </a:cubicBezTo>
                <a:cubicBezTo>
                  <a:pt x="400" y="1259"/>
                  <a:pt x="398" y="1259"/>
                  <a:pt x="393" y="1259"/>
                </a:cubicBezTo>
                <a:cubicBezTo>
                  <a:pt x="388" y="1259"/>
                  <a:pt x="384" y="1256"/>
                  <a:pt x="380" y="1259"/>
                </a:cubicBezTo>
                <a:cubicBezTo>
                  <a:pt x="376" y="1261"/>
                  <a:pt x="376" y="1262"/>
                  <a:pt x="369" y="1263"/>
                </a:cubicBezTo>
                <a:cubicBezTo>
                  <a:pt x="362" y="1264"/>
                  <a:pt x="352" y="1265"/>
                  <a:pt x="348" y="1268"/>
                </a:cubicBezTo>
                <a:cubicBezTo>
                  <a:pt x="345" y="1271"/>
                  <a:pt x="345" y="1276"/>
                  <a:pt x="345" y="1276"/>
                </a:cubicBezTo>
                <a:cubicBezTo>
                  <a:pt x="345" y="1276"/>
                  <a:pt x="342" y="1275"/>
                  <a:pt x="342" y="1277"/>
                </a:cubicBezTo>
                <a:cubicBezTo>
                  <a:pt x="341" y="1279"/>
                  <a:pt x="342" y="1282"/>
                  <a:pt x="342" y="1282"/>
                </a:cubicBezTo>
                <a:cubicBezTo>
                  <a:pt x="342" y="1282"/>
                  <a:pt x="340" y="1286"/>
                  <a:pt x="351" y="1289"/>
                </a:cubicBezTo>
                <a:cubicBezTo>
                  <a:pt x="362" y="1293"/>
                  <a:pt x="367" y="1299"/>
                  <a:pt x="411" y="1296"/>
                </a:cubicBezTo>
                <a:cubicBezTo>
                  <a:pt x="426" y="1296"/>
                  <a:pt x="449" y="1293"/>
                  <a:pt x="462" y="1292"/>
                </a:cubicBezTo>
                <a:cubicBezTo>
                  <a:pt x="475" y="1291"/>
                  <a:pt x="487" y="1290"/>
                  <a:pt x="487" y="1290"/>
                </a:cubicBezTo>
                <a:cubicBezTo>
                  <a:pt x="487" y="1297"/>
                  <a:pt x="487" y="1297"/>
                  <a:pt x="487" y="1297"/>
                </a:cubicBezTo>
                <a:cubicBezTo>
                  <a:pt x="487" y="1297"/>
                  <a:pt x="495" y="1298"/>
                  <a:pt x="516" y="1296"/>
                </a:cubicBezTo>
                <a:cubicBezTo>
                  <a:pt x="538" y="1293"/>
                  <a:pt x="545" y="1295"/>
                  <a:pt x="545" y="1288"/>
                </a:cubicBezTo>
                <a:cubicBezTo>
                  <a:pt x="546" y="1281"/>
                  <a:pt x="547" y="1279"/>
                  <a:pt x="546" y="1277"/>
                </a:cubicBezTo>
                <a:cubicBezTo>
                  <a:pt x="545" y="1276"/>
                  <a:pt x="545" y="1275"/>
                  <a:pt x="545" y="1275"/>
                </a:cubicBezTo>
                <a:cubicBezTo>
                  <a:pt x="545" y="1275"/>
                  <a:pt x="545" y="1269"/>
                  <a:pt x="544" y="1263"/>
                </a:cubicBezTo>
                <a:cubicBezTo>
                  <a:pt x="543" y="1257"/>
                  <a:pt x="543" y="1257"/>
                  <a:pt x="543" y="1257"/>
                </a:cubicBezTo>
                <a:cubicBezTo>
                  <a:pt x="545" y="1255"/>
                  <a:pt x="545" y="1255"/>
                  <a:pt x="545" y="1255"/>
                </a:cubicBezTo>
                <a:cubicBezTo>
                  <a:pt x="545" y="1255"/>
                  <a:pt x="546" y="1246"/>
                  <a:pt x="545" y="1237"/>
                </a:cubicBezTo>
                <a:cubicBezTo>
                  <a:pt x="545" y="1228"/>
                  <a:pt x="547" y="1217"/>
                  <a:pt x="543" y="1209"/>
                </a:cubicBezTo>
                <a:cubicBezTo>
                  <a:pt x="540" y="1202"/>
                  <a:pt x="536" y="1192"/>
                  <a:pt x="530" y="1179"/>
                </a:cubicBezTo>
                <a:cubicBezTo>
                  <a:pt x="524" y="1167"/>
                  <a:pt x="521" y="1163"/>
                  <a:pt x="521" y="1159"/>
                </a:cubicBezTo>
                <a:cubicBezTo>
                  <a:pt x="520" y="1156"/>
                  <a:pt x="522" y="1154"/>
                  <a:pt x="520" y="1148"/>
                </a:cubicBezTo>
                <a:cubicBezTo>
                  <a:pt x="519" y="1141"/>
                  <a:pt x="519" y="1142"/>
                  <a:pt x="520" y="1135"/>
                </a:cubicBezTo>
                <a:cubicBezTo>
                  <a:pt x="522" y="1129"/>
                  <a:pt x="524" y="1123"/>
                  <a:pt x="526" y="1096"/>
                </a:cubicBezTo>
                <a:cubicBezTo>
                  <a:pt x="528" y="1069"/>
                  <a:pt x="529" y="1064"/>
                  <a:pt x="529" y="1064"/>
                </a:cubicBezTo>
                <a:cubicBezTo>
                  <a:pt x="529" y="1064"/>
                  <a:pt x="575" y="1124"/>
                  <a:pt x="602" y="1153"/>
                </a:cubicBezTo>
                <a:cubicBezTo>
                  <a:pt x="629" y="1182"/>
                  <a:pt x="648" y="1204"/>
                  <a:pt x="655" y="1213"/>
                </a:cubicBezTo>
                <a:cubicBezTo>
                  <a:pt x="662" y="1222"/>
                  <a:pt x="668" y="1229"/>
                  <a:pt x="668" y="1229"/>
                </a:cubicBezTo>
                <a:cubicBezTo>
                  <a:pt x="668" y="1229"/>
                  <a:pt x="673" y="1223"/>
                  <a:pt x="675" y="1224"/>
                </a:cubicBezTo>
                <a:cubicBezTo>
                  <a:pt x="676" y="1225"/>
                  <a:pt x="676" y="1226"/>
                  <a:pt x="676" y="1229"/>
                </a:cubicBezTo>
                <a:cubicBezTo>
                  <a:pt x="676" y="1233"/>
                  <a:pt x="674" y="1242"/>
                  <a:pt x="675" y="1244"/>
                </a:cubicBezTo>
                <a:cubicBezTo>
                  <a:pt x="676" y="1245"/>
                  <a:pt x="677" y="1245"/>
                  <a:pt x="678" y="1246"/>
                </a:cubicBezTo>
                <a:cubicBezTo>
                  <a:pt x="680" y="1247"/>
                  <a:pt x="679" y="1249"/>
                  <a:pt x="680" y="1252"/>
                </a:cubicBezTo>
                <a:cubicBezTo>
                  <a:pt x="681" y="1254"/>
                  <a:pt x="681" y="1256"/>
                  <a:pt x="684" y="1258"/>
                </a:cubicBezTo>
                <a:cubicBezTo>
                  <a:pt x="688" y="1260"/>
                  <a:pt x="689" y="1262"/>
                  <a:pt x="691" y="1263"/>
                </a:cubicBezTo>
                <a:cubicBezTo>
                  <a:pt x="693" y="1264"/>
                  <a:pt x="695" y="1265"/>
                  <a:pt x="695" y="1266"/>
                </a:cubicBezTo>
                <a:cubicBezTo>
                  <a:pt x="694" y="1268"/>
                  <a:pt x="691" y="1267"/>
                  <a:pt x="691" y="1268"/>
                </a:cubicBezTo>
                <a:cubicBezTo>
                  <a:pt x="690" y="1270"/>
                  <a:pt x="691" y="1273"/>
                  <a:pt x="690" y="1275"/>
                </a:cubicBezTo>
                <a:cubicBezTo>
                  <a:pt x="688" y="1278"/>
                  <a:pt x="684" y="1282"/>
                  <a:pt x="683" y="1285"/>
                </a:cubicBezTo>
                <a:cubicBezTo>
                  <a:pt x="681" y="1288"/>
                  <a:pt x="682" y="1289"/>
                  <a:pt x="679" y="1292"/>
                </a:cubicBezTo>
                <a:cubicBezTo>
                  <a:pt x="677" y="1295"/>
                  <a:pt x="672" y="1298"/>
                  <a:pt x="671" y="1301"/>
                </a:cubicBezTo>
                <a:cubicBezTo>
                  <a:pt x="671" y="1304"/>
                  <a:pt x="672" y="1307"/>
                  <a:pt x="672" y="1307"/>
                </a:cubicBezTo>
                <a:cubicBezTo>
                  <a:pt x="672" y="1307"/>
                  <a:pt x="670" y="1308"/>
                  <a:pt x="671" y="1310"/>
                </a:cubicBezTo>
                <a:cubicBezTo>
                  <a:pt x="672" y="1313"/>
                  <a:pt x="673" y="1318"/>
                  <a:pt x="675" y="1318"/>
                </a:cubicBezTo>
                <a:cubicBezTo>
                  <a:pt x="677" y="1319"/>
                  <a:pt x="712" y="1317"/>
                  <a:pt x="732" y="1301"/>
                </a:cubicBezTo>
                <a:cubicBezTo>
                  <a:pt x="752" y="1286"/>
                  <a:pt x="755" y="1275"/>
                  <a:pt x="759" y="1256"/>
                </a:cubicBezTo>
                <a:cubicBezTo>
                  <a:pt x="761" y="1247"/>
                  <a:pt x="761" y="1241"/>
                  <a:pt x="762" y="1231"/>
                </a:cubicBezTo>
                <a:cubicBezTo>
                  <a:pt x="764" y="1221"/>
                  <a:pt x="766" y="1214"/>
                  <a:pt x="766" y="1210"/>
                </a:cubicBezTo>
                <a:cubicBezTo>
                  <a:pt x="766" y="1207"/>
                  <a:pt x="765" y="1203"/>
                  <a:pt x="767" y="1203"/>
                </a:cubicBezTo>
                <a:cubicBezTo>
                  <a:pt x="769" y="1203"/>
                  <a:pt x="772" y="1206"/>
                  <a:pt x="772" y="1206"/>
                </a:cubicBezTo>
                <a:cubicBezTo>
                  <a:pt x="772" y="1206"/>
                  <a:pt x="779" y="1186"/>
                  <a:pt x="781" y="1172"/>
                </a:cubicBezTo>
                <a:cubicBezTo>
                  <a:pt x="783" y="1159"/>
                  <a:pt x="783" y="1153"/>
                  <a:pt x="780" y="1151"/>
                </a:cubicBezTo>
                <a:close/>
                <a:moveTo>
                  <a:pt x="607" y="557"/>
                </a:moveTo>
                <a:cubicBezTo>
                  <a:pt x="607" y="554"/>
                  <a:pt x="610" y="555"/>
                  <a:pt x="610" y="555"/>
                </a:cubicBezTo>
                <a:cubicBezTo>
                  <a:pt x="610" y="555"/>
                  <a:pt x="609" y="561"/>
                  <a:pt x="607" y="562"/>
                </a:cubicBezTo>
                <a:cubicBezTo>
                  <a:pt x="605" y="562"/>
                  <a:pt x="606" y="559"/>
                  <a:pt x="607" y="557"/>
                </a:cubicBezTo>
                <a:close/>
                <a:moveTo>
                  <a:pt x="569" y="395"/>
                </a:moveTo>
                <a:cubicBezTo>
                  <a:pt x="574" y="400"/>
                  <a:pt x="575" y="404"/>
                  <a:pt x="578" y="409"/>
                </a:cubicBezTo>
                <a:cubicBezTo>
                  <a:pt x="582" y="414"/>
                  <a:pt x="590" y="420"/>
                  <a:pt x="593" y="422"/>
                </a:cubicBezTo>
                <a:cubicBezTo>
                  <a:pt x="596" y="424"/>
                  <a:pt x="595" y="425"/>
                  <a:pt x="594" y="428"/>
                </a:cubicBezTo>
                <a:cubicBezTo>
                  <a:pt x="593" y="431"/>
                  <a:pt x="593" y="437"/>
                  <a:pt x="592" y="440"/>
                </a:cubicBezTo>
                <a:cubicBezTo>
                  <a:pt x="592" y="443"/>
                  <a:pt x="583" y="453"/>
                  <a:pt x="581" y="455"/>
                </a:cubicBezTo>
                <a:cubicBezTo>
                  <a:pt x="578" y="458"/>
                  <a:pt x="578" y="464"/>
                  <a:pt x="578" y="467"/>
                </a:cubicBezTo>
                <a:cubicBezTo>
                  <a:pt x="579" y="470"/>
                  <a:pt x="577" y="472"/>
                  <a:pt x="575" y="475"/>
                </a:cubicBezTo>
                <a:cubicBezTo>
                  <a:pt x="573" y="477"/>
                  <a:pt x="571" y="484"/>
                  <a:pt x="571" y="484"/>
                </a:cubicBezTo>
                <a:cubicBezTo>
                  <a:pt x="562" y="389"/>
                  <a:pt x="562" y="389"/>
                  <a:pt x="562" y="389"/>
                </a:cubicBezTo>
                <a:cubicBezTo>
                  <a:pt x="562" y="389"/>
                  <a:pt x="563" y="389"/>
                  <a:pt x="569" y="395"/>
                </a:cubicBezTo>
                <a:close/>
                <a:moveTo>
                  <a:pt x="287" y="13"/>
                </a:moveTo>
                <a:cubicBezTo>
                  <a:pt x="285" y="13"/>
                  <a:pt x="289" y="12"/>
                  <a:pt x="289" y="12"/>
                </a:cubicBezTo>
                <a:cubicBezTo>
                  <a:pt x="289" y="12"/>
                  <a:pt x="289" y="13"/>
                  <a:pt x="290" y="14"/>
                </a:cubicBezTo>
                <a:cubicBezTo>
                  <a:pt x="291" y="15"/>
                  <a:pt x="288" y="14"/>
                  <a:pt x="287" y="13"/>
                </a:cubicBezTo>
                <a:close/>
                <a:moveTo>
                  <a:pt x="291" y="12"/>
                </a:moveTo>
                <a:cubicBezTo>
                  <a:pt x="289" y="10"/>
                  <a:pt x="293" y="11"/>
                  <a:pt x="293" y="11"/>
                </a:cubicBezTo>
                <a:cubicBezTo>
                  <a:pt x="294" y="12"/>
                  <a:pt x="294" y="12"/>
                  <a:pt x="294" y="12"/>
                </a:cubicBezTo>
                <a:cubicBezTo>
                  <a:pt x="294" y="12"/>
                  <a:pt x="292" y="13"/>
                  <a:pt x="291" y="12"/>
                </a:cubicBezTo>
                <a:close/>
                <a:moveTo>
                  <a:pt x="317" y="6"/>
                </a:moveTo>
                <a:cubicBezTo>
                  <a:pt x="315" y="4"/>
                  <a:pt x="315" y="4"/>
                  <a:pt x="315" y="4"/>
                </a:cubicBezTo>
                <a:cubicBezTo>
                  <a:pt x="315" y="4"/>
                  <a:pt x="316" y="1"/>
                  <a:pt x="317" y="1"/>
                </a:cubicBezTo>
                <a:cubicBezTo>
                  <a:pt x="319" y="1"/>
                  <a:pt x="320" y="1"/>
                  <a:pt x="320" y="1"/>
                </a:cubicBezTo>
                <a:cubicBezTo>
                  <a:pt x="320" y="1"/>
                  <a:pt x="317" y="2"/>
                  <a:pt x="317" y="4"/>
                </a:cubicBezTo>
                <a:cubicBezTo>
                  <a:pt x="317" y="5"/>
                  <a:pt x="317" y="6"/>
                  <a:pt x="317" y="6"/>
                </a:cubicBezTo>
                <a:close/>
                <a:moveTo>
                  <a:pt x="319" y="7"/>
                </a:moveTo>
                <a:cubicBezTo>
                  <a:pt x="319" y="7"/>
                  <a:pt x="318" y="2"/>
                  <a:pt x="320" y="2"/>
                </a:cubicBezTo>
                <a:cubicBezTo>
                  <a:pt x="322" y="2"/>
                  <a:pt x="323" y="3"/>
                  <a:pt x="323" y="3"/>
                </a:cubicBezTo>
                <a:cubicBezTo>
                  <a:pt x="323" y="3"/>
                  <a:pt x="321" y="3"/>
                  <a:pt x="320" y="4"/>
                </a:cubicBezTo>
                <a:cubicBezTo>
                  <a:pt x="319" y="5"/>
                  <a:pt x="319" y="7"/>
                  <a:pt x="319" y="7"/>
                </a:cubicBezTo>
                <a:close/>
                <a:moveTo>
                  <a:pt x="295" y="514"/>
                </a:moveTo>
                <a:cubicBezTo>
                  <a:pt x="296" y="516"/>
                  <a:pt x="296" y="516"/>
                  <a:pt x="296" y="516"/>
                </a:cubicBezTo>
                <a:cubicBezTo>
                  <a:pt x="294" y="517"/>
                  <a:pt x="294" y="517"/>
                  <a:pt x="294" y="517"/>
                </a:cubicBezTo>
                <a:lnTo>
                  <a:pt x="295" y="514"/>
                </a:lnTo>
                <a:close/>
                <a:moveTo>
                  <a:pt x="234" y="466"/>
                </a:moveTo>
                <a:cubicBezTo>
                  <a:pt x="235" y="465"/>
                  <a:pt x="237" y="463"/>
                  <a:pt x="237" y="463"/>
                </a:cubicBezTo>
                <a:cubicBezTo>
                  <a:pt x="237" y="463"/>
                  <a:pt x="242" y="467"/>
                  <a:pt x="243" y="469"/>
                </a:cubicBezTo>
                <a:cubicBezTo>
                  <a:pt x="245" y="471"/>
                  <a:pt x="246" y="469"/>
                  <a:pt x="246" y="469"/>
                </a:cubicBezTo>
                <a:cubicBezTo>
                  <a:pt x="246" y="472"/>
                  <a:pt x="246" y="472"/>
                  <a:pt x="246" y="472"/>
                </a:cubicBezTo>
                <a:cubicBezTo>
                  <a:pt x="246" y="472"/>
                  <a:pt x="244" y="474"/>
                  <a:pt x="243" y="475"/>
                </a:cubicBezTo>
                <a:cubicBezTo>
                  <a:pt x="242" y="475"/>
                  <a:pt x="240" y="474"/>
                  <a:pt x="238" y="471"/>
                </a:cubicBezTo>
                <a:cubicBezTo>
                  <a:pt x="235" y="469"/>
                  <a:pt x="234" y="467"/>
                  <a:pt x="234" y="466"/>
                </a:cubicBezTo>
                <a:close/>
                <a:moveTo>
                  <a:pt x="273" y="509"/>
                </a:moveTo>
                <a:cubicBezTo>
                  <a:pt x="271" y="507"/>
                  <a:pt x="272" y="507"/>
                  <a:pt x="271" y="505"/>
                </a:cubicBezTo>
                <a:cubicBezTo>
                  <a:pt x="270" y="504"/>
                  <a:pt x="267" y="501"/>
                  <a:pt x="264" y="498"/>
                </a:cubicBezTo>
                <a:cubicBezTo>
                  <a:pt x="261" y="495"/>
                  <a:pt x="260" y="495"/>
                  <a:pt x="260" y="495"/>
                </a:cubicBezTo>
                <a:cubicBezTo>
                  <a:pt x="242" y="477"/>
                  <a:pt x="242" y="477"/>
                  <a:pt x="242" y="477"/>
                </a:cubicBezTo>
                <a:cubicBezTo>
                  <a:pt x="242" y="477"/>
                  <a:pt x="247" y="474"/>
                  <a:pt x="249" y="472"/>
                </a:cubicBezTo>
                <a:cubicBezTo>
                  <a:pt x="251" y="470"/>
                  <a:pt x="245" y="469"/>
                  <a:pt x="245" y="469"/>
                </a:cubicBezTo>
                <a:cubicBezTo>
                  <a:pt x="245" y="469"/>
                  <a:pt x="247" y="466"/>
                  <a:pt x="250" y="465"/>
                </a:cubicBezTo>
                <a:cubicBezTo>
                  <a:pt x="252" y="463"/>
                  <a:pt x="255" y="463"/>
                  <a:pt x="255" y="463"/>
                </a:cubicBezTo>
                <a:cubicBezTo>
                  <a:pt x="255" y="463"/>
                  <a:pt x="255" y="463"/>
                  <a:pt x="254" y="466"/>
                </a:cubicBezTo>
                <a:cubicBezTo>
                  <a:pt x="254" y="469"/>
                  <a:pt x="253" y="470"/>
                  <a:pt x="255" y="474"/>
                </a:cubicBezTo>
                <a:cubicBezTo>
                  <a:pt x="257" y="478"/>
                  <a:pt x="265" y="477"/>
                  <a:pt x="265" y="477"/>
                </a:cubicBezTo>
                <a:cubicBezTo>
                  <a:pt x="265" y="477"/>
                  <a:pt x="265" y="479"/>
                  <a:pt x="265" y="482"/>
                </a:cubicBezTo>
                <a:cubicBezTo>
                  <a:pt x="265" y="485"/>
                  <a:pt x="267" y="484"/>
                  <a:pt x="270" y="488"/>
                </a:cubicBezTo>
                <a:cubicBezTo>
                  <a:pt x="272" y="491"/>
                  <a:pt x="273" y="495"/>
                  <a:pt x="273" y="496"/>
                </a:cubicBezTo>
                <a:cubicBezTo>
                  <a:pt x="273" y="498"/>
                  <a:pt x="273" y="499"/>
                  <a:pt x="276" y="502"/>
                </a:cubicBezTo>
                <a:cubicBezTo>
                  <a:pt x="279" y="505"/>
                  <a:pt x="280" y="506"/>
                  <a:pt x="281" y="509"/>
                </a:cubicBezTo>
                <a:cubicBezTo>
                  <a:pt x="282" y="511"/>
                  <a:pt x="282" y="512"/>
                  <a:pt x="284" y="513"/>
                </a:cubicBezTo>
                <a:cubicBezTo>
                  <a:pt x="287" y="514"/>
                  <a:pt x="292" y="514"/>
                  <a:pt x="292" y="514"/>
                </a:cubicBezTo>
                <a:cubicBezTo>
                  <a:pt x="292" y="516"/>
                  <a:pt x="292" y="516"/>
                  <a:pt x="292" y="516"/>
                </a:cubicBezTo>
                <a:cubicBezTo>
                  <a:pt x="286" y="521"/>
                  <a:pt x="286" y="521"/>
                  <a:pt x="286" y="521"/>
                </a:cubicBezTo>
                <a:cubicBezTo>
                  <a:pt x="286" y="521"/>
                  <a:pt x="276" y="511"/>
                  <a:pt x="273" y="509"/>
                </a:cubicBezTo>
                <a:close/>
                <a:moveTo>
                  <a:pt x="298" y="530"/>
                </a:moveTo>
                <a:cubicBezTo>
                  <a:pt x="297" y="531"/>
                  <a:pt x="294" y="528"/>
                  <a:pt x="292" y="526"/>
                </a:cubicBezTo>
                <a:cubicBezTo>
                  <a:pt x="291" y="524"/>
                  <a:pt x="289" y="523"/>
                  <a:pt x="289" y="522"/>
                </a:cubicBezTo>
                <a:cubicBezTo>
                  <a:pt x="290" y="520"/>
                  <a:pt x="293" y="518"/>
                  <a:pt x="293" y="518"/>
                </a:cubicBezTo>
                <a:cubicBezTo>
                  <a:pt x="293" y="521"/>
                  <a:pt x="293" y="521"/>
                  <a:pt x="293" y="521"/>
                </a:cubicBezTo>
                <a:cubicBezTo>
                  <a:pt x="298" y="526"/>
                  <a:pt x="298" y="526"/>
                  <a:pt x="298" y="526"/>
                </a:cubicBezTo>
                <a:cubicBezTo>
                  <a:pt x="301" y="525"/>
                  <a:pt x="301" y="525"/>
                  <a:pt x="301" y="525"/>
                </a:cubicBezTo>
                <a:cubicBezTo>
                  <a:pt x="301" y="527"/>
                  <a:pt x="301" y="527"/>
                  <a:pt x="301" y="527"/>
                </a:cubicBezTo>
                <a:cubicBezTo>
                  <a:pt x="301" y="527"/>
                  <a:pt x="300" y="529"/>
                  <a:pt x="298" y="530"/>
                </a:cubicBezTo>
                <a:close/>
                <a:moveTo>
                  <a:pt x="360" y="593"/>
                </a:moveTo>
                <a:cubicBezTo>
                  <a:pt x="360" y="593"/>
                  <a:pt x="359" y="594"/>
                  <a:pt x="357" y="591"/>
                </a:cubicBezTo>
                <a:cubicBezTo>
                  <a:pt x="355" y="589"/>
                  <a:pt x="350" y="584"/>
                  <a:pt x="350" y="584"/>
                </a:cubicBezTo>
                <a:cubicBezTo>
                  <a:pt x="350" y="581"/>
                  <a:pt x="350" y="581"/>
                  <a:pt x="350" y="581"/>
                </a:cubicBezTo>
                <a:cubicBezTo>
                  <a:pt x="351" y="580"/>
                  <a:pt x="351" y="580"/>
                  <a:pt x="351" y="580"/>
                </a:cubicBezTo>
                <a:cubicBezTo>
                  <a:pt x="346" y="575"/>
                  <a:pt x="346" y="575"/>
                  <a:pt x="346" y="575"/>
                </a:cubicBezTo>
                <a:cubicBezTo>
                  <a:pt x="346" y="577"/>
                  <a:pt x="346" y="577"/>
                  <a:pt x="346" y="577"/>
                </a:cubicBezTo>
                <a:cubicBezTo>
                  <a:pt x="343" y="577"/>
                  <a:pt x="343" y="577"/>
                  <a:pt x="343" y="577"/>
                </a:cubicBezTo>
                <a:cubicBezTo>
                  <a:pt x="341" y="574"/>
                  <a:pt x="341" y="574"/>
                  <a:pt x="341" y="574"/>
                </a:cubicBezTo>
                <a:cubicBezTo>
                  <a:pt x="341" y="573"/>
                  <a:pt x="341" y="573"/>
                  <a:pt x="341" y="573"/>
                </a:cubicBezTo>
                <a:cubicBezTo>
                  <a:pt x="340" y="572"/>
                  <a:pt x="340" y="572"/>
                  <a:pt x="340" y="572"/>
                </a:cubicBezTo>
                <a:cubicBezTo>
                  <a:pt x="339" y="572"/>
                  <a:pt x="339" y="572"/>
                  <a:pt x="339" y="572"/>
                </a:cubicBezTo>
                <a:cubicBezTo>
                  <a:pt x="337" y="570"/>
                  <a:pt x="337" y="570"/>
                  <a:pt x="337" y="570"/>
                </a:cubicBezTo>
                <a:cubicBezTo>
                  <a:pt x="338" y="569"/>
                  <a:pt x="338" y="569"/>
                  <a:pt x="338" y="569"/>
                </a:cubicBezTo>
                <a:cubicBezTo>
                  <a:pt x="336" y="568"/>
                  <a:pt x="336" y="568"/>
                  <a:pt x="336" y="568"/>
                </a:cubicBezTo>
                <a:cubicBezTo>
                  <a:pt x="335" y="569"/>
                  <a:pt x="335" y="569"/>
                  <a:pt x="335" y="569"/>
                </a:cubicBezTo>
                <a:cubicBezTo>
                  <a:pt x="333" y="567"/>
                  <a:pt x="333" y="567"/>
                  <a:pt x="333" y="567"/>
                </a:cubicBezTo>
                <a:cubicBezTo>
                  <a:pt x="333" y="567"/>
                  <a:pt x="335" y="564"/>
                  <a:pt x="333" y="563"/>
                </a:cubicBezTo>
                <a:cubicBezTo>
                  <a:pt x="331" y="562"/>
                  <a:pt x="329" y="562"/>
                  <a:pt x="330" y="561"/>
                </a:cubicBezTo>
                <a:cubicBezTo>
                  <a:pt x="330" y="560"/>
                  <a:pt x="331" y="559"/>
                  <a:pt x="331" y="559"/>
                </a:cubicBezTo>
                <a:cubicBezTo>
                  <a:pt x="325" y="553"/>
                  <a:pt x="325" y="553"/>
                  <a:pt x="325" y="553"/>
                </a:cubicBezTo>
                <a:cubicBezTo>
                  <a:pt x="325" y="553"/>
                  <a:pt x="324" y="556"/>
                  <a:pt x="323" y="554"/>
                </a:cubicBezTo>
                <a:cubicBezTo>
                  <a:pt x="322" y="553"/>
                  <a:pt x="322" y="551"/>
                  <a:pt x="320" y="552"/>
                </a:cubicBezTo>
                <a:cubicBezTo>
                  <a:pt x="318" y="552"/>
                  <a:pt x="318" y="552"/>
                  <a:pt x="318" y="552"/>
                </a:cubicBezTo>
                <a:cubicBezTo>
                  <a:pt x="318" y="552"/>
                  <a:pt x="304" y="540"/>
                  <a:pt x="303" y="538"/>
                </a:cubicBezTo>
                <a:cubicBezTo>
                  <a:pt x="302" y="535"/>
                  <a:pt x="302" y="530"/>
                  <a:pt x="303" y="528"/>
                </a:cubicBezTo>
                <a:cubicBezTo>
                  <a:pt x="304" y="526"/>
                  <a:pt x="303" y="523"/>
                  <a:pt x="303" y="523"/>
                </a:cubicBezTo>
                <a:cubicBezTo>
                  <a:pt x="303" y="523"/>
                  <a:pt x="305" y="524"/>
                  <a:pt x="306" y="523"/>
                </a:cubicBezTo>
                <a:cubicBezTo>
                  <a:pt x="308" y="522"/>
                  <a:pt x="311" y="519"/>
                  <a:pt x="313" y="515"/>
                </a:cubicBezTo>
                <a:cubicBezTo>
                  <a:pt x="315" y="510"/>
                  <a:pt x="317" y="510"/>
                  <a:pt x="319" y="509"/>
                </a:cubicBezTo>
                <a:cubicBezTo>
                  <a:pt x="320" y="508"/>
                  <a:pt x="323" y="506"/>
                  <a:pt x="323" y="506"/>
                </a:cubicBezTo>
                <a:cubicBezTo>
                  <a:pt x="323" y="506"/>
                  <a:pt x="324" y="506"/>
                  <a:pt x="325" y="508"/>
                </a:cubicBezTo>
                <a:cubicBezTo>
                  <a:pt x="326" y="510"/>
                  <a:pt x="328" y="516"/>
                  <a:pt x="330" y="520"/>
                </a:cubicBezTo>
                <a:cubicBezTo>
                  <a:pt x="332" y="525"/>
                  <a:pt x="333" y="529"/>
                  <a:pt x="336" y="528"/>
                </a:cubicBezTo>
                <a:cubicBezTo>
                  <a:pt x="339" y="527"/>
                  <a:pt x="343" y="525"/>
                  <a:pt x="348" y="523"/>
                </a:cubicBezTo>
                <a:cubicBezTo>
                  <a:pt x="353" y="521"/>
                  <a:pt x="356" y="520"/>
                  <a:pt x="356" y="520"/>
                </a:cubicBezTo>
                <a:cubicBezTo>
                  <a:pt x="356" y="520"/>
                  <a:pt x="362" y="551"/>
                  <a:pt x="362" y="563"/>
                </a:cubicBezTo>
                <a:cubicBezTo>
                  <a:pt x="361" y="576"/>
                  <a:pt x="360" y="593"/>
                  <a:pt x="360" y="593"/>
                </a:cubicBezTo>
                <a:close/>
                <a:moveTo>
                  <a:pt x="453" y="1207"/>
                </a:moveTo>
                <a:cubicBezTo>
                  <a:pt x="452" y="1208"/>
                  <a:pt x="446" y="1206"/>
                  <a:pt x="446" y="1205"/>
                </a:cubicBezTo>
                <a:cubicBezTo>
                  <a:pt x="445" y="1204"/>
                  <a:pt x="448" y="1202"/>
                  <a:pt x="451" y="1202"/>
                </a:cubicBezTo>
                <a:cubicBezTo>
                  <a:pt x="453" y="1201"/>
                  <a:pt x="453" y="1204"/>
                  <a:pt x="453" y="1204"/>
                </a:cubicBezTo>
                <a:cubicBezTo>
                  <a:pt x="453" y="1204"/>
                  <a:pt x="455" y="1207"/>
                  <a:pt x="453" y="1207"/>
                </a:cubicBezTo>
                <a:close/>
                <a:moveTo>
                  <a:pt x="679" y="1244"/>
                </a:moveTo>
                <a:cubicBezTo>
                  <a:pt x="678" y="1248"/>
                  <a:pt x="677" y="1245"/>
                  <a:pt x="677" y="1243"/>
                </a:cubicBezTo>
                <a:cubicBezTo>
                  <a:pt x="676" y="1241"/>
                  <a:pt x="677" y="1231"/>
                  <a:pt x="677" y="1231"/>
                </a:cubicBezTo>
                <a:cubicBezTo>
                  <a:pt x="677" y="1231"/>
                  <a:pt x="679" y="1232"/>
                  <a:pt x="679" y="1235"/>
                </a:cubicBezTo>
                <a:cubicBezTo>
                  <a:pt x="680" y="1237"/>
                  <a:pt x="680" y="1241"/>
                  <a:pt x="679" y="1244"/>
                </a:cubicBezTo>
                <a:close/>
                <a:moveTo>
                  <a:pt x="689" y="1260"/>
                </a:moveTo>
                <a:cubicBezTo>
                  <a:pt x="688" y="1259"/>
                  <a:pt x="684" y="1256"/>
                  <a:pt x="682" y="1252"/>
                </a:cubicBezTo>
                <a:cubicBezTo>
                  <a:pt x="680" y="1248"/>
                  <a:pt x="681" y="1245"/>
                  <a:pt x="682" y="1243"/>
                </a:cubicBezTo>
                <a:cubicBezTo>
                  <a:pt x="683" y="1242"/>
                  <a:pt x="683" y="1239"/>
                  <a:pt x="683" y="1239"/>
                </a:cubicBezTo>
                <a:cubicBezTo>
                  <a:pt x="685" y="1240"/>
                  <a:pt x="685" y="1240"/>
                  <a:pt x="685" y="1240"/>
                </a:cubicBezTo>
                <a:cubicBezTo>
                  <a:pt x="685" y="1240"/>
                  <a:pt x="685" y="1240"/>
                  <a:pt x="685" y="1243"/>
                </a:cubicBezTo>
                <a:cubicBezTo>
                  <a:pt x="685" y="1245"/>
                  <a:pt x="686" y="1244"/>
                  <a:pt x="687" y="1246"/>
                </a:cubicBezTo>
                <a:cubicBezTo>
                  <a:pt x="688" y="1248"/>
                  <a:pt x="689" y="1251"/>
                  <a:pt x="688" y="1252"/>
                </a:cubicBezTo>
                <a:cubicBezTo>
                  <a:pt x="688" y="1253"/>
                  <a:pt x="689" y="1253"/>
                  <a:pt x="690" y="1254"/>
                </a:cubicBezTo>
                <a:cubicBezTo>
                  <a:pt x="691" y="1255"/>
                  <a:pt x="691" y="1259"/>
                  <a:pt x="692" y="1261"/>
                </a:cubicBezTo>
                <a:cubicBezTo>
                  <a:pt x="693" y="1263"/>
                  <a:pt x="690" y="1262"/>
                  <a:pt x="689" y="1260"/>
                </a:cubicBezTo>
                <a:close/>
              </a:path>
            </a:pathLst>
          </a:custGeom>
          <a:solidFill>
            <a:sysClr val="windowText" lastClr="000000">
              <a:lumMod val="95000"/>
              <a:lumOff val="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20" name="Group 3"/>
          <p:cNvGrpSpPr/>
          <p:nvPr/>
        </p:nvGrpSpPr>
        <p:grpSpPr>
          <a:xfrm>
            <a:off x="1400116" y="1033912"/>
            <a:ext cx="2295048" cy="1451515"/>
            <a:chOff x="1965382" y="2671517"/>
            <a:chExt cx="2295048" cy="1451515"/>
          </a:xfrm>
        </p:grpSpPr>
        <p:sp>
          <p:nvSpPr>
            <p:cNvPr id="21" name="Right Arrow 2"/>
            <p:cNvSpPr/>
            <p:nvPr/>
          </p:nvSpPr>
          <p:spPr>
            <a:xfrm rot="19167966">
              <a:off x="1965382" y="4056971"/>
              <a:ext cx="757193" cy="66061"/>
            </a:xfrm>
            <a:prstGeom prst="rightArrow">
              <a:avLst/>
            </a:prstGeom>
            <a:solidFill>
              <a:srgbClr val="EC4E4E"/>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22" name="Right Arrow 23"/>
            <p:cNvSpPr/>
            <p:nvPr/>
          </p:nvSpPr>
          <p:spPr>
            <a:xfrm rot="19167966">
              <a:off x="2699673" y="3364244"/>
              <a:ext cx="757193" cy="66061"/>
            </a:xfrm>
            <a:prstGeom prst="rightArrow">
              <a:avLst/>
            </a:prstGeom>
            <a:solidFill>
              <a:srgbClr val="EC4E4E"/>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prstClr val="white"/>
                </a:solidFill>
                <a:effectLst/>
                <a:uLnTx/>
                <a:uFillTx/>
                <a:latin typeface="Calibri"/>
                <a:ea typeface="+mn-ea"/>
                <a:cs typeface="+mn-cs"/>
                <a:sym typeface="Arial" panose="020B0604020202020204" pitchFamily="34" charset="0"/>
              </a:endParaRPr>
            </a:p>
          </p:txBody>
        </p:sp>
        <p:sp>
          <p:nvSpPr>
            <p:cNvPr id="25" name="Right Arrow 25"/>
            <p:cNvSpPr/>
            <p:nvPr/>
          </p:nvSpPr>
          <p:spPr>
            <a:xfrm rot="19167966">
              <a:off x="3503237" y="2671517"/>
              <a:ext cx="757193" cy="66061"/>
            </a:xfrm>
            <a:prstGeom prst="rightArrow">
              <a:avLst/>
            </a:prstGeom>
            <a:solidFill>
              <a:srgbClr val="EC4E4E"/>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prstClr val="white"/>
                </a:solidFill>
                <a:effectLst/>
                <a:uLnTx/>
                <a:uFillTx/>
                <a:latin typeface="Calibri"/>
                <a:ea typeface="+mn-ea"/>
                <a:cs typeface="+mn-cs"/>
                <a:sym typeface="Arial" panose="020B0604020202020204" pitchFamily="34" charset="0"/>
              </a:endParaRPr>
            </a:p>
          </p:txBody>
        </p:sp>
      </p:grpSp>
      <p:sp>
        <p:nvSpPr>
          <p:cNvPr id="26" name="Rectángulo 25"/>
          <p:cNvSpPr/>
          <p:nvPr/>
        </p:nvSpPr>
        <p:spPr>
          <a:xfrm>
            <a:off x="1879263" y="3591520"/>
            <a:ext cx="6101283" cy="338554"/>
          </a:xfrm>
          <a:prstGeom prst="rect">
            <a:avLst/>
          </a:prstGeom>
        </p:spPr>
        <p:txBody>
          <a:bodyPr wrap="square">
            <a:spAutoFit/>
          </a:bodyPr>
          <a:lstStyle/>
          <a:p>
            <a:pPr lvl="1" algn="just" eaLnBrk="0" fontAlgn="base" hangingPunct="0">
              <a:spcBef>
                <a:spcPct val="0"/>
              </a:spcBef>
              <a:spcAft>
                <a:spcPct val="0"/>
              </a:spcAft>
            </a:pPr>
            <a:r>
              <a:rPr lang="es-ES" sz="1600" b="1" dirty="0" smtClean="0">
                <a:solidFill>
                  <a:srgbClr val="FF0000"/>
                </a:solidFill>
                <a:cs typeface="Arial" panose="020B0604020202020204" pitchFamily="34" charset="0"/>
                <a:sym typeface="Arial" panose="020B0604020202020204" pitchFamily="34" charset="0"/>
              </a:rPr>
              <a:t>Resumen </a:t>
            </a:r>
            <a:r>
              <a:rPr lang="es-ES" sz="1600" b="1" dirty="0">
                <a:solidFill>
                  <a:srgbClr val="FF0000"/>
                </a:solidFill>
                <a:cs typeface="Arial" panose="020B0604020202020204" pitchFamily="34" charset="0"/>
                <a:sym typeface="Arial" panose="020B0604020202020204" pitchFamily="34" charset="0"/>
              </a:rPr>
              <a:t>de las condiciones del programa o proyecto:</a:t>
            </a:r>
            <a:endParaRPr lang="es-MX" sz="1600" dirty="0">
              <a:solidFill>
                <a:srgbClr val="FF0000"/>
              </a:solidFill>
              <a:cs typeface="Arial" panose="020B0604020202020204" pitchFamily="34" charset="0"/>
              <a:sym typeface="Arial" panose="020B0604020202020204" pitchFamily="34" charset="0"/>
            </a:endParaRPr>
          </a:p>
        </p:txBody>
      </p:sp>
      <p:sp>
        <p:nvSpPr>
          <p:cNvPr id="27" name="Rectángulo 26"/>
          <p:cNvSpPr/>
          <p:nvPr/>
        </p:nvSpPr>
        <p:spPr>
          <a:xfrm>
            <a:off x="1734728" y="4108667"/>
            <a:ext cx="2029979" cy="276999"/>
          </a:xfrm>
          <a:prstGeom prst="rect">
            <a:avLst/>
          </a:prstGeom>
        </p:spPr>
        <p:txBody>
          <a:bodyPr wrap="none">
            <a:spAutoFit/>
          </a:bodyPr>
          <a:lstStyle/>
          <a:p>
            <a:pPr lvl="2" algn="just" eaLnBrk="0" fontAlgn="base" hangingPunct="0">
              <a:spcBef>
                <a:spcPct val="0"/>
              </a:spcBef>
              <a:spcAft>
                <a:spcPct val="0"/>
              </a:spcAft>
            </a:pPr>
            <a:r>
              <a:rPr lang="es-ES" sz="1200" b="1" dirty="0" smtClean="0">
                <a:solidFill>
                  <a:srgbClr val="000000"/>
                </a:solidFill>
                <a:cs typeface="Arial" panose="020B0604020202020204" pitchFamily="34" charset="0"/>
                <a:sym typeface="Arial" panose="020B0604020202020204" pitchFamily="34" charset="0"/>
              </a:rPr>
              <a:t>2.1.1 Técnicas.</a:t>
            </a:r>
            <a:endParaRPr lang="es-MX" sz="1200" dirty="0">
              <a:solidFill>
                <a:srgbClr val="000000"/>
              </a:solidFill>
              <a:cs typeface="Arial" panose="020B0604020202020204" pitchFamily="34" charset="0"/>
              <a:sym typeface="Arial" panose="020B0604020202020204" pitchFamily="34" charset="0"/>
            </a:endParaRPr>
          </a:p>
        </p:txBody>
      </p:sp>
      <p:sp>
        <p:nvSpPr>
          <p:cNvPr id="28" name="Rectángulo 27"/>
          <p:cNvSpPr/>
          <p:nvPr/>
        </p:nvSpPr>
        <p:spPr>
          <a:xfrm>
            <a:off x="2117756" y="4486250"/>
            <a:ext cx="2190984" cy="276999"/>
          </a:xfrm>
          <a:prstGeom prst="rect">
            <a:avLst/>
          </a:prstGeom>
        </p:spPr>
        <p:txBody>
          <a:bodyPr wrap="none">
            <a:spAutoFit/>
          </a:bodyPr>
          <a:lstStyle/>
          <a:p>
            <a:pPr lvl="2" algn="just" eaLnBrk="0" fontAlgn="base" hangingPunct="0">
              <a:spcBef>
                <a:spcPct val="0"/>
              </a:spcBef>
              <a:spcAft>
                <a:spcPct val="0"/>
              </a:spcAft>
            </a:pPr>
            <a:r>
              <a:rPr lang="es-ES" sz="1200" b="1" dirty="0">
                <a:solidFill>
                  <a:srgbClr val="000000"/>
                </a:solidFill>
                <a:cs typeface="Arial" panose="020B0604020202020204" pitchFamily="34" charset="0"/>
                <a:sym typeface="Arial" panose="020B0604020202020204" pitchFamily="34" charset="0"/>
              </a:rPr>
              <a:t>2.1.2 Operativas.</a:t>
            </a:r>
            <a:endParaRPr lang="es-MX" sz="1200" dirty="0">
              <a:solidFill>
                <a:srgbClr val="000000"/>
              </a:solidFill>
              <a:cs typeface="Arial" panose="020B0604020202020204" pitchFamily="34" charset="0"/>
              <a:sym typeface="Arial" panose="020B0604020202020204" pitchFamily="34" charset="0"/>
            </a:endParaRPr>
          </a:p>
        </p:txBody>
      </p:sp>
      <p:sp>
        <p:nvSpPr>
          <p:cNvPr id="29" name="Rectángulo 28"/>
          <p:cNvSpPr/>
          <p:nvPr/>
        </p:nvSpPr>
        <p:spPr>
          <a:xfrm>
            <a:off x="2361129" y="4708648"/>
            <a:ext cx="2500236" cy="276999"/>
          </a:xfrm>
          <a:prstGeom prst="rect">
            <a:avLst/>
          </a:prstGeom>
        </p:spPr>
        <p:txBody>
          <a:bodyPr wrap="none">
            <a:spAutoFit/>
          </a:bodyPr>
          <a:lstStyle/>
          <a:p>
            <a:pPr lvl="2" algn="just" eaLnBrk="0" fontAlgn="base" hangingPunct="0">
              <a:spcBef>
                <a:spcPct val="0"/>
              </a:spcBef>
              <a:spcAft>
                <a:spcPct val="0"/>
              </a:spcAft>
            </a:pPr>
            <a:r>
              <a:rPr lang="es-ES" sz="1200" b="1" dirty="0">
                <a:solidFill>
                  <a:srgbClr val="000000"/>
                </a:solidFill>
                <a:cs typeface="Arial" panose="020B0604020202020204" pitchFamily="34" charset="0"/>
                <a:sym typeface="Arial" panose="020B0604020202020204" pitchFamily="34" charset="0"/>
              </a:rPr>
              <a:t>2.1.3 Administrativas.</a:t>
            </a:r>
            <a:endParaRPr lang="es-MX" sz="1200" dirty="0">
              <a:solidFill>
                <a:srgbClr val="000000"/>
              </a:solidFill>
              <a:cs typeface="Arial" panose="020B0604020202020204" pitchFamily="34" charset="0"/>
              <a:sym typeface="Arial" panose="020B0604020202020204" pitchFamily="34" charset="0"/>
            </a:endParaRPr>
          </a:p>
        </p:txBody>
      </p:sp>
      <p:grpSp>
        <p:nvGrpSpPr>
          <p:cNvPr id="30" name="Group 60"/>
          <p:cNvGrpSpPr/>
          <p:nvPr/>
        </p:nvGrpSpPr>
        <p:grpSpPr>
          <a:xfrm rot="5744855">
            <a:off x="2493305" y="4282862"/>
            <a:ext cx="688513" cy="732597"/>
            <a:chOff x="1720681" y="1524932"/>
            <a:chExt cx="4488180" cy="4456640"/>
          </a:xfrm>
          <a:effectLst>
            <a:reflection blurRad="6350" stA="52000" endA="300" endPos="35000" dir="5400000" sy="-100000" algn="bl" rotWithShape="0"/>
          </a:effectLst>
        </p:grpSpPr>
        <p:sp>
          <p:nvSpPr>
            <p:cNvPr id="31" name="Cube 61"/>
            <p:cNvSpPr/>
            <p:nvPr/>
          </p:nvSpPr>
          <p:spPr>
            <a:xfrm flipH="1">
              <a:off x="3396009" y="3192710"/>
              <a:ext cx="1117600" cy="1117600"/>
            </a:xfrm>
            <a:prstGeom prst="cube">
              <a:avLst/>
            </a:prstGeom>
            <a:solidFill>
              <a:srgbClr val="FFC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32" name="Cube 62"/>
            <p:cNvSpPr/>
            <p:nvPr/>
          </p:nvSpPr>
          <p:spPr>
            <a:xfrm flipH="1">
              <a:off x="1720681" y="4863972"/>
              <a:ext cx="1117600" cy="1117600"/>
            </a:xfrm>
            <a:prstGeom prst="cube">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34" name="Cube 63"/>
            <p:cNvSpPr/>
            <p:nvPr/>
          </p:nvSpPr>
          <p:spPr>
            <a:xfrm flipH="1">
              <a:off x="2557809" y="4024461"/>
              <a:ext cx="1117600" cy="1117600"/>
            </a:xfrm>
            <a:prstGeom prst="cube">
              <a:avLst/>
            </a:prstGeom>
            <a:solidFill>
              <a:srgbClr val="09A6CD"/>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35" name="Cube 64"/>
            <p:cNvSpPr/>
            <p:nvPr/>
          </p:nvSpPr>
          <p:spPr>
            <a:xfrm flipH="1">
              <a:off x="5091261" y="1524932"/>
              <a:ext cx="1117600" cy="1117600"/>
            </a:xfrm>
            <a:prstGeom prst="cube">
              <a:avLst/>
            </a:prstGeom>
            <a:solidFill>
              <a:srgbClr val="09A6CD"/>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36" name="Cube 65"/>
            <p:cNvSpPr/>
            <p:nvPr/>
          </p:nvSpPr>
          <p:spPr>
            <a:xfrm flipH="1">
              <a:off x="4246880" y="2362200"/>
              <a:ext cx="1117600" cy="1117600"/>
            </a:xfrm>
            <a:prstGeom prst="cube">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grpSp>
      <p:sp>
        <p:nvSpPr>
          <p:cNvPr id="38" name="Rectángulo 37"/>
          <p:cNvSpPr/>
          <p:nvPr/>
        </p:nvSpPr>
        <p:spPr>
          <a:xfrm>
            <a:off x="5276039" y="762517"/>
            <a:ext cx="3260123" cy="369332"/>
          </a:xfrm>
          <a:prstGeom prst="rect">
            <a:avLst/>
          </a:prstGeom>
          <a:solidFill>
            <a:srgbClr val="00B0F0"/>
          </a:solidFill>
        </p:spPr>
        <p:txBody>
          <a:bodyPr wrap="none">
            <a:spAutoFit/>
          </a:bodyPr>
          <a:lstStyle/>
          <a:p>
            <a:pPr algn="just" eaLnBrk="0" fontAlgn="base" hangingPunct="0">
              <a:spcBef>
                <a:spcPct val="0"/>
              </a:spcBef>
              <a:spcAft>
                <a:spcPct val="0"/>
              </a:spcAft>
            </a:pPr>
            <a:r>
              <a:rPr lang="es-ES" b="1" dirty="0" smtClean="0">
                <a:solidFill>
                  <a:prstClr val="white"/>
                </a:solidFill>
                <a:cs typeface="Arial" panose="020B0604020202020204" pitchFamily="34" charset="0"/>
                <a:sym typeface="Arial" panose="020B0604020202020204" pitchFamily="34" charset="0"/>
              </a:rPr>
              <a:t>2. </a:t>
            </a:r>
            <a:r>
              <a:rPr lang="es-ES" b="1" dirty="0" smtClean="0">
                <a:solidFill>
                  <a:srgbClr val="FFFF00"/>
                </a:solidFill>
                <a:cs typeface="Arial" panose="020B0604020202020204" pitchFamily="34" charset="0"/>
                <a:sym typeface="Arial" panose="020B0604020202020204" pitchFamily="34" charset="0"/>
              </a:rPr>
              <a:t>Especificaciones</a:t>
            </a:r>
            <a:r>
              <a:rPr lang="es-ES" b="1" dirty="0" smtClean="0">
                <a:solidFill>
                  <a:prstClr val="white"/>
                </a:solidFill>
                <a:cs typeface="Arial" panose="020B0604020202020204" pitchFamily="34" charset="0"/>
                <a:sym typeface="Arial" panose="020B0604020202020204" pitchFamily="34" charset="0"/>
              </a:rPr>
              <a:t> del proyecto.</a:t>
            </a:r>
            <a:endParaRPr lang="es-MX" dirty="0">
              <a:solidFill>
                <a:prstClr val="white"/>
              </a:solidFill>
              <a:cs typeface="Arial" panose="020B0604020202020204" pitchFamily="34" charset="0"/>
              <a:sym typeface="Arial" panose="020B0604020202020204" pitchFamily="34" charset="0"/>
            </a:endParaRPr>
          </a:p>
        </p:txBody>
      </p:sp>
      <p:sp>
        <p:nvSpPr>
          <p:cNvPr id="40" name="CuadroTexto 39"/>
          <p:cNvSpPr txBox="1"/>
          <p:nvPr/>
        </p:nvSpPr>
        <p:spPr>
          <a:xfrm>
            <a:off x="1642414" y="3457864"/>
            <a:ext cx="1179798" cy="461665"/>
          </a:xfrm>
          <a:prstGeom prst="rect">
            <a:avLst/>
          </a:prstGeom>
          <a:noFill/>
        </p:spPr>
        <p:txBody>
          <a:bodyPr wrap="square" rtlCol="0">
            <a:spAutoFit/>
          </a:bodyPr>
          <a:lstStyle/>
          <a:p>
            <a:pPr eaLnBrk="0" fontAlgn="base" hangingPunct="0">
              <a:spcBef>
                <a:spcPct val="0"/>
              </a:spcBef>
              <a:spcAft>
                <a:spcPct val="0"/>
              </a:spcAft>
            </a:pPr>
            <a:r>
              <a:rPr lang="es-MX" sz="2400" b="1" dirty="0" smtClean="0">
                <a:solidFill>
                  <a:prstClr val="white"/>
                </a:solidFill>
                <a:latin typeface="Arial" panose="020B0604020202020204" pitchFamily="34" charset="0"/>
                <a:cs typeface="Arial" panose="020B0604020202020204" pitchFamily="34" charset="0"/>
                <a:sym typeface="Arial" panose="020B0604020202020204" pitchFamily="34" charset="0"/>
              </a:rPr>
              <a:t>2.1</a:t>
            </a:r>
            <a:endParaRPr lang="es-MX" sz="24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pic>
        <p:nvPicPr>
          <p:cNvPr id="41" name="Picture 2" descr="Resultado de imagen para mano seÃ±alan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543500" y="2558798"/>
            <a:ext cx="671526" cy="67152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Resultado de imagen para infoem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45" name="44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37941614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H="1">
            <a:off x="-155575" y="5622925"/>
            <a:ext cx="9144000" cy="3175000"/>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esultado de imagen para centros de informaciÃ³n docum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04975"/>
            <a:ext cx="9544050" cy="3619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flipH="1">
            <a:off x="0" y="0"/>
            <a:ext cx="9144000" cy="1885950"/>
          </a:xfrm>
          <a:prstGeom prst="rect">
            <a:avLst/>
          </a:prstGeom>
          <a:solidFill>
            <a:srgbClr val="8C4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flipH="1">
            <a:off x="4419600" y="1881019"/>
            <a:ext cx="4724400" cy="326248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724400" y="2266950"/>
            <a:ext cx="4267200" cy="2970044"/>
          </a:xfrm>
          <a:prstGeom prst="rect">
            <a:avLst/>
          </a:prstGeom>
          <a:noFill/>
        </p:spPr>
        <p:txBody>
          <a:bodyPr wrap="square" rtlCol="0">
            <a:spAutoFit/>
          </a:bodyPr>
          <a:lstStyle/>
          <a:p>
            <a:r>
              <a:rPr lang="es-MX" sz="1100" b="1" dirty="0" smtClean="0">
                <a:solidFill>
                  <a:srgbClr val="A9FE1E"/>
                </a:solidFill>
              </a:rPr>
              <a:t>1.- Conexión : Ley General Transparencias, Ley General de Protección de Datos  y la Ley General de Archivos.</a:t>
            </a:r>
          </a:p>
          <a:p>
            <a:endParaRPr lang="es-MX" sz="1100" b="1" dirty="0" smtClean="0">
              <a:solidFill>
                <a:srgbClr val="A9FE1E"/>
              </a:solidFill>
            </a:endParaRPr>
          </a:p>
          <a:p>
            <a:r>
              <a:rPr lang="es-MX" sz="1100" b="1" dirty="0" smtClean="0">
                <a:solidFill>
                  <a:srgbClr val="A9FE1E"/>
                </a:solidFill>
              </a:rPr>
              <a:t>2.- Los </a:t>
            </a:r>
            <a:r>
              <a:rPr lang="es-MX" sz="1100" b="1" dirty="0">
                <a:solidFill>
                  <a:srgbClr val="A9FE1E"/>
                </a:solidFill>
              </a:rPr>
              <a:t>Centros de </a:t>
            </a:r>
            <a:r>
              <a:rPr lang="es-MX" sz="1100" b="1" dirty="0" smtClean="0">
                <a:solidFill>
                  <a:srgbClr val="A9FE1E"/>
                </a:solidFill>
              </a:rPr>
              <a:t>Información </a:t>
            </a:r>
            <a:r>
              <a:rPr lang="es-MX" sz="1100" b="1" dirty="0">
                <a:solidFill>
                  <a:srgbClr val="A9FE1E"/>
                </a:solidFill>
              </a:rPr>
              <a:t>y Documentación </a:t>
            </a:r>
            <a:r>
              <a:rPr lang="es-MX" sz="1100" b="1" dirty="0" smtClean="0">
                <a:solidFill>
                  <a:srgbClr val="A9FE1E"/>
                </a:solidFill>
              </a:rPr>
              <a:t>Municipal en la Ley General de Archivos.</a:t>
            </a:r>
          </a:p>
          <a:p>
            <a:endParaRPr lang="es-MX" sz="1100" b="1" dirty="0">
              <a:solidFill>
                <a:srgbClr val="A9FE1E"/>
              </a:solidFill>
            </a:endParaRPr>
          </a:p>
          <a:p>
            <a:r>
              <a:rPr lang="es-MX" sz="1100" b="1" dirty="0" smtClean="0">
                <a:solidFill>
                  <a:srgbClr val="A9FE1E"/>
                </a:solidFill>
              </a:rPr>
              <a:t>3.- </a:t>
            </a:r>
            <a:r>
              <a:rPr lang="es-MX" sz="1100" b="1" dirty="0">
                <a:solidFill>
                  <a:srgbClr val="A9FE1E"/>
                </a:solidFill>
              </a:rPr>
              <a:t>Centros de Información y Documentación para </a:t>
            </a:r>
            <a:r>
              <a:rPr lang="es-MX" sz="1100" b="1" dirty="0" smtClean="0">
                <a:solidFill>
                  <a:srgbClr val="A9FE1E"/>
                </a:solidFill>
              </a:rPr>
              <a:t>Municipios</a:t>
            </a:r>
          </a:p>
          <a:p>
            <a:pPr marL="685800" lvl="1" indent="-228600">
              <a:buAutoNum type="alphaLcParenR"/>
            </a:pPr>
            <a:r>
              <a:rPr lang="es-MX" sz="1100" b="1" dirty="0" smtClean="0">
                <a:solidFill>
                  <a:srgbClr val="A9FE1E"/>
                </a:solidFill>
              </a:rPr>
              <a:t>Objetivo</a:t>
            </a:r>
          </a:p>
          <a:p>
            <a:pPr marL="685800" lvl="1" indent="-228600">
              <a:buAutoNum type="alphaLcParenR"/>
            </a:pPr>
            <a:r>
              <a:rPr lang="es-MX" sz="1100" b="1" dirty="0" smtClean="0">
                <a:solidFill>
                  <a:srgbClr val="A9FE1E"/>
                </a:solidFill>
              </a:rPr>
              <a:t>Especificaciones.</a:t>
            </a:r>
          </a:p>
          <a:p>
            <a:pPr lvl="1"/>
            <a:endParaRPr lang="es-MX" sz="1100" b="1" dirty="0" smtClean="0">
              <a:solidFill>
                <a:srgbClr val="A9FE1E"/>
              </a:solidFill>
            </a:endParaRPr>
          </a:p>
          <a:p>
            <a:r>
              <a:rPr lang="es-MX" sz="1100" b="1" dirty="0">
                <a:solidFill>
                  <a:srgbClr val="A9FE1E"/>
                </a:solidFill>
              </a:rPr>
              <a:t>4.- Guía para la Presentación del Proyecto ejecutivo de los Centros de Información y Documentación para </a:t>
            </a:r>
            <a:r>
              <a:rPr lang="es-MX" sz="1100" b="1" dirty="0" smtClean="0">
                <a:solidFill>
                  <a:srgbClr val="A9FE1E"/>
                </a:solidFill>
              </a:rPr>
              <a:t>Municipios.</a:t>
            </a:r>
            <a:endParaRPr lang="es-MX" sz="1100" b="1" dirty="0">
              <a:solidFill>
                <a:srgbClr val="A9FE1E"/>
              </a:solidFill>
            </a:endParaRPr>
          </a:p>
          <a:p>
            <a:endParaRPr lang="es-MX" sz="1100" b="1" dirty="0" smtClean="0">
              <a:solidFill>
                <a:srgbClr val="A9FE1E"/>
              </a:solidFill>
            </a:endParaRPr>
          </a:p>
          <a:p>
            <a:endParaRPr lang="es-MX" sz="1100" b="1" dirty="0" smtClean="0">
              <a:solidFill>
                <a:srgbClr val="A9FE1E"/>
              </a:solidFill>
            </a:endParaRPr>
          </a:p>
          <a:p>
            <a:endParaRPr lang="es-MX" sz="1100" b="1" dirty="0" smtClean="0">
              <a:solidFill>
                <a:srgbClr val="A9FE1E"/>
              </a:solidFill>
            </a:endParaRPr>
          </a:p>
          <a:p>
            <a:endParaRPr lang="es-MX" sz="1100" b="1" dirty="0" smtClean="0">
              <a:solidFill>
                <a:srgbClr val="A9FE1E"/>
              </a:solidFill>
            </a:endParaRPr>
          </a:p>
          <a:p>
            <a:endParaRPr lang="es-MX" sz="1100" b="1" dirty="0">
              <a:solidFill>
                <a:srgbClr val="A9FE1E"/>
              </a:solidFill>
            </a:endParaRPr>
          </a:p>
        </p:txBody>
      </p:sp>
      <p:sp>
        <p:nvSpPr>
          <p:cNvPr id="24" name="TextBox 37"/>
          <p:cNvSpPr txBox="1"/>
          <p:nvPr/>
        </p:nvSpPr>
        <p:spPr>
          <a:xfrm>
            <a:off x="484369" y="1047750"/>
            <a:ext cx="4113031" cy="412934"/>
          </a:xfrm>
          <a:prstGeom prst="rect">
            <a:avLst/>
          </a:prstGeom>
          <a:noFill/>
        </p:spPr>
        <p:txBody>
          <a:bodyPr wrap="square" rtlCol="0">
            <a:spAutoFit/>
          </a:bodyPr>
          <a:lstStyle/>
          <a:p>
            <a:pPr>
              <a:lnSpc>
                <a:spcPts val="2500"/>
              </a:lnSpc>
            </a:pPr>
            <a:r>
              <a:rPr lang="en-US" sz="4400" b="1" dirty="0" smtClean="0">
                <a:solidFill>
                  <a:srgbClr val="ABABAB"/>
                </a:solidFill>
                <a:latin typeface="Philosopher" pitchFamily="50" charset="0"/>
              </a:rPr>
              <a:t>CONTENIDO:</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n 92"/>
          <p:cNvPicPr>
            <a:picLocks noChangeAspect="1"/>
          </p:cNvPicPr>
          <p:nvPr/>
        </p:nvPicPr>
        <p:blipFill rotWithShape="1">
          <a:blip r:embed="rId2"/>
          <a:srcRect l="19853"/>
          <a:stretch/>
        </p:blipFill>
        <p:spPr>
          <a:xfrm>
            <a:off x="4096" y="0"/>
            <a:ext cx="9144000" cy="5143500"/>
          </a:xfrm>
          <a:prstGeom prst="rect">
            <a:avLst/>
          </a:prstGeom>
        </p:spPr>
      </p:pic>
      <p:cxnSp>
        <p:nvCxnSpPr>
          <p:cNvPr id="23"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4"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33" name="Rectángulo 32"/>
          <p:cNvSpPr/>
          <p:nvPr/>
        </p:nvSpPr>
        <p:spPr>
          <a:xfrm>
            <a:off x="368336" y="5174792"/>
            <a:ext cx="4140733" cy="353935"/>
          </a:xfrm>
          <a:prstGeom prst="rect">
            <a:avLst/>
          </a:prstGeom>
        </p:spPr>
        <p:txBody>
          <a:bodyPr wrap="none" lIns="121912" tIns="60956" rIns="121912" bIns="60956">
            <a:spAutoFit/>
          </a:bodyPr>
          <a:lstStyle/>
          <a:p>
            <a:pPr algn="just"/>
            <a:r>
              <a:rPr lang="es-MX" sz="1500" b="1" dirty="0">
                <a:solidFill>
                  <a:prstClr val="white"/>
                </a:solidFill>
                <a:ea typeface="Calibri" panose="020F0502020204030204" pitchFamily="34" charset="0"/>
                <a:cs typeface="Calibri" panose="020F0502020204030204" pitchFamily="34" charset="0"/>
              </a:rPr>
              <a:t>Personal del instituto:  2 archivistas y 2 auxiliares</a:t>
            </a:r>
          </a:p>
        </p:txBody>
      </p:sp>
      <p:sp>
        <p:nvSpPr>
          <p:cNvPr id="9"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Guía para la Presentación del Proyecto</a:t>
            </a:r>
            <a:endParaRPr lang="es-MX" sz="1400" dirty="0">
              <a:solidFill>
                <a:srgbClr val="E60083"/>
              </a:solidFill>
              <a:ea typeface="Montserrat Light" charset="0"/>
              <a:cs typeface="Montserrat Light" charset="0"/>
            </a:endParaRPr>
          </a:p>
        </p:txBody>
      </p:sp>
      <p:sp>
        <p:nvSpPr>
          <p:cNvPr id="7" name="Rectángulo 6"/>
          <p:cNvSpPr/>
          <p:nvPr/>
        </p:nvSpPr>
        <p:spPr>
          <a:xfrm>
            <a:off x="4568329" y="1093450"/>
            <a:ext cx="4572000" cy="3077766"/>
          </a:xfrm>
          <a:prstGeom prst="rect">
            <a:avLst/>
          </a:prstGeom>
          <a:solidFill>
            <a:sysClr val="windowText" lastClr="000000">
              <a:lumMod val="65000"/>
              <a:lumOff val="35000"/>
            </a:sysClr>
          </a:solidFill>
        </p:spPr>
        <p:txBody>
          <a:bodyPr>
            <a:spAutoFit/>
          </a:bodyPr>
          <a:lstStyle/>
          <a:p>
            <a:pPr marL="0" marR="0" lvl="1" indent="0" defTabSz="914400" eaLnBrk="0" fontAlgn="base" latinLnBrk="0" hangingPunct="0">
              <a:lnSpc>
                <a:spcPct val="100000"/>
              </a:lnSpc>
              <a:spcBef>
                <a:spcPct val="0"/>
              </a:spcBef>
              <a:spcAft>
                <a:spcPct val="0"/>
              </a:spcAft>
              <a:buClrTx/>
              <a:buSzTx/>
              <a:buFontTx/>
              <a:buNone/>
              <a:tabLst/>
              <a:defRPr/>
            </a:pPr>
            <a:r>
              <a:rPr kumimoji="0" lang="es-MX"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rPr>
              <a:t>Desarrollo arquitectónico del proyecto, mediante el cual se muestran las especificaciones que tendrá la obra señalada (construcción del </a:t>
            </a:r>
            <a:r>
              <a:rPr lang="es-MX" kern="0" dirty="0" smtClean="0">
                <a:solidFill>
                  <a:prstClr val="white"/>
                </a:solidFill>
                <a:latin typeface="Arial" panose="020B0604020202020204" pitchFamily="34" charset="0"/>
                <a:cs typeface="Arial" panose="020B0604020202020204" pitchFamily="34" charset="0"/>
                <a:sym typeface="Arial" panose="020B0604020202020204" pitchFamily="34" charset="0"/>
              </a:rPr>
              <a:t>centro documental y de archivo</a:t>
            </a:r>
            <a:r>
              <a:rPr kumimoji="0" lang="es-MX"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rPr>
              <a:t>), así como las especificaciones respecto del equipamiento y operatividad, mediante las cuales se pueda garantizar una correcta</a:t>
            </a:r>
            <a:r>
              <a:rPr kumimoji="0" lang="es-MX" sz="1800" b="0" i="0" u="none" strike="noStrike" kern="0" cap="none" spc="0" normalizeH="0" noProof="0" dirty="0" smtClean="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rPr>
              <a:t> vinculación con el </a:t>
            </a:r>
            <a:r>
              <a:rPr kumimoji="0" lang="es-MX"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rPr>
              <a:t> Sistema Nacional de Archivos.</a:t>
            </a:r>
          </a:p>
          <a:p>
            <a:pPr marL="0" marR="0" lvl="1" indent="0" defTabSz="914400" eaLnBrk="0" fontAlgn="base" latinLnBrk="0" hangingPunct="0">
              <a:lnSpc>
                <a:spcPct val="100000"/>
              </a:lnSpc>
              <a:spcBef>
                <a:spcPct val="0"/>
              </a:spcBef>
              <a:spcAft>
                <a:spcPct val="0"/>
              </a:spcAft>
              <a:buClrTx/>
              <a:buSzTx/>
              <a:buFontTx/>
              <a:buNone/>
              <a:tabLst/>
              <a:defRPr/>
            </a:pPr>
            <a:endParaRPr kumimoji="0" lang="es-MX" sz="1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cxnSp>
        <p:nvCxnSpPr>
          <p:cNvPr id="8" name="Conector recto 7"/>
          <p:cNvCxnSpPr/>
          <p:nvPr/>
        </p:nvCxnSpPr>
        <p:spPr>
          <a:xfrm>
            <a:off x="4421440" y="1657350"/>
            <a:ext cx="29662" cy="1455746"/>
          </a:xfrm>
          <a:prstGeom prst="line">
            <a:avLst/>
          </a:prstGeom>
          <a:noFill/>
          <a:ln w="63500" cap="flat" cmpd="sng" algn="ctr">
            <a:solidFill>
              <a:srgbClr val="FF0000"/>
            </a:solidFill>
            <a:prstDash val="solid"/>
          </a:ln>
          <a:effectLst/>
        </p:spPr>
      </p:cxnSp>
      <p:pic>
        <p:nvPicPr>
          <p:cNvPr id="10" name="Imagen 9"/>
          <p:cNvPicPr>
            <a:picLocks noChangeAspect="1"/>
          </p:cNvPicPr>
          <p:nvPr/>
        </p:nvPicPr>
        <p:blipFill>
          <a:blip r:embed="rId3"/>
          <a:stretch>
            <a:fillRect/>
          </a:stretch>
        </p:blipFill>
        <p:spPr>
          <a:xfrm>
            <a:off x="0" y="1208346"/>
            <a:ext cx="4333875" cy="2847975"/>
          </a:xfrm>
          <a:prstGeom prst="rect">
            <a:avLst/>
          </a:prstGeom>
        </p:spPr>
      </p:pic>
      <p:pic>
        <p:nvPicPr>
          <p:cNvPr id="15"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Resultado de imagen para infoem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17" name="1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16694194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n 92"/>
          <p:cNvPicPr>
            <a:picLocks noChangeAspect="1"/>
          </p:cNvPicPr>
          <p:nvPr/>
        </p:nvPicPr>
        <p:blipFill rotWithShape="1">
          <a:blip r:embed="rId2"/>
          <a:srcRect l="19853"/>
          <a:stretch/>
        </p:blipFill>
        <p:spPr>
          <a:xfrm>
            <a:off x="4096" y="0"/>
            <a:ext cx="9144000" cy="5143500"/>
          </a:xfrm>
          <a:prstGeom prst="rect">
            <a:avLst/>
          </a:prstGeom>
        </p:spPr>
      </p:pic>
      <p:cxnSp>
        <p:nvCxnSpPr>
          <p:cNvPr id="23"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4"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33" name="Rectángulo 32"/>
          <p:cNvSpPr/>
          <p:nvPr/>
        </p:nvSpPr>
        <p:spPr>
          <a:xfrm>
            <a:off x="368336" y="5174792"/>
            <a:ext cx="4140733" cy="353935"/>
          </a:xfrm>
          <a:prstGeom prst="rect">
            <a:avLst/>
          </a:prstGeom>
        </p:spPr>
        <p:txBody>
          <a:bodyPr wrap="none" lIns="121912" tIns="60956" rIns="121912" bIns="60956">
            <a:spAutoFit/>
          </a:bodyPr>
          <a:lstStyle/>
          <a:p>
            <a:pPr algn="just"/>
            <a:r>
              <a:rPr lang="es-MX" sz="1500" b="1" dirty="0">
                <a:solidFill>
                  <a:prstClr val="white"/>
                </a:solidFill>
                <a:ea typeface="Calibri" panose="020F0502020204030204" pitchFamily="34" charset="0"/>
                <a:cs typeface="Calibri" panose="020F0502020204030204" pitchFamily="34" charset="0"/>
              </a:rPr>
              <a:t>Personal del instituto:  2 archivistas y 2 auxiliares</a:t>
            </a:r>
          </a:p>
        </p:txBody>
      </p:sp>
      <p:sp>
        <p:nvSpPr>
          <p:cNvPr id="9"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Guía para la Presentación del Proyecto</a:t>
            </a:r>
            <a:endParaRPr lang="es-MX" sz="1400" dirty="0">
              <a:solidFill>
                <a:srgbClr val="E60083"/>
              </a:solidFill>
              <a:ea typeface="Montserrat Light" charset="0"/>
              <a:cs typeface="Montserrat Light" charset="0"/>
            </a:endParaRP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t="21692" b="17384"/>
          <a:stretch/>
        </p:blipFill>
        <p:spPr>
          <a:xfrm>
            <a:off x="7818479" y="-1663551"/>
            <a:ext cx="1789382" cy="710966"/>
          </a:xfrm>
          <a:prstGeom prst="rect">
            <a:avLst/>
          </a:prstGeom>
        </p:spPr>
      </p:pic>
      <p:grpSp>
        <p:nvGrpSpPr>
          <p:cNvPr id="8" name="Group 45"/>
          <p:cNvGrpSpPr/>
          <p:nvPr/>
        </p:nvGrpSpPr>
        <p:grpSpPr>
          <a:xfrm>
            <a:off x="1865123" y="734997"/>
            <a:ext cx="3245560" cy="3228648"/>
            <a:chOff x="1720681" y="1524932"/>
            <a:chExt cx="4479984" cy="4456640"/>
          </a:xfrm>
          <a:effectLst>
            <a:reflection blurRad="6350" stA="52000" endA="300" endPos="35000" dir="5400000" sy="-100000" algn="bl" rotWithShape="0"/>
          </a:effectLst>
        </p:grpSpPr>
        <p:sp>
          <p:nvSpPr>
            <p:cNvPr id="10" name="Cube 46"/>
            <p:cNvSpPr/>
            <p:nvPr/>
          </p:nvSpPr>
          <p:spPr>
            <a:xfrm flipH="1">
              <a:off x="3396009" y="3192710"/>
              <a:ext cx="1117600" cy="1117600"/>
            </a:xfrm>
            <a:prstGeom prst="cube">
              <a:avLst/>
            </a:prstGeom>
            <a:solidFill>
              <a:srgbClr val="FFC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1" name="Cube 47"/>
            <p:cNvSpPr/>
            <p:nvPr/>
          </p:nvSpPr>
          <p:spPr>
            <a:xfrm flipH="1">
              <a:off x="1720681" y="4863972"/>
              <a:ext cx="1117600" cy="1117600"/>
            </a:xfrm>
            <a:prstGeom prst="cube">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2" name="Cube 49"/>
            <p:cNvSpPr/>
            <p:nvPr/>
          </p:nvSpPr>
          <p:spPr>
            <a:xfrm flipH="1">
              <a:off x="2557809" y="4024461"/>
              <a:ext cx="1117600" cy="1117600"/>
            </a:xfrm>
            <a:prstGeom prst="cube">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3" name="Cube 50"/>
            <p:cNvSpPr/>
            <p:nvPr/>
          </p:nvSpPr>
          <p:spPr>
            <a:xfrm flipH="1">
              <a:off x="5083065" y="1524932"/>
              <a:ext cx="1117600" cy="1117600"/>
            </a:xfrm>
            <a:prstGeom prst="cube">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4" name="Cube 51"/>
            <p:cNvSpPr/>
            <p:nvPr/>
          </p:nvSpPr>
          <p:spPr>
            <a:xfrm flipH="1">
              <a:off x="4246880" y="2362200"/>
              <a:ext cx="1117600" cy="1117600"/>
            </a:xfrm>
            <a:prstGeom prst="cube">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grpSp>
      <p:sp>
        <p:nvSpPr>
          <p:cNvPr id="15" name="Freeform 5"/>
          <p:cNvSpPr>
            <a:spLocks noEditPoints="1"/>
          </p:cNvSpPr>
          <p:nvPr/>
        </p:nvSpPr>
        <p:spPr bwMode="auto">
          <a:xfrm flipH="1">
            <a:off x="443764" y="2904358"/>
            <a:ext cx="1257818" cy="2118574"/>
          </a:xfrm>
          <a:custGeom>
            <a:avLst/>
            <a:gdLst>
              <a:gd name="T0" fmla="*/ 716 w 783"/>
              <a:gd name="T1" fmla="*/ 1114 h 1319"/>
              <a:gd name="T2" fmla="*/ 646 w 783"/>
              <a:gd name="T3" fmla="*/ 1036 h 1319"/>
              <a:gd name="T4" fmla="*/ 566 w 783"/>
              <a:gd name="T5" fmla="*/ 859 h 1319"/>
              <a:gd name="T6" fmla="*/ 614 w 783"/>
              <a:gd name="T7" fmla="*/ 626 h 1319"/>
              <a:gd name="T8" fmla="*/ 636 w 783"/>
              <a:gd name="T9" fmla="*/ 520 h 1319"/>
              <a:gd name="T10" fmla="*/ 593 w 783"/>
              <a:gd name="T11" fmla="*/ 249 h 1319"/>
              <a:gd name="T12" fmla="*/ 535 w 783"/>
              <a:gd name="T13" fmla="*/ 210 h 1319"/>
              <a:gd name="T14" fmla="*/ 401 w 783"/>
              <a:gd name="T15" fmla="*/ 146 h 1319"/>
              <a:gd name="T16" fmla="*/ 398 w 783"/>
              <a:gd name="T17" fmla="*/ 97 h 1319"/>
              <a:gd name="T18" fmla="*/ 339 w 783"/>
              <a:gd name="T19" fmla="*/ 7 h 1319"/>
              <a:gd name="T20" fmla="*/ 316 w 783"/>
              <a:gd name="T21" fmla="*/ 1 h 1319"/>
              <a:gd name="T22" fmla="*/ 308 w 783"/>
              <a:gd name="T23" fmla="*/ 6 h 1319"/>
              <a:gd name="T24" fmla="*/ 282 w 783"/>
              <a:gd name="T25" fmla="*/ 15 h 1319"/>
              <a:gd name="T26" fmla="*/ 259 w 783"/>
              <a:gd name="T27" fmla="*/ 24 h 1319"/>
              <a:gd name="T28" fmla="*/ 239 w 783"/>
              <a:gd name="T29" fmla="*/ 32 h 1319"/>
              <a:gd name="T30" fmla="*/ 238 w 783"/>
              <a:gd name="T31" fmla="*/ 37 h 1319"/>
              <a:gd name="T32" fmla="*/ 236 w 783"/>
              <a:gd name="T33" fmla="*/ 58 h 1319"/>
              <a:gd name="T34" fmla="*/ 247 w 783"/>
              <a:gd name="T35" fmla="*/ 71 h 1319"/>
              <a:gd name="T36" fmla="*/ 253 w 783"/>
              <a:gd name="T37" fmla="*/ 147 h 1319"/>
              <a:gd name="T38" fmla="*/ 265 w 783"/>
              <a:gd name="T39" fmla="*/ 175 h 1319"/>
              <a:gd name="T40" fmla="*/ 333 w 783"/>
              <a:gd name="T41" fmla="*/ 217 h 1319"/>
              <a:gd name="T42" fmla="*/ 342 w 783"/>
              <a:gd name="T43" fmla="*/ 426 h 1319"/>
              <a:gd name="T44" fmla="*/ 274 w 783"/>
              <a:gd name="T45" fmla="*/ 443 h 1319"/>
              <a:gd name="T46" fmla="*/ 225 w 783"/>
              <a:gd name="T47" fmla="*/ 461 h 1319"/>
              <a:gd name="T48" fmla="*/ 195 w 783"/>
              <a:gd name="T49" fmla="*/ 430 h 1319"/>
              <a:gd name="T50" fmla="*/ 189 w 783"/>
              <a:gd name="T51" fmla="*/ 424 h 1319"/>
              <a:gd name="T52" fmla="*/ 75 w 783"/>
              <a:gd name="T53" fmla="*/ 474 h 1319"/>
              <a:gd name="T54" fmla="*/ 21 w 783"/>
              <a:gd name="T55" fmla="*/ 572 h 1319"/>
              <a:gd name="T56" fmla="*/ 203 w 783"/>
              <a:gd name="T57" fmla="*/ 753 h 1319"/>
              <a:gd name="T58" fmla="*/ 354 w 783"/>
              <a:gd name="T59" fmla="*/ 706 h 1319"/>
              <a:gd name="T60" fmla="*/ 369 w 783"/>
              <a:gd name="T61" fmla="*/ 902 h 1319"/>
              <a:gd name="T62" fmla="*/ 434 w 783"/>
              <a:gd name="T63" fmla="*/ 1221 h 1319"/>
              <a:gd name="T64" fmla="*/ 412 w 783"/>
              <a:gd name="T65" fmla="*/ 1251 h 1319"/>
              <a:gd name="T66" fmla="*/ 345 w 783"/>
              <a:gd name="T67" fmla="*/ 1276 h 1319"/>
              <a:gd name="T68" fmla="*/ 516 w 783"/>
              <a:gd name="T69" fmla="*/ 1296 h 1319"/>
              <a:gd name="T70" fmla="*/ 543 w 783"/>
              <a:gd name="T71" fmla="*/ 1209 h 1319"/>
              <a:gd name="T72" fmla="*/ 655 w 783"/>
              <a:gd name="T73" fmla="*/ 1213 h 1319"/>
              <a:gd name="T74" fmla="*/ 691 w 783"/>
              <a:gd name="T75" fmla="*/ 1263 h 1319"/>
              <a:gd name="T76" fmla="*/ 671 w 783"/>
              <a:gd name="T77" fmla="*/ 1310 h 1319"/>
              <a:gd name="T78" fmla="*/ 781 w 783"/>
              <a:gd name="T79" fmla="*/ 1172 h 1319"/>
              <a:gd name="T80" fmla="*/ 593 w 783"/>
              <a:gd name="T81" fmla="*/ 422 h 1319"/>
              <a:gd name="T82" fmla="*/ 569 w 783"/>
              <a:gd name="T83" fmla="*/ 395 h 1319"/>
              <a:gd name="T84" fmla="*/ 291 w 783"/>
              <a:gd name="T85" fmla="*/ 12 h 1319"/>
              <a:gd name="T86" fmla="*/ 320 w 783"/>
              <a:gd name="T87" fmla="*/ 2 h 1319"/>
              <a:gd name="T88" fmla="*/ 234 w 783"/>
              <a:gd name="T89" fmla="*/ 466 h 1319"/>
              <a:gd name="T90" fmla="*/ 273 w 783"/>
              <a:gd name="T91" fmla="*/ 509 h 1319"/>
              <a:gd name="T92" fmla="*/ 255 w 783"/>
              <a:gd name="T93" fmla="*/ 463 h 1319"/>
              <a:gd name="T94" fmla="*/ 281 w 783"/>
              <a:gd name="T95" fmla="*/ 509 h 1319"/>
              <a:gd name="T96" fmla="*/ 289 w 783"/>
              <a:gd name="T97" fmla="*/ 522 h 1319"/>
              <a:gd name="T98" fmla="*/ 357 w 783"/>
              <a:gd name="T99" fmla="*/ 591 h 1319"/>
              <a:gd name="T100" fmla="*/ 341 w 783"/>
              <a:gd name="T101" fmla="*/ 573 h 1319"/>
              <a:gd name="T102" fmla="*/ 333 w 783"/>
              <a:gd name="T103" fmla="*/ 563 h 1319"/>
              <a:gd name="T104" fmla="*/ 303 w 783"/>
              <a:gd name="T105" fmla="*/ 528 h 1319"/>
              <a:gd name="T106" fmla="*/ 336 w 783"/>
              <a:gd name="T107" fmla="*/ 528 h 1319"/>
              <a:gd name="T108" fmla="*/ 453 w 783"/>
              <a:gd name="T109" fmla="*/ 1204 h 1319"/>
              <a:gd name="T110" fmla="*/ 682 w 783"/>
              <a:gd name="T111" fmla="*/ 1252 h 1319"/>
              <a:gd name="T112" fmla="*/ 692 w 783"/>
              <a:gd name="T113" fmla="*/ 1261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319">
                <a:moveTo>
                  <a:pt x="780" y="1151"/>
                </a:moveTo>
                <a:cubicBezTo>
                  <a:pt x="777" y="1150"/>
                  <a:pt x="771" y="1147"/>
                  <a:pt x="769" y="1146"/>
                </a:cubicBezTo>
                <a:cubicBezTo>
                  <a:pt x="768" y="1146"/>
                  <a:pt x="767" y="1146"/>
                  <a:pt x="767" y="1146"/>
                </a:cubicBezTo>
                <a:cubicBezTo>
                  <a:pt x="767" y="1146"/>
                  <a:pt x="766" y="1144"/>
                  <a:pt x="762" y="1142"/>
                </a:cubicBezTo>
                <a:cubicBezTo>
                  <a:pt x="758" y="1141"/>
                  <a:pt x="754" y="1142"/>
                  <a:pt x="753" y="1141"/>
                </a:cubicBezTo>
                <a:cubicBezTo>
                  <a:pt x="751" y="1140"/>
                  <a:pt x="751" y="1138"/>
                  <a:pt x="749" y="1137"/>
                </a:cubicBezTo>
                <a:cubicBezTo>
                  <a:pt x="747" y="1136"/>
                  <a:pt x="744" y="1135"/>
                  <a:pt x="739" y="1131"/>
                </a:cubicBezTo>
                <a:cubicBezTo>
                  <a:pt x="735" y="1127"/>
                  <a:pt x="720" y="1116"/>
                  <a:pt x="716" y="1114"/>
                </a:cubicBezTo>
                <a:cubicBezTo>
                  <a:pt x="713" y="1112"/>
                  <a:pt x="703" y="1107"/>
                  <a:pt x="702" y="1108"/>
                </a:cubicBezTo>
                <a:cubicBezTo>
                  <a:pt x="701" y="1108"/>
                  <a:pt x="699" y="1110"/>
                  <a:pt x="698" y="1108"/>
                </a:cubicBezTo>
                <a:cubicBezTo>
                  <a:pt x="697" y="1106"/>
                  <a:pt x="696" y="1104"/>
                  <a:pt x="688" y="1097"/>
                </a:cubicBezTo>
                <a:cubicBezTo>
                  <a:pt x="680" y="1091"/>
                  <a:pt x="683" y="1092"/>
                  <a:pt x="680" y="1089"/>
                </a:cubicBezTo>
                <a:cubicBezTo>
                  <a:pt x="677" y="1085"/>
                  <a:pt x="675" y="1085"/>
                  <a:pt x="673" y="1077"/>
                </a:cubicBezTo>
                <a:cubicBezTo>
                  <a:pt x="671" y="1069"/>
                  <a:pt x="669" y="1065"/>
                  <a:pt x="665" y="1062"/>
                </a:cubicBezTo>
                <a:cubicBezTo>
                  <a:pt x="662" y="1059"/>
                  <a:pt x="659" y="1058"/>
                  <a:pt x="657" y="1054"/>
                </a:cubicBezTo>
                <a:cubicBezTo>
                  <a:pt x="655" y="1050"/>
                  <a:pt x="651" y="1042"/>
                  <a:pt x="646" y="1036"/>
                </a:cubicBezTo>
                <a:cubicBezTo>
                  <a:pt x="640" y="1030"/>
                  <a:pt x="641" y="1029"/>
                  <a:pt x="638" y="1021"/>
                </a:cubicBezTo>
                <a:cubicBezTo>
                  <a:pt x="635" y="1014"/>
                  <a:pt x="636" y="1013"/>
                  <a:pt x="625" y="997"/>
                </a:cubicBezTo>
                <a:cubicBezTo>
                  <a:pt x="614" y="980"/>
                  <a:pt x="606" y="965"/>
                  <a:pt x="595" y="952"/>
                </a:cubicBezTo>
                <a:cubicBezTo>
                  <a:pt x="583" y="939"/>
                  <a:pt x="582" y="938"/>
                  <a:pt x="581" y="933"/>
                </a:cubicBezTo>
                <a:cubicBezTo>
                  <a:pt x="580" y="928"/>
                  <a:pt x="581" y="920"/>
                  <a:pt x="574" y="915"/>
                </a:cubicBezTo>
                <a:cubicBezTo>
                  <a:pt x="568" y="910"/>
                  <a:pt x="560" y="906"/>
                  <a:pt x="558" y="905"/>
                </a:cubicBezTo>
                <a:cubicBezTo>
                  <a:pt x="555" y="904"/>
                  <a:pt x="554" y="903"/>
                  <a:pt x="555" y="902"/>
                </a:cubicBezTo>
                <a:cubicBezTo>
                  <a:pt x="557" y="900"/>
                  <a:pt x="566" y="885"/>
                  <a:pt x="566" y="859"/>
                </a:cubicBezTo>
                <a:cubicBezTo>
                  <a:pt x="567" y="833"/>
                  <a:pt x="566" y="811"/>
                  <a:pt x="567" y="803"/>
                </a:cubicBezTo>
                <a:cubicBezTo>
                  <a:pt x="569" y="794"/>
                  <a:pt x="570" y="777"/>
                  <a:pt x="571" y="757"/>
                </a:cubicBezTo>
                <a:cubicBezTo>
                  <a:pt x="573" y="736"/>
                  <a:pt x="573" y="724"/>
                  <a:pt x="575" y="704"/>
                </a:cubicBezTo>
                <a:cubicBezTo>
                  <a:pt x="578" y="683"/>
                  <a:pt x="578" y="675"/>
                  <a:pt x="578" y="665"/>
                </a:cubicBezTo>
                <a:cubicBezTo>
                  <a:pt x="578" y="656"/>
                  <a:pt x="578" y="656"/>
                  <a:pt x="578" y="656"/>
                </a:cubicBezTo>
                <a:cubicBezTo>
                  <a:pt x="578" y="656"/>
                  <a:pt x="589" y="646"/>
                  <a:pt x="597" y="641"/>
                </a:cubicBezTo>
                <a:cubicBezTo>
                  <a:pt x="605" y="635"/>
                  <a:pt x="610" y="633"/>
                  <a:pt x="611" y="630"/>
                </a:cubicBezTo>
                <a:cubicBezTo>
                  <a:pt x="612" y="628"/>
                  <a:pt x="614" y="626"/>
                  <a:pt x="614" y="626"/>
                </a:cubicBezTo>
                <a:cubicBezTo>
                  <a:pt x="600" y="580"/>
                  <a:pt x="600" y="580"/>
                  <a:pt x="600" y="580"/>
                </a:cubicBezTo>
                <a:cubicBezTo>
                  <a:pt x="600" y="580"/>
                  <a:pt x="604" y="576"/>
                  <a:pt x="604" y="574"/>
                </a:cubicBezTo>
                <a:cubicBezTo>
                  <a:pt x="603" y="571"/>
                  <a:pt x="604" y="567"/>
                  <a:pt x="605" y="568"/>
                </a:cubicBezTo>
                <a:cubicBezTo>
                  <a:pt x="606" y="569"/>
                  <a:pt x="608" y="573"/>
                  <a:pt x="611" y="572"/>
                </a:cubicBezTo>
                <a:cubicBezTo>
                  <a:pt x="615" y="571"/>
                  <a:pt x="617" y="570"/>
                  <a:pt x="620" y="562"/>
                </a:cubicBezTo>
                <a:cubicBezTo>
                  <a:pt x="623" y="554"/>
                  <a:pt x="623" y="553"/>
                  <a:pt x="626" y="548"/>
                </a:cubicBezTo>
                <a:cubicBezTo>
                  <a:pt x="629" y="543"/>
                  <a:pt x="631" y="536"/>
                  <a:pt x="633" y="530"/>
                </a:cubicBezTo>
                <a:cubicBezTo>
                  <a:pt x="635" y="524"/>
                  <a:pt x="636" y="520"/>
                  <a:pt x="636" y="520"/>
                </a:cubicBezTo>
                <a:cubicBezTo>
                  <a:pt x="636" y="520"/>
                  <a:pt x="640" y="519"/>
                  <a:pt x="646" y="520"/>
                </a:cubicBezTo>
                <a:cubicBezTo>
                  <a:pt x="652" y="521"/>
                  <a:pt x="654" y="521"/>
                  <a:pt x="654" y="521"/>
                </a:cubicBezTo>
                <a:cubicBezTo>
                  <a:pt x="654" y="521"/>
                  <a:pt x="652" y="492"/>
                  <a:pt x="656" y="468"/>
                </a:cubicBezTo>
                <a:cubicBezTo>
                  <a:pt x="659" y="445"/>
                  <a:pt x="662" y="420"/>
                  <a:pt x="660" y="380"/>
                </a:cubicBezTo>
                <a:cubicBezTo>
                  <a:pt x="659" y="340"/>
                  <a:pt x="656" y="334"/>
                  <a:pt x="655" y="320"/>
                </a:cubicBezTo>
                <a:cubicBezTo>
                  <a:pt x="653" y="306"/>
                  <a:pt x="653" y="298"/>
                  <a:pt x="647" y="292"/>
                </a:cubicBezTo>
                <a:cubicBezTo>
                  <a:pt x="640" y="285"/>
                  <a:pt x="630" y="278"/>
                  <a:pt x="615" y="267"/>
                </a:cubicBezTo>
                <a:cubicBezTo>
                  <a:pt x="600" y="256"/>
                  <a:pt x="597" y="252"/>
                  <a:pt x="593" y="249"/>
                </a:cubicBezTo>
                <a:cubicBezTo>
                  <a:pt x="588" y="245"/>
                  <a:pt x="584" y="242"/>
                  <a:pt x="578" y="239"/>
                </a:cubicBezTo>
                <a:cubicBezTo>
                  <a:pt x="572" y="236"/>
                  <a:pt x="569" y="238"/>
                  <a:pt x="567" y="236"/>
                </a:cubicBezTo>
                <a:cubicBezTo>
                  <a:pt x="566" y="235"/>
                  <a:pt x="567" y="234"/>
                  <a:pt x="566" y="234"/>
                </a:cubicBezTo>
                <a:cubicBezTo>
                  <a:pt x="564" y="233"/>
                  <a:pt x="562" y="232"/>
                  <a:pt x="560" y="230"/>
                </a:cubicBezTo>
                <a:cubicBezTo>
                  <a:pt x="558" y="227"/>
                  <a:pt x="558" y="225"/>
                  <a:pt x="552" y="220"/>
                </a:cubicBezTo>
                <a:cubicBezTo>
                  <a:pt x="547" y="215"/>
                  <a:pt x="544" y="214"/>
                  <a:pt x="544" y="214"/>
                </a:cubicBezTo>
                <a:cubicBezTo>
                  <a:pt x="544" y="214"/>
                  <a:pt x="542" y="215"/>
                  <a:pt x="539" y="213"/>
                </a:cubicBezTo>
                <a:cubicBezTo>
                  <a:pt x="537" y="212"/>
                  <a:pt x="536" y="212"/>
                  <a:pt x="535" y="210"/>
                </a:cubicBezTo>
                <a:cubicBezTo>
                  <a:pt x="534" y="208"/>
                  <a:pt x="533" y="204"/>
                  <a:pt x="525" y="195"/>
                </a:cubicBezTo>
                <a:cubicBezTo>
                  <a:pt x="517" y="187"/>
                  <a:pt x="508" y="178"/>
                  <a:pt x="495" y="168"/>
                </a:cubicBezTo>
                <a:cubicBezTo>
                  <a:pt x="481" y="159"/>
                  <a:pt x="464" y="152"/>
                  <a:pt x="459" y="150"/>
                </a:cubicBezTo>
                <a:cubicBezTo>
                  <a:pt x="453" y="149"/>
                  <a:pt x="448" y="150"/>
                  <a:pt x="442" y="150"/>
                </a:cubicBezTo>
                <a:cubicBezTo>
                  <a:pt x="435" y="151"/>
                  <a:pt x="430" y="152"/>
                  <a:pt x="426" y="154"/>
                </a:cubicBezTo>
                <a:cubicBezTo>
                  <a:pt x="422" y="156"/>
                  <a:pt x="422" y="157"/>
                  <a:pt x="419" y="156"/>
                </a:cubicBezTo>
                <a:cubicBezTo>
                  <a:pt x="416" y="154"/>
                  <a:pt x="410" y="152"/>
                  <a:pt x="408" y="149"/>
                </a:cubicBezTo>
                <a:cubicBezTo>
                  <a:pt x="405" y="147"/>
                  <a:pt x="405" y="146"/>
                  <a:pt x="401" y="146"/>
                </a:cubicBezTo>
                <a:cubicBezTo>
                  <a:pt x="398" y="146"/>
                  <a:pt x="398" y="146"/>
                  <a:pt x="398" y="146"/>
                </a:cubicBezTo>
                <a:cubicBezTo>
                  <a:pt x="392" y="138"/>
                  <a:pt x="392" y="138"/>
                  <a:pt x="392" y="138"/>
                </a:cubicBezTo>
                <a:cubicBezTo>
                  <a:pt x="392" y="138"/>
                  <a:pt x="393" y="138"/>
                  <a:pt x="394" y="137"/>
                </a:cubicBezTo>
                <a:cubicBezTo>
                  <a:pt x="396" y="136"/>
                  <a:pt x="397" y="139"/>
                  <a:pt x="397" y="135"/>
                </a:cubicBezTo>
                <a:cubicBezTo>
                  <a:pt x="397" y="132"/>
                  <a:pt x="399" y="128"/>
                  <a:pt x="397" y="123"/>
                </a:cubicBezTo>
                <a:cubicBezTo>
                  <a:pt x="395" y="118"/>
                  <a:pt x="395" y="116"/>
                  <a:pt x="396" y="113"/>
                </a:cubicBezTo>
                <a:cubicBezTo>
                  <a:pt x="397" y="111"/>
                  <a:pt x="398" y="104"/>
                  <a:pt x="398" y="101"/>
                </a:cubicBezTo>
                <a:cubicBezTo>
                  <a:pt x="398" y="99"/>
                  <a:pt x="398" y="97"/>
                  <a:pt x="398" y="97"/>
                </a:cubicBezTo>
                <a:cubicBezTo>
                  <a:pt x="398" y="97"/>
                  <a:pt x="399" y="96"/>
                  <a:pt x="398" y="94"/>
                </a:cubicBezTo>
                <a:cubicBezTo>
                  <a:pt x="398" y="91"/>
                  <a:pt x="397" y="88"/>
                  <a:pt x="397" y="82"/>
                </a:cubicBezTo>
                <a:cubicBezTo>
                  <a:pt x="397" y="76"/>
                  <a:pt x="397" y="73"/>
                  <a:pt x="395" y="67"/>
                </a:cubicBezTo>
                <a:cubicBezTo>
                  <a:pt x="393" y="61"/>
                  <a:pt x="393" y="58"/>
                  <a:pt x="392" y="56"/>
                </a:cubicBezTo>
                <a:cubicBezTo>
                  <a:pt x="390" y="54"/>
                  <a:pt x="389" y="50"/>
                  <a:pt x="384" y="44"/>
                </a:cubicBezTo>
                <a:cubicBezTo>
                  <a:pt x="379" y="37"/>
                  <a:pt x="376" y="27"/>
                  <a:pt x="368" y="19"/>
                </a:cubicBezTo>
                <a:cubicBezTo>
                  <a:pt x="359" y="11"/>
                  <a:pt x="355" y="9"/>
                  <a:pt x="349" y="8"/>
                </a:cubicBezTo>
                <a:cubicBezTo>
                  <a:pt x="343" y="8"/>
                  <a:pt x="344" y="8"/>
                  <a:pt x="339" y="7"/>
                </a:cubicBezTo>
                <a:cubicBezTo>
                  <a:pt x="334" y="6"/>
                  <a:pt x="329" y="4"/>
                  <a:pt x="327" y="5"/>
                </a:cubicBezTo>
                <a:cubicBezTo>
                  <a:pt x="324" y="6"/>
                  <a:pt x="323" y="9"/>
                  <a:pt x="323" y="9"/>
                </a:cubicBezTo>
                <a:cubicBezTo>
                  <a:pt x="323" y="9"/>
                  <a:pt x="320" y="8"/>
                  <a:pt x="320" y="6"/>
                </a:cubicBezTo>
                <a:cubicBezTo>
                  <a:pt x="321" y="5"/>
                  <a:pt x="321" y="4"/>
                  <a:pt x="323" y="4"/>
                </a:cubicBezTo>
                <a:cubicBezTo>
                  <a:pt x="325" y="4"/>
                  <a:pt x="328" y="4"/>
                  <a:pt x="328" y="4"/>
                </a:cubicBezTo>
                <a:cubicBezTo>
                  <a:pt x="328" y="4"/>
                  <a:pt x="325" y="4"/>
                  <a:pt x="324" y="3"/>
                </a:cubicBezTo>
                <a:cubicBezTo>
                  <a:pt x="323" y="2"/>
                  <a:pt x="323" y="1"/>
                  <a:pt x="321" y="1"/>
                </a:cubicBezTo>
                <a:cubicBezTo>
                  <a:pt x="320" y="1"/>
                  <a:pt x="317" y="0"/>
                  <a:pt x="316" y="1"/>
                </a:cubicBezTo>
                <a:cubicBezTo>
                  <a:pt x="314" y="3"/>
                  <a:pt x="314" y="3"/>
                  <a:pt x="314" y="3"/>
                </a:cubicBezTo>
                <a:cubicBezTo>
                  <a:pt x="314" y="3"/>
                  <a:pt x="313" y="0"/>
                  <a:pt x="313" y="2"/>
                </a:cubicBezTo>
                <a:cubicBezTo>
                  <a:pt x="313" y="5"/>
                  <a:pt x="313" y="6"/>
                  <a:pt x="314" y="7"/>
                </a:cubicBezTo>
                <a:cubicBezTo>
                  <a:pt x="315" y="8"/>
                  <a:pt x="316" y="10"/>
                  <a:pt x="315" y="9"/>
                </a:cubicBezTo>
                <a:cubicBezTo>
                  <a:pt x="314" y="9"/>
                  <a:pt x="313" y="7"/>
                  <a:pt x="311" y="6"/>
                </a:cubicBezTo>
                <a:cubicBezTo>
                  <a:pt x="310" y="5"/>
                  <a:pt x="309" y="6"/>
                  <a:pt x="308" y="5"/>
                </a:cubicBezTo>
                <a:cubicBezTo>
                  <a:pt x="307" y="4"/>
                  <a:pt x="307" y="4"/>
                  <a:pt x="307" y="4"/>
                </a:cubicBezTo>
                <a:cubicBezTo>
                  <a:pt x="307" y="4"/>
                  <a:pt x="307" y="4"/>
                  <a:pt x="308" y="6"/>
                </a:cubicBezTo>
                <a:cubicBezTo>
                  <a:pt x="309" y="7"/>
                  <a:pt x="310" y="8"/>
                  <a:pt x="308" y="8"/>
                </a:cubicBezTo>
                <a:cubicBezTo>
                  <a:pt x="307" y="8"/>
                  <a:pt x="307" y="6"/>
                  <a:pt x="306" y="7"/>
                </a:cubicBezTo>
                <a:cubicBezTo>
                  <a:pt x="306" y="7"/>
                  <a:pt x="306" y="8"/>
                  <a:pt x="304" y="8"/>
                </a:cubicBezTo>
                <a:cubicBezTo>
                  <a:pt x="301" y="7"/>
                  <a:pt x="300" y="7"/>
                  <a:pt x="299" y="8"/>
                </a:cubicBezTo>
                <a:cubicBezTo>
                  <a:pt x="298" y="8"/>
                  <a:pt x="292" y="8"/>
                  <a:pt x="290" y="9"/>
                </a:cubicBezTo>
                <a:cubicBezTo>
                  <a:pt x="289" y="10"/>
                  <a:pt x="288" y="12"/>
                  <a:pt x="284" y="12"/>
                </a:cubicBezTo>
                <a:cubicBezTo>
                  <a:pt x="279" y="13"/>
                  <a:pt x="277" y="14"/>
                  <a:pt x="277" y="14"/>
                </a:cubicBezTo>
                <a:cubicBezTo>
                  <a:pt x="277" y="14"/>
                  <a:pt x="285" y="14"/>
                  <a:pt x="282" y="15"/>
                </a:cubicBezTo>
                <a:cubicBezTo>
                  <a:pt x="280" y="16"/>
                  <a:pt x="276" y="16"/>
                  <a:pt x="276" y="16"/>
                </a:cubicBezTo>
                <a:cubicBezTo>
                  <a:pt x="276" y="16"/>
                  <a:pt x="274" y="17"/>
                  <a:pt x="273" y="17"/>
                </a:cubicBezTo>
                <a:cubicBezTo>
                  <a:pt x="271" y="18"/>
                  <a:pt x="269" y="19"/>
                  <a:pt x="269" y="19"/>
                </a:cubicBezTo>
                <a:cubicBezTo>
                  <a:pt x="269" y="19"/>
                  <a:pt x="272" y="19"/>
                  <a:pt x="271" y="20"/>
                </a:cubicBezTo>
                <a:cubicBezTo>
                  <a:pt x="270" y="20"/>
                  <a:pt x="270" y="21"/>
                  <a:pt x="268" y="21"/>
                </a:cubicBezTo>
                <a:cubicBezTo>
                  <a:pt x="266" y="21"/>
                  <a:pt x="266" y="21"/>
                  <a:pt x="265" y="22"/>
                </a:cubicBezTo>
                <a:cubicBezTo>
                  <a:pt x="264" y="22"/>
                  <a:pt x="261" y="22"/>
                  <a:pt x="261" y="23"/>
                </a:cubicBezTo>
                <a:cubicBezTo>
                  <a:pt x="261" y="24"/>
                  <a:pt x="260" y="24"/>
                  <a:pt x="259" y="24"/>
                </a:cubicBezTo>
                <a:cubicBezTo>
                  <a:pt x="257" y="25"/>
                  <a:pt x="255" y="27"/>
                  <a:pt x="255" y="27"/>
                </a:cubicBezTo>
                <a:cubicBezTo>
                  <a:pt x="255" y="27"/>
                  <a:pt x="255" y="26"/>
                  <a:pt x="257" y="26"/>
                </a:cubicBezTo>
                <a:cubicBezTo>
                  <a:pt x="260" y="25"/>
                  <a:pt x="263" y="25"/>
                  <a:pt x="261" y="26"/>
                </a:cubicBezTo>
                <a:cubicBezTo>
                  <a:pt x="260" y="27"/>
                  <a:pt x="257" y="28"/>
                  <a:pt x="254" y="29"/>
                </a:cubicBezTo>
                <a:cubicBezTo>
                  <a:pt x="251" y="30"/>
                  <a:pt x="251" y="32"/>
                  <a:pt x="248" y="32"/>
                </a:cubicBezTo>
                <a:cubicBezTo>
                  <a:pt x="244" y="31"/>
                  <a:pt x="241" y="29"/>
                  <a:pt x="239" y="30"/>
                </a:cubicBezTo>
                <a:cubicBezTo>
                  <a:pt x="238" y="30"/>
                  <a:pt x="236" y="31"/>
                  <a:pt x="236" y="31"/>
                </a:cubicBezTo>
                <a:cubicBezTo>
                  <a:pt x="236" y="31"/>
                  <a:pt x="238" y="31"/>
                  <a:pt x="239" y="32"/>
                </a:cubicBezTo>
                <a:cubicBezTo>
                  <a:pt x="240" y="32"/>
                  <a:pt x="239" y="32"/>
                  <a:pt x="241" y="32"/>
                </a:cubicBezTo>
                <a:cubicBezTo>
                  <a:pt x="242" y="32"/>
                  <a:pt x="247" y="32"/>
                  <a:pt x="245" y="34"/>
                </a:cubicBezTo>
                <a:cubicBezTo>
                  <a:pt x="244" y="35"/>
                  <a:pt x="243" y="35"/>
                  <a:pt x="242" y="34"/>
                </a:cubicBezTo>
                <a:cubicBezTo>
                  <a:pt x="240" y="34"/>
                  <a:pt x="240" y="35"/>
                  <a:pt x="239" y="34"/>
                </a:cubicBezTo>
                <a:cubicBezTo>
                  <a:pt x="237" y="34"/>
                  <a:pt x="235" y="33"/>
                  <a:pt x="235" y="34"/>
                </a:cubicBezTo>
                <a:cubicBezTo>
                  <a:pt x="235" y="35"/>
                  <a:pt x="241" y="35"/>
                  <a:pt x="240" y="36"/>
                </a:cubicBezTo>
                <a:cubicBezTo>
                  <a:pt x="239" y="36"/>
                  <a:pt x="237" y="36"/>
                  <a:pt x="237" y="36"/>
                </a:cubicBezTo>
                <a:cubicBezTo>
                  <a:pt x="237" y="36"/>
                  <a:pt x="240" y="37"/>
                  <a:pt x="238" y="37"/>
                </a:cubicBezTo>
                <a:cubicBezTo>
                  <a:pt x="237" y="37"/>
                  <a:pt x="235" y="38"/>
                  <a:pt x="235" y="38"/>
                </a:cubicBezTo>
                <a:cubicBezTo>
                  <a:pt x="235" y="38"/>
                  <a:pt x="233" y="39"/>
                  <a:pt x="235" y="40"/>
                </a:cubicBezTo>
                <a:cubicBezTo>
                  <a:pt x="237" y="41"/>
                  <a:pt x="237" y="42"/>
                  <a:pt x="235" y="42"/>
                </a:cubicBezTo>
                <a:cubicBezTo>
                  <a:pt x="234" y="42"/>
                  <a:pt x="232" y="43"/>
                  <a:pt x="233" y="45"/>
                </a:cubicBezTo>
                <a:cubicBezTo>
                  <a:pt x="234" y="47"/>
                  <a:pt x="233" y="45"/>
                  <a:pt x="234" y="47"/>
                </a:cubicBezTo>
                <a:cubicBezTo>
                  <a:pt x="235" y="49"/>
                  <a:pt x="237" y="48"/>
                  <a:pt x="236" y="51"/>
                </a:cubicBezTo>
                <a:cubicBezTo>
                  <a:pt x="234" y="54"/>
                  <a:pt x="236" y="55"/>
                  <a:pt x="235" y="57"/>
                </a:cubicBezTo>
                <a:cubicBezTo>
                  <a:pt x="235" y="59"/>
                  <a:pt x="235" y="59"/>
                  <a:pt x="236" y="58"/>
                </a:cubicBezTo>
                <a:cubicBezTo>
                  <a:pt x="236" y="57"/>
                  <a:pt x="238" y="56"/>
                  <a:pt x="237" y="58"/>
                </a:cubicBezTo>
                <a:cubicBezTo>
                  <a:pt x="237" y="60"/>
                  <a:pt x="238" y="61"/>
                  <a:pt x="240" y="60"/>
                </a:cubicBezTo>
                <a:cubicBezTo>
                  <a:pt x="242" y="59"/>
                  <a:pt x="244" y="58"/>
                  <a:pt x="244" y="58"/>
                </a:cubicBezTo>
                <a:cubicBezTo>
                  <a:pt x="244" y="58"/>
                  <a:pt x="242" y="60"/>
                  <a:pt x="243" y="60"/>
                </a:cubicBezTo>
                <a:cubicBezTo>
                  <a:pt x="245" y="60"/>
                  <a:pt x="248" y="58"/>
                  <a:pt x="249" y="57"/>
                </a:cubicBezTo>
                <a:cubicBezTo>
                  <a:pt x="250" y="56"/>
                  <a:pt x="250" y="56"/>
                  <a:pt x="250" y="56"/>
                </a:cubicBezTo>
                <a:cubicBezTo>
                  <a:pt x="250" y="56"/>
                  <a:pt x="251" y="56"/>
                  <a:pt x="250" y="59"/>
                </a:cubicBezTo>
                <a:cubicBezTo>
                  <a:pt x="249" y="62"/>
                  <a:pt x="248" y="66"/>
                  <a:pt x="247" y="71"/>
                </a:cubicBezTo>
                <a:cubicBezTo>
                  <a:pt x="247" y="75"/>
                  <a:pt x="247" y="82"/>
                  <a:pt x="247" y="85"/>
                </a:cubicBezTo>
                <a:cubicBezTo>
                  <a:pt x="248" y="89"/>
                  <a:pt x="247" y="94"/>
                  <a:pt x="246" y="96"/>
                </a:cubicBezTo>
                <a:cubicBezTo>
                  <a:pt x="246" y="97"/>
                  <a:pt x="247" y="100"/>
                  <a:pt x="249" y="102"/>
                </a:cubicBezTo>
                <a:cubicBezTo>
                  <a:pt x="250" y="104"/>
                  <a:pt x="250" y="106"/>
                  <a:pt x="247" y="111"/>
                </a:cubicBezTo>
                <a:cubicBezTo>
                  <a:pt x="244" y="116"/>
                  <a:pt x="238" y="126"/>
                  <a:pt x="237" y="130"/>
                </a:cubicBezTo>
                <a:cubicBezTo>
                  <a:pt x="236" y="133"/>
                  <a:pt x="234" y="140"/>
                  <a:pt x="238" y="142"/>
                </a:cubicBezTo>
                <a:cubicBezTo>
                  <a:pt x="241" y="144"/>
                  <a:pt x="243" y="144"/>
                  <a:pt x="247" y="144"/>
                </a:cubicBezTo>
                <a:cubicBezTo>
                  <a:pt x="251" y="144"/>
                  <a:pt x="251" y="146"/>
                  <a:pt x="253" y="147"/>
                </a:cubicBezTo>
                <a:cubicBezTo>
                  <a:pt x="254" y="148"/>
                  <a:pt x="254" y="149"/>
                  <a:pt x="254" y="151"/>
                </a:cubicBezTo>
                <a:cubicBezTo>
                  <a:pt x="253" y="153"/>
                  <a:pt x="253" y="155"/>
                  <a:pt x="255" y="156"/>
                </a:cubicBezTo>
                <a:cubicBezTo>
                  <a:pt x="258" y="156"/>
                  <a:pt x="260" y="156"/>
                  <a:pt x="260" y="156"/>
                </a:cubicBezTo>
                <a:cubicBezTo>
                  <a:pt x="260" y="156"/>
                  <a:pt x="260" y="157"/>
                  <a:pt x="261" y="159"/>
                </a:cubicBezTo>
                <a:cubicBezTo>
                  <a:pt x="262" y="160"/>
                  <a:pt x="263" y="162"/>
                  <a:pt x="263" y="162"/>
                </a:cubicBezTo>
                <a:cubicBezTo>
                  <a:pt x="263" y="162"/>
                  <a:pt x="261" y="163"/>
                  <a:pt x="260" y="164"/>
                </a:cubicBezTo>
                <a:cubicBezTo>
                  <a:pt x="259" y="166"/>
                  <a:pt x="258" y="168"/>
                  <a:pt x="260" y="168"/>
                </a:cubicBezTo>
                <a:cubicBezTo>
                  <a:pt x="262" y="169"/>
                  <a:pt x="265" y="173"/>
                  <a:pt x="265" y="175"/>
                </a:cubicBezTo>
                <a:cubicBezTo>
                  <a:pt x="266" y="178"/>
                  <a:pt x="264" y="185"/>
                  <a:pt x="266" y="189"/>
                </a:cubicBezTo>
                <a:cubicBezTo>
                  <a:pt x="268" y="193"/>
                  <a:pt x="270" y="195"/>
                  <a:pt x="279" y="194"/>
                </a:cubicBezTo>
                <a:cubicBezTo>
                  <a:pt x="287" y="194"/>
                  <a:pt x="291" y="192"/>
                  <a:pt x="296" y="190"/>
                </a:cubicBezTo>
                <a:cubicBezTo>
                  <a:pt x="300" y="187"/>
                  <a:pt x="303" y="185"/>
                  <a:pt x="307" y="186"/>
                </a:cubicBezTo>
                <a:cubicBezTo>
                  <a:pt x="311" y="187"/>
                  <a:pt x="313" y="188"/>
                  <a:pt x="315" y="192"/>
                </a:cubicBezTo>
                <a:cubicBezTo>
                  <a:pt x="317" y="196"/>
                  <a:pt x="321" y="202"/>
                  <a:pt x="324" y="204"/>
                </a:cubicBezTo>
                <a:cubicBezTo>
                  <a:pt x="328" y="206"/>
                  <a:pt x="333" y="207"/>
                  <a:pt x="333" y="207"/>
                </a:cubicBezTo>
                <a:cubicBezTo>
                  <a:pt x="333" y="217"/>
                  <a:pt x="333" y="217"/>
                  <a:pt x="333" y="217"/>
                </a:cubicBezTo>
                <a:cubicBezTo>
                  <a:pt x="333" y="217"/>
                  <a:pt x="330" y="224"/>
                  <a:pt x="328" y="230"/>
                </a:cubicBezTo>
                <a:cubicBezTo>
                  <a:pt x="327" y="237"/>
                  <a:pt x="326" y="247"/>
                  <a:pt x="327" y="252"/>
                </a:cubicBezTo>
                <a:cubicBezTo>
                  <a:pt x="327" y="258"/>
                  <a:pt x="329" y="262"/>
                  <a:pt x="328" y="265"/>
                </a:cubicBezTo>
                <a:cubicBezTo>
                  <a:pt x="328" y="269"/>
                  <a:pt x="319" y="305"/>
                  <a:pt x="319" y="321"/>
                </a:cubicBezTo>
                <a:cubicBezTo>
                  <a:pt x="319" y="337"/>
                  <a:pt x="318" y="348"/>
                  <a:pt x="324" y="367"/>
                </a:cubicBezTo>
                <a:cubicBezTo>
                  <a:pt x="329" y="385"/>
                  <a:pt x="331" y="388"/>
                  <a:pt x="332" y="393"/>
                </a:cubicBezTo>
                <a:cubicBezTo>
                  <a:pt x="333" y="398"/>
                  <a:pt x="334" y="406"/>
                  <a:pt x="336" y="412"/>
                </a:cubicBezTo>
                <a:cubicBezTo>
                  <a:pt x="339" y="418"/>
                  <a:pt x="342" y="423"/>
                  <a:pt x="342" y="426"/>
                </a:cubicBezTo>
                <a:cubicBezTo>
                  <a:pt x="342" y="429"/>
                  <a:pt x="341" y="431"/>
                  <a:pt x="342" y="435"/>
                </a:cubicBezTo>
                <a:cubicBezTo>
                  <a:pt x="344" y="440"/>
                  <a:pt x="347" y="445"/>
                  <a:pt x="344" y="446"/>
                </a:cubicBezTo>
                <a:cubicBezTo>
                  <a:pt x="341" y="447"/>
                  <a:pt x="333" y="447"/>
                  <a:pt x="325" y="447"/>
                </a:cubicBezTo>
                <a:cubicBezTo>
                  <a:pt x="317" y="448"/>
                  <a:pt x="315" y="447"/>
                  <a:pt x="315" y="447"/>
                </a:cubicBezTo>
                <a:cubicBezTo>
                  <a:pt x="315" y="447"/>
                  <a:pt x="310" y="445"/>
                  <a:pt x="308" y="443"/>
                </a:cubicBezTo>
                <a:cubicBezTo>
                  <a:pt x="305" y="441"/>
                  <a:pt x="301" y="437"/>
                  <a:pt x="298" y="437"/>
                </a:cubicBezTo>
                <a:cubicBezTo>
                  <a:pt x="295" y="437"/>
                  <a:pt x="291" y="439"/>
                  <a:pt x="288" y="440"/>
                </a:cubicBezTo>
                <a:cubicBezTo>
                  <a:pt x="284" y="440"/>
                  <a:pt x="277" y="442"/>
                  <a:pt x="274" y="443"/>
                </a:cubicBezTo>
                <a:cubicBezTo>
                  <a:pt x="270" y="444"/>
                  <a:pt x="270" y="448"/>
                  <a:pt x="270" y="448"/>
                </a:cubicBezTo>
                <a:cubicBezTo>
                  <a:pt x="270" y="448"/>
                  <a:pt x="261" y="446"/>
                  <a:pt x="254" y="449"/>
                </a:cubicBezTo>
                <a:cubicBezTo>
                  <a:pt x="248" y="452"/>
                  <a:pt x="242" y="456"/>
                  <a:pt x="242" y="456"/>
                </a:cubicBezTo>
                <a:cubicBezTo>
                  <a:pt x="242" y="456"/>
                  <a:pt x="242" y="458"/>
                  <a:pt x="242" y="460"/>
                </a:cubicBezTo>
                <a:cubicBezTo>
                  <a:pt x="242" y="461"/>
                  <a:pt x="240" y="463"/>
                  <a:pt x="239" y="462"/>
                </a:cubicBezTo>
                <a:cubicBezTo>
                  <a:pt x="238" y="461"/>
                  <a:pt x="239" y="460"/>
                  <a:pt x="237" y="461"/>
                </a:cubicBezTo>
                <a:cubicBezTo>
                  <a:pt x="235" y="461"/>
                  <a:pt x="233" y="461"/>
                  <a:pt x="230" y="461"/>
                </a:cubicBezTo>
                <a:cubicBezTo>
                  <a:pt x="228" y="461"/>
                  <a:pt x="225" y="461"/>
                  <a:pt x="225" y="461"/>
                </a:cubicBezTo>
                <a:cubicBezTo>
                  <a:pt x="212" y="448"/>
                  <a:pt x="212" y="448"/>
                  <a:pt x="212" y="448"/>
                </a:cubicBezTo>
                <a:cubicBezTo>
                  <a:pt x="212" y="448"/>
                  <a:pt x="214" y="444"/>
                  <a:pt x="212" y="443"/>
                </a:cubicBezTo>
                <a:cubicBezTo>
                  <a:pt x="209" y="442"/>
                  <a:pt x="209" y="442"/>
                  <a:pt x="209" y="442"/>
                </a:cubicBezTo>
                <a:cubicBezTo>
                  <a:pt x="211" y="440"/>
                  <a:pt x="211" y="440"/>
                  <a:pt x="211" y="440"/>
                </a:cubicBezTo>
                <a:cubicBezTo>
                  <a:pt x="204" y="434"/>
                  <a:pt x="204" y="434"/>
                  <a:pt x="204" y="434"/>
                </a:cubicBezTo>
                <a:cubicBezTo>
                  <a:pt x="204" y="434"/>
                  <a:pt x="204" y="436"/>
                  <a:pt x="203" y="435"/>
                </a:cubicBezTo>
                <a:cubicBezTo>
                  <a:pt x="202" y="435"/>
                  <a:pt x="202" y="433"/>
                  <a:pt x="200" y="432"/>
                </a:cubicBezTo>
                <a:cubicBezTo>
                  <a:pt x="197" y="432"/>
                  <a:pt x="195" y="430"/>
                  <a:pt x="195" y="430"/>
                </a:cubicBezTo>
                <a:cubicBezTo>
                  <a:pt x="194" y="429"/>
                  <a:pt x="194" y="429"/>
                  <a:pt x="194" y="429"/>
                </a:cubicBezTo>
                <a:cubicBezTo>
                  <a:pt x="195" y="428"/>
                  <a:pt x="195" y="428"/>
                  <a:pt x="195" y="428"/>
                </a:cubicBezTo>
                <a:cubicBezTo>
                  <a:pt x="194" y="427"/>
                  <a:pt x="194" y="427"/>
                  <a:pt x="194" y="427"/>
                </a:cubicBezTo>
                <a:cubicBezTo>
                  <a:pt x="193" y="428"/>
                  <a:pt x="193" y="428"/>
                  <a:pt x="193" y="428"/>
                </a:cubicBezTo>
                <a:cubicBezTo>
                  <a:pt x="191" y="426"/>
                  <a:pt x="191" y="426"/>
                  <a:pt x="191" y="426"/>
                </a:cubicBezTo>
                <a:cubicBezTo>
                  <a:pt x="192" y="424"/>
                  <a:pt x="192" y="424"/>
                  <a:pt x="192" y="424"/>
                </a:cubicBezTo>
                <a:cubicBezTo>
                  <a:pt x="191" y="423"/>
                  <a:pt x="191" y="423"/>
                  <a:pt x="191" y="423"/>
                </a:cubicBezTo>
                <a:cubicBezTo>
                  <a:pt x="189" y="424"/>
                  <a:pt x="189" y="424"/>
                  <a:pt x="189" y="424"/>
                </a:cubicBezTo>
                <a:cubicBezTo>
                  <a:pt x="186" y="420"/>
                  <a:pt x="186" y="420"/>
                  <a:pt x="186" y="420"/>
                </a:cubicBezTo>
                <a:cubicBezTo>
                  <a:pt x="186" y="420"/>
                  <a:pt x="190" y="421"/>
                  <a:pt x="188" y="419"/>
                </a:cubicBezTo>
                <a:cubicBezTo>
                  <a:pt x="187" y="417"/>
                  <a:pt x="183" y="414"/>
                  <a:pt x="183" y="414"/>
                </a:cubicBezTo>
                <a:cubicBezTo>
                  <a:pt x="181" y="415"/>
                  <a:pt x="181" y="415"/>
                  <a:pt x="181" y="415"/>
                </a:cubicBezTo>
                <a:cubicBezTo>
                  <a:pt x="179" y="414"/>
                  <a:pt x="179" y="414"/>
                  <a:pt x="179" y="414"/>
                </a:cubicBezTo>
                <a:cubicBezTo>
                  <a:pt x="179" y="414"/>
                  <a:pt x="166" y="402"/>
                  <a:pt x="162" y="398"/>
                </a:cubicBezTo>
                <a:cubicBezTo>
                  <a:pt x="157" y="394"/>
                  <a:pt x="156" y="392"/>
                  <a:pt x="148" y="400"/>
                </a:cubicBezTo>
                <a:cubicBezTo>
                  <a:pt x="140" y="408"/>
                  <a:pt x="75" y="474"/>
                  <a:pt x="75" y="474"/>
                </a:cubicBezTo>
                <a:cubicBezTo>
                  <a:pt x="16" y="534"/>
                  <a:pt x="16" y="534"/>
                  <a:pt x="16" y="534"/>
                </a:cubicBezTo>
                <a:cubicBezTo>
                  <a:pt x="4" y="546"/>
                  <a:pt x="4" y="546"/>
                  <a:pt x="4" y="546"/>
                </a:cubicBezTo>
                <a:cubicBezTo>
                  <a:pt x="4" y="546"/>
                  <a:pt x="0" y="549"/>
                  <a:pt x="3" y="553"/>
                </a:cubicBezTo>
                <a:cubicBezTo>
                  <a:pt x="6" y="557"/>
                  <a:pt x="12" y="562"/>
                  <a:pt x="14" y="564"/>
                </a:cubicBezTo>
                <a:cubicBezTo>
                  <a:pt x="15" y="565"/>
                  <a:pt x="16" y="567"/>
                  <a:pt x="15" y="569"/>
                </a:cubicBezTo>
                <a:cubicBezTo>
                  <a:pt x="14" y="570"/>
                  <a:pt x="12" y="572"/>
                  <a:pt x="12" y="572"/>
                </a:cubicBezTo>
                <a:cubicBezTo>
                  <a:pt x="15" y="575"/>
                  <a:pt x="15" y="575"/>
                  <a:pt x="15" y="575"/>
                </a:cubicBezTo>
                <a:cubicBezTo>
                  <a:pt x="21" y="572"/>
                  <a:pt x="21" y="572"/>
                  <a:pt x="21" y="572"/>
                </a:cubicBezTo>
                <a:cubicBezTo>
                  <a:pt x="21" y="572"/>
                  <a:pt x="23" y="572"/>
                  <a:pt x="25" y="575"/>
                </a:cubicBezTo>
                <a:cubicBezTo>
                  <a:pt x="26" y="577"/>
                  <a:pt x="63" y="612"/>
                  <a:pt x="75" y="624"/>
                </a:cubicBezTo>
                <a:cubicBezTo>
                  <a:pt x="86" y="635"/>
                  <a:pt x="141" y="689"/>
                  <a:pt x="159" y="707"/>
                </a:cubicBezTo>
                <a:cubicBezTo>
                  <a:pt x="177" y="725"/>
                  <a:pt x="197" y="745"/>
                  <a:pt x="197" y="745"/>
                </a:cubicBezTo>
                <a:cubicBezTo>
                  <a:pt x="195" y="750"/>
                  <a:pt x="195" y="750"/>
                  <a:pt x="195" y="750"/>
                </a:cubicBezTo>
                <a:cubicBezTo>
                  <a:pt x="195" y="753"/>
                  <a:pt x="195" y="753"/>
                  <a:pt x="195" y="753"/>
                </a:cubicBezTo>
                <a:cubicBezTo>
                  <a:pt x="198" y="755"/>
                  <a:pt x="198" y="755"/>
                  <a:pt x="198" y="755"/>
                </a:cubicBezTo>
                <a:cubicBezTo>
                  <a:pt x="203" y="753"/>
                  <a:pt x="203" y="753"/>
                  <a:pt x="203" y="753"/>
                </a:cubicBezTo>
                <a:cubicBezTo>
                  <a:pt x="203" y="753"/>
                  <a:pt x="204" y="756"/>
                  <a:pt x="206" y="755"/>
                </a:cubicBezTo>
                <a:cubicBezTo>
                  <a:pt x="207" y="755"/>
                  <a:pt x="207" y="755"/>
                  <a:pt x="207" y="755"/>
                </a:cubicBezTo>
                <a:cubicBezTo>
                  <a:pt x="207" y="755"/>
                  <a:pt x="216" y="769"/>
                  <a:pt x="224" y="761"/>
                </a:cubicBezTo>
                <a:cubicBezTo>
                  <a:pt x="232" y="753"/>
                  <a:pt x="274" y="709"/>
                  <a:pt x="304" y="679"/>
                </a:cubicBezTo>
                <a:cubicBezTo>
                  <a:pt x="334" y="648"/>
                  <a:pt x="357" y="623"/>
                  <a:pt x="358" y="625"/>
                </a:cubicBezTo>
                <a:cubicBezTo>
                  <a:pt x="359" y="627"/>
                  <a:pt x="359" y="628"/>
                  <a:pt x="358" y="638"/>
                </a:cubicBezTo>
                <a:cubicBezTo>
                  <a:pt x="358" y="648"/>
                  <a:pt x="359" y="670"/>
                  <a:pt x="357" y="687"/>
                </a:cubicBezTo>
                <a:cubicBezTo>
                  <a:pt x="355" y="703"/>
                  <a:pt x="354" y="706"/>
                  <a:pt x="354" y="706"/>
                </a:cubicBezTo>
                <a:cubicBezTo>
                  <a:pt x="362" y="708"/>
                  <a:pt x="362" y="708"/>
                  <a:pt x="362" y="708"/>
                </a:cubicBezTo>
                <a:cubicBezTo>
                  <a:pt x="362" y="708"/>
                  <a:pt x="361" y="712"/>
                  <a:pt x="365" y="719"/>
                </a:cubicBezTo>
                <a:cubicBezTo>
                  <a:pt x="368" y="725"/>
                  <a:pt x="369" y="725"/>
                  <a:pt x="366" y="731"/>
                </a:cubicBezTo>
                <a:cubicBezTo>
                  <a:pt x="364" y="737"/>
                  <a:pt x="359" y="748"/>
                  <a:pt x="361" y="766"/>
                </a:cubicBezTo>
                <a:cubicBezTo>
                  <a:pt x="364" y="783"/>
                  <a:pt x="363" y="790"/>
                  <a:pt x="366" y="803"/>
                </a:cubicBezTo>
                <a:cubicBezTo>
                  <a:pt x="368" y="816"/>
                  <a:pt x="373" y="825"/>
                  <a:pt x="372" y="836"/>
                </a:cubicBezTo>
                <a:cubicBezTo>
                  <a:pt x="372" y="846"/>
                  <a:pt x="367" y="855"/>
                  <a:pt x="368" y="869"/>
                </a:cubicBezTo>
                <a:cubicBezTo>
                  <a:pt x="368" y="883"/>
                  <a:pt x="368" y="894"/>
                  <a:pt x="369" y="902"/>
                </a:cubicBezTo>
                <a:cubicBezTo>
                  <a:pt x="370" y="910"/>
                  <a:pt x="372" y="927"/>
                  <a:pt x="380" y="972"/>
                </a:cubicBezTo>
                <a:cubicBezTo>
                  <a:pt x="388" y="1018"/>
                  <a:pt x="393" y="1035"/>
                  <a:pt x="399" y="1066"/>
                </a:cubicBezTo>
                <a:cubicBezTo>
                  <a:pt x="405" y="1097"/>
                  <a:pt x="410" y="1118"/>
                  <a:pt x="417" y="1137"/>
                </a:cubicBezTo>
                <a:cubicBezTo>
                  <a:pt x="424" y="1155"/>
                  <a:pt x="427" y="1172"/>
                  <a:pt x="429" y="1181"/>
                </a:cubicBezTo>
                <a:cubicBezTo>
                  <a:pt x="431" y="1189"/>
                  <a:pt x="432" y="1196"/>
                  <a:pt x="434" y="1200"/>
                </a:cubicBezTo>
                <a:cubicBezTo>
                  <a:pt x="437" y="1203"/>
                  <a:pt x="441" y="1206"/>
                  <a:pt x="441" y="1206"/>
                </a:cubicBezTo>
                <a:cubicBezTo>
                  <a:pt x="441" y="1206"/>
                  <a:pt x="438" y="1211"/>
                  <a:pt x="438" y="1212"/>
                </a:cubicBezTo>
                <a:cubicBezTo>
                  <a:pt x="438" y="1214"/>
                  <a:pt x="436" y="1218"/>
                  <a:pt x="434" y="1221"/>
                </a:cubicBezTo>
                <a:cubicBezTo>
                  <a:pt x="433" y="1224"/>
                  <a:pt x="432" y="1226"/>
                  <a:pt x="432" y="1226"/>
                </a:cubicBezTo>
                <a:cubicBezTo>
                  <a:pt x="432" y="1226"/>
                  <a:pt x="435" y="1226"/>
                  <a:pt x="434" y="1228"/>
                </a:cubicBezTo>
                <a:cubicBezTo>
                  <a:pt x="433" y="1230"/>
                  <a:pt x="433" y="1231"/>
                  <a:pt x="431" y="1233"/>
                </a:cubicBezTo>
                <a:cubicBezTo>
                  <a:pt x="429" y="1235"/>
                  <a:pt x="427" y="1234"/>
                  <a:pt x="427" y="1236"/>
                </a:cubicBezTo>
                <a:cubicBezTo>
                  <a:pt x="427" y="1237"/>
                  <a:pt x="426" y="1238"/>
                  <a:pt x="424" y="1239"/>
                </a:cubicBezTo>
                <a:cubicBezTo>
                  <a:pt x="423" y="1240"/>
                  <a:pt x="422" y="1240"/>
                  <a:pt x="420" y="1241"/>
                </a:cubicBezTo>
                <a:cubicBezTo>
                  <a:pt x="419" y="1242"/>
                  <a:pt x="418" y="1245"/>
                  <a:pt x="417" y="1245"/>
                </a:cubicBezTo>
                <a:cubicBezTo>
                  <a:pt x="416" y="1246"/>
                  <a:pt x="413" y="1247"/>
                  <a:pt x="412" y="1251"/>
                </a:cubicBezTo>
                <a:cubicBezTo>
                  <a:pt x="411" y="1255"/>
                  <a:pt x="411" y="1256"/>
                  <a:pt x="411" y="1256"/>
                </a:cubicBezTo>
                <a:cubicBezTo>
                  <a:pt x="411" y="1256"/>
                  <a:pt x="410" y="1255"/>
                  <a:pt x="407" y="1256"/>
                </a:cubicBezTo>
                <a:cubicBezTo>
                  <a:pt x="404" y="1258"/>
                  <a:pt x="404" y="1259"/>
                  <a:pt x="402" y="1259"/>
                </a:cubicBezTo>
                <a:cubicBezTo>
                  <a:pt x="400" y="1259"/>
                  <a:pt x="398" y="1259"/>
                  <a:pt x="393" y="1259"/>
                </a:cubicBezTo>
                <a:cubicBezTo>
                  <a:pt x="388" y="1259"/>
                  <a:pt x="384" y="1256"/>
                  <a:pt x="380" y="1259"/>
                </a:cubicBezTo>
                <a:cubicBezTo>
                  <a:pt x="376" y="1261"/>
                  <a:pt x="376" y="1262"/>
                  <a:pt x="369" y="1263"/>
                </a:cubicBezTo>
                <a:cubicBezTo>
                  <a:pt x="362" y="1264"/>
                  <a:pt x="352" y="1265"/>
                  <a:pt x="348" y="1268"/>
                </a:cubicBezTo>
                <a:cubicBezTo>
                  <a:pt x="345" y="1271"/>
                  <a:pt x="345" y="1276"/>
                  <a:pt x="345" y="1276"/>
                </a:cubicBezTo>
                <a:cubicBezTo>
                  <a:pt x="345" y="1276"/>
                  <a:pt x="342" y="1275"/>
                  <a:pt x="342" y="1277"/>
                </a:cubicBezTo>
                <a:cubicBezTo>
                  <a:pt x="341" y="1279"/>
                  <a:pt x="342" y="1282"/>
                  <a:pt x="342" y="1282"/>
                </a:cubicBezTo>
                <a:cubicBezTo>
                  <a:pt x="342" y="1282"/>
                  <a:pt x="340" y="1286"/>
                  <a:pt x="351" y="1289"/>
                </a:cubicBezTo>
                <a:cubicBezTo>
                  <a:pt x="362" y="1293"/>
                  <a:pt x="367" y="1299"/>
                  <a:pt x="411" y="1296"/>
                </a:cubicBezTo>
                <a:cubicBezTo>
                  <a:pt x="426" y="1296"/>
                  <a:pt x="449" y="1293"/>
                  <a:pt x="462" y="1292"/>
                </a:cubicBezTo>
                <a:cubicBezTo>
                  <a:pt x="475" y="1291"/>
                  <a:pt x="487" y="1290"/>
                  <a:pt x="487" y="1290"/>
                </a:cubicBezTo>
                <a:cubicBezTo>
                  <a:pt x="487" y="1297"/>
                  <a:pt x="487" y="1297"/>
                  <a:pt x="487" y="1297"/>
                </a:cubicBezTo>
                <a:cubicBezTo>
                  <a:pt x="487" y="1297"/>
                  <a:pt x="495" y="1298"/>
                  <a:pt x="516" y="1296"/>
                </a:cubicBezTo>
                <a:cubicBezTo>
                  <a:pt x="538" y="1293"/>
                  <a:pt x="545" y="1295"/>
                  <a:pt x="545" y="1288"/>
                </a:cubicBezTo>
                <a:cubicBezTo>
                  <a:pt x="546" y="1281"/>
                  <a:pt x="547" y="1279"/>
                  <a:pt x="546" y="1277"/>
                </a:cubicBezTo>
                <a:cubicBezTo>
                  <a:pt x="545" y="1276"/>
                  <a:pt x="545" y="1275"/>
                  <a:pt x="545" y="1275"/>
                </a:cubicBezTo>
                <a:cubicBezTo>
                  <a:pt x="545" y="1275"/>
                  <a:pt x="545" y="1269"/>
                  <a:pt x="544" y="1263"/>
                </a:cubicBezTo>
                <a:cubicBezTo>
                  <a:pt x="543" y="1257"/>
                  <a:pt x="543" y="1257"/>
                  <a:pt x="543" y="1257"/>
                </a:cubicBezTo>
                <a:cubicBezTo>
                  <a:pt x="545" y="1255"/>
                  <a:pt x="545" y="1255"/>
                  <a:pt x="545" y="1255"/>
                </a:cubicBezTo>
                <a:cubicBezTo>
                  <a:pt x="545" y="1255"/>
                  <a:pt x="546" y="1246"/>
                  <a:pt x="545" y="1237"/>
                </a:cubicBezTo>
                <a:cubicBezTo>
                  <a:pt x="545" y="1228"/>
                  <a:pt x="547" y="1217"/>
                  <a:pt x="543" y="1209"/>
                </a:cubicBezTo>
                <a:cubicBezTo>
                  <a:pt x="540" y="1202"/>
                  <a:pt x="536" y="1192"/>
                  <a:pt x="530" y="1179"/>
                </a:cubicBezTo>
                <a:cubicBezTo>
                  <a:pt x="524" y="1167"/>
                  <a:pt x="521" y="1163"/>
                  <a:pt x="521" y="1159"/>
                </a:cubicBezTo>
                <a:cubicBezTo>
                  <a:pt x="520" y="1156"/>
                  <a:pt x="522" y="1154"/>
                  <a:pt x="520" y="1148"/>
                </a:cubicBezTo>
                <a:cubicBezTo>
                  <a:pt x="519" y="1141"/>
                  <a:pt x="519" y="1142"/>
                  <a:pt x="520" y="1135"/>
                </a:cubicBezTo>
                <a:cubicBezTo>
                  <a:pt x="522" y="1129"/>
                  <a:pt x="524" y="1123"/>
                  <a:pt x="526" y="1096"/>
                </a:cubicBezTo>
                <a:cubicBezTo>
                  <a:pt x="528" y="1069"/>
                  <a:pt x="529" y="1064"/>
                  <a:pt x="529" y="1064"/>
                </a:cubicBezTo>
                <a:cubicBezTo>
                  <a:pt x="529" y="1064"/>
                  <a:pt x="575" y="1124"/>
                  <a:pt x="602" y="1153"/>
                </a:cubicBezTo>
                <a:cubicBezTo>
                  <a:pt x="629" y="1182"/>
                  <a:pt x="648" y="1204"/>
                  <a:pt x="655" y="1213"/>
                </a:cubicBezTo>
                <a:cubicBezTo>
                  <a:pt x="662" y="1222"/>
                  <a:pt x="668" y="1229"/>
                  <a:pt x="668" y="1229"/>
                </a:cubicBezTo>
                <a:cubicBezTo>
                  <a:pt x="668" y="1229"/>
                  <a:pt x="673" y="1223"/>
                  <a:pt x="675" y="1224"/>
                </a:cubicBezTo>
                <a:cubicBezTo>
                  <a:pt x="676" y="1225"/>
                  <a:pt x="676" y="1226"/>
                  <a:pt x="676" y="1229"/>
                </a:cubicBezTo>
                <a:cubicBezTo>
                  <a:pt x="676" y="1233"/>
                  <a:pt x="674" y="1242"/>
                  <a:pt x="675" y="1244"/>
                </a:cubicBezTo>
                <a:cubicBezTo>
                  <a:pt x="676" y="1245"/>
                  <a:pt x="677" y="1245"/>
                  <a:pt x="678" y="1246"/>
                </a:cubicBezTo>
                <a:cubicBezTo>
                  <a:pt x="680" y="1247"/>
                  <a:pt x="679" y="1249"/>
                  <a:pt x="680" y="1252"/>
                </a:cubicBezTo>
                <a:cubicBezTo>
                  <a:pt x="681" y="1254"/>
                  <a:pt x="681" y="1256"/>
                  <a:pt x="684" y="1258"/>
                </a:cubicBezTo>
                <a:cubicBezTo>
                  <a:pt x="688" y="1260"/>
                  <a:pt x="689" y="1262"/>
                  <a:pt x="691" y="1263"/>
                </a:cubicBezTo>
                <a:cubicBezTo>
                  <a:pt x="693" y="1264"/>
                  <a:pt x="695" y="1265"/>
                  <a:pt x="695" y="1266"/>
                </a:cubicBezTo>
                <a:cubicBezTo>
                  <a:pt x="694" y="1268"/>
                  <a:pt x="691" y="1267"/>
                  <a:pt x="691" y="1268"/>
                </a:cubicBezTo>
                <a:cubicBezTo>
                  <a:pt x="690" y="1270"/>
                  <a:pt x="691" y="1273"/>
                  <a:pt x="690" y="1275"/>
                </a:cubicBezTo>
                <a:cubicBezTo>
                  <a:pt x="688" y="1278"/>
                  <a:pt x="684" y="1282"/>
                  <a:pt x="683" y="1285"/>
                </a:cubicBezTo>
                <a:cubicBezTo>
                  <a:pt x="681" y="1288"/>
                  <a:pt x="682" y="1289"/>
                  <a:pt x="679" y="1292"/>
                </a:cubicBezTo>
                <a:cubicBezTo>
                  <a:pt x="677" y="1295"/>
                  <a:pt x="672" y="1298"/>
                  <a:pt x="671" y="1301"/>
                </a:cubicBezTo>
                <a:cubicBezTo>
                  <a:pt x="671" y="1304"/>
                  <a:pt x="672" y="1307"/>
                  <a:pt x="672" y="1307"/>
                </a:cubicBezTo>
                <a:cubicBezTo>
                  <a:pt x="672" y="1307"/>
                  <a:pt x="670" y="1308"/>
                  <a:pt x="671" y="1310"/>
                </a:cubicBezTo>
                <a:cubicBezTo>
                  <a:pt x="672" y="1313"/>
                  <a:pt x="673" y="1318"/>
                  <a:pt x="675" y="1318"/>
                </a:cubicBezTo>
                <a:cubicBezTo>
                  <a:pt x="677" y="1319"/>
                  <a:pt x="712" y="1317"/>
                  <a:pt x="732" y="1301"/>
                </a:cubicBezTo>
                <a:cubicBezTo>
                  <a:pt x="752" y="1286"/>
                  <a:pt x="755" y="1275"/>
                  <a:pt x="759" y="1256"/>
                </a:cubicBezTo>
                <a:cubicBezTo>
                  <a:pt x="761" y="1247"/>
                  <a:pt x="761" y="1241"/>
                  <a:pt x="762" y="1231"/>
                </a:cubicBezTo>
                <a:cubicBezTo>
                  <a:pt x="764" y="1221"/>
                  <a:pt x="766" y="1214"/>
                  <a:pt x="766" y="1210"/>
                </a:cubicBezTo>
                <a:cubicBezTo>
                  <a:pt x="766" y="1207"/>
                  <a:pt x="765" y="1203"/>
                  <a:pt x="767" y="1203"/>
                </a:cubicBezTo>
                <a:cubicBezTo>
                  <a:pt x="769" y="1203"/>
                  <a:pt x="772" y="1206"/>
                  <a:pt x="772" y="1206"/>
                </a:cubicBezTo>
                <a:cubicBezTo>
                  <a:pt x="772" y="1206"/>
                  <a:pt x="779" y="1186"/>
                  <a:pt x="781" y="1172"/>
                </a:cubicBezTo>
                <a:cubicBezTo>
                  <a:pt x="783" y="1159"/>
                  <a:pt x="783" y="1153"/>
                  <a:pt x="780" y="1151"/>
                </a:cubicBezTo>
                <a:close/>
                <a:moveTo>
                  <a:pt x="607" y="557"/>
                </a:moveTo>
                <a:cubicBezTo>
                  <a:pt x="607" y="554"/>
                  <a:pt x="610" y="555"/>
                  <a:pt x="610" y="555"/>
                </a:cubicBezTo>
                <a:cubicBezTo>
                  <a:pt x="610" y="555"/>
                  <a:pt x="609" y="561"/>
                  <a:pt x="607" y="562"/>
                </a:cubicBezTo>
                <a:cubicBezTo>
                  <a:pt x="605" y="562"/>
                  <a:pt x="606" y="559"/>
                  <a:pt x="607" y="557"/>
                </a:cubicBezTo>
                <a:close/>
                <a:moveTo>
                  <a:pt x="569" y="395"/>
                </a:moveTo>
                <a:cubicBezTo>
                  <a:pt x="574" y="400"/>
                  <a:pt x="575" y="404"/>
                  <a:pt x="578" y="409"/>
                </a:cubicBezTo>
                <a:cubicBezTo>
                  <a:pt x="582" y="414"/>
                  <a:pt x="590" y="420"/>
                  <a:pt x="593" y="422"/>
                </a:cubicBezTo>
                <a:cubicBezTo>
                  <a:pt x="596" y="424"/>
                  <a:pt x="595" y="425"/>
                  <a:pt x="594" y="428"/>
                </a:cubicBezTo>
                <a:cubicBezTo>
                  <a:pt x="593" y="431"/>
                  <a:pt x="593" y="437"/>
                  <a:pt x="592" y="440"/>
                </a:cubicBezTo>
                <a:cubicBezTo>
                  <a:pt x="592" y="443"/>
                  <a:pt x="583" y="453"/>
                  <a:pt x="581" y="455"/>
                </a:cubicBezTo>
                <a:cubicBezTo>
                  <a:pt x="578" y="458"/>
                  <a:pt x="578" y="464"/>
                  <a:pt x="578" y="467"/>
                </a:cubicBezTo>
                <a:cubicBezTo>
                  <a:pt x="579" y="470"/>
                  <a:pt x="577" y="472"/>
                  <a:pt x="575" y="475"/>
                </a:cubicBezTo>
                <a:cubicBezTo>
                  <a:pt x="573" y="477"/>
                  <a:pt x="571" y="484"/>
                  <a:pt x="571" y="484"/>
                </a:cubicBezTo>
                <a:cubicBezTo>
                  <a:pt x="562" y="389"/>
                  <a:pt x="562" y="389"/>
                  <a:pt x="562" y="389"/>
                </a:cubicBezTo>
                <a:cubicBezTo>
                  <a:pt x="562" y="389"/>
                  <a:pt x="563" y="389"/>
                  <a:pt x="569" y="395"/>
                </a:cubicBezTo>
                <a:close/>
                <a:moveTo>
                  <a:pt x="287" y="13"/>
                </a:moveTo>
                <a:cubicBezTo>
                  <a:pt x="285" y="13"/>
                  <a:pt x="289" y="12"/>
                  <a:pt x="289" y="12"/>
                </a:cubicBezTo>
                <a:cubicBezTo>
                  <a:pt x="289" y="12"/>
                  <a:pt x="289" y="13"/>
                  <a:pt x="290" y="14"/>
                </a:cubicBezTo>
                <a:cubicBezTo>
                  <a:pt x="291" y="15"/>
                  <a:pt x="288" y="14"/>
                  <a:pt x="287" y="13"/>
                </a:cubicBezTo>
                <a:close/>
                <a:moveTo>
                  <a:pt x="291" y="12"/>
                </a:moveTo>
                <a:cubicBezTo>
                  <a:pt x="289" y="10"/>
                  <a:pt x="293" y="11"/>
                  <a:pt x="293" y="11"/>
                </a:cubicBezTo>
                <a:cubicBezTo>
                  <a:pt x="294" y="12"/>
                  <a:pt x="294" y="12"/>
                  <a:pt x="294" y="12"/>
                </a:cubicBezTo>
                <a:cubicBezTo>
                  <a:pt x="294" y="12"/>
                  <a:pt x="292" y="13"/>
                  <a:pt x="291" y="12"/>
                </a:cubicBezTo>
                <a:close/>
                <a:moveTo>
                  <a:pt x="317" y="6"/>
                </a:moveTo>
                <a:cubicBezTo>
                  <a:pt x="315" y="4"/>
                  <a:pt x="315" y="4"/>
                  <a:pt x="315" y="4"/>
                </a:cubicBezTo>
                <a:cubicBezTo>
                  <a:pt x="315" y="4"/>
                  <a:pt x="316" y="1"/>
                  <a:pt x="317" y="1"/>
                </a:cubicBezTo>
                <a:cubicBezTo>
                  <a:pt x="319" y="1"/>
                  <a:pt x="320" y="1"/>
                  <a:pt x="320" y="1"/>
                </a:cubicBezTo>
                <a:cubicBezTo>
                  <a:pt x="320" y="1"/>
                  <a:pt x="317" y="2"/>
                  <a:pt x="317" y="4"/>
                </a:cubicBezTo>
                <a:cubicBezTo>
                  <a:pt x="317" y="5"/>
                  <a:pt x="317" y="6"/>
                  <a:pt x="317" y="6"/>
                </a:cubicBezTo>
                <a:close/>
                <a:moveTo>
                  <a:pt x="319" y="7"/>
                </a:moveTo>
                <a:cubicBezTo>
                  <a:pt x="319" y="7"/>
                  <a:pt x="318" y="2"/>
                  <a:pt x="320" y="2"/>
                </a:cubicBezTo>
                <a:cubicBezTo>
                  <a:pt x="322" y="2"/>
                  <a:pt x="323" y="3"/>
                  <a:pt x="323" y="3"/>
                </a:cubicBezTo>
                <a:cubicBezTo>
                  <a:pt x="323" y="3"/>
                  <a:pt x="321" y="3"/>
                  <a:pt x="320" y="4"/>
                </a:cubicBezTo>
                <a:cubicBezTo>
                  <a:pt x="319" y="5"/>
                  <a:pt x="319" y="7"/>
                  <a:pt x="319" y="7"/>
                </a:cubicBezTo>
                <a:close/>
                <a:moveTo>
                  <a:pt x="295" y="514"/>
                </a:moveTo>
                <a:cubicBezTo>
                  <a:pt x="296" y="516"/>
                  <a:pt x="296" y="516"/>
                  <a:pt x="296" y="516"/>
                </a:cubicBezTo>
                <a:cubicBezTo>
                  <a:pt x="294" y="517"/>
                  <a:pt x="294" y="517"/>
                  <a:pt x="294" y="517"/>
                </a:cubicBezTo>
                <a:lnTo>
                  <a:pt x="295" y="514"/>
                </a:lnTo>
                <a:close/>
                <a:moveTo>
                  <a:pt x="234" y="466"/>
                </a:moveTo>
                <a:cubicBezTo>
                  <a:pt x="235" y="465"/>
                  <a:pt x="237" y="463"/>
                  <a:pt x="237" y="463"/>
                </a:cubicBezTo>
                <a:cubicBezTo>
                  <a:pt x="237" y="463"/>
                  <a:pt x="242" y="467"/>
                  <a:pt x="243" y="469"/>
                </a:cubicBezTo>
                <a:cubicBezTo>
                  <a:pt x="245" y="471"/>
                  <a:pt x="246" y="469"/>
                  <a:pt x="246" y="469"/>
                </a:cubicBezTo>
                <a:cubicBezTo>
                  <a:pt x="246" y="472"/>
                  <a:pt x="246" y="472"/>
                  <a:pt x="246" y="472"/>
                </a:cubicBezTo>
                <a:cubicBezTo>
                  <a:pt x="246" y="472"/>
                  <a:pt x="244" y="474"/>
                  <a:pt x="243" y="475"/>
                </a:cubicBezTo>
                <a:cubicBezTo>
                  <a:pt x="242" y="475"/>
                  <a:pt x="240" y="474"/>
                  <a:pt x="238" y="471"/>
                </a:cubicBezTo>
                <a:cubicBezTo>
                  <a:pt x="235" y="469"/>
                  <a:pt x="234" y="467"/>
                  <a:pt x="234" y="466"/>
                </a:cubicBezTo>
                <a:close/>
                <a:moveTo>
                  <a:pt x="273" y="509"/>
                </a:moveTo>
                <a:cubicBezTo>
                  <a:pt x="271" y="507"/>
                  <a:pt x="272" y="507"/>
                  <a:pt x="271" y="505"/>
                </a:cubicBezTo>
                <a:cubicBezTo>
                  <a:pt x="270" y="504"/>
                  <a:pt x="267" y="501"/>
                  <a:pt x="264" y="498"/>
                </a:cubicBezTo>
                <a:cubicBezTo>
                  <a:pt x="261" y="495"/>
                  <a:pt x="260" y="495"/>
                  <a:pt x="260" y="495"/>
                </a:cubicBezTo>
                <a:cubicBezTo>
                  <a:pt x="242" y="477"/>
                  <a:pt x="242" y="477"/>
                  <a:pt x="242" y="477"/>
                </a:cubicBezTo>
                <a:cubicBezTo>
                  <a:pt x="242" y="477"/>
                  <a:pt x="247" y="474"/>
                  <a:pt x="249" y="472"/>
                </a:cubicBezTo>
                <a:cubicBezTo>
                  <a:pt x="251" y="470"/>
                  <a:pt x="245" y="469"/>
                  <a:pt x="245" y="469"/>
                </a:cubicBezTo>
                <a:cubicBezTo>
                  <a:pt x="245" y="469"/>
                  <a:pt x="247" y="466"/>
                  <a:pt x="250" y="465"/>
                </a:cubicBezTo>
                <a:cubicBezTo>
                  <a:pt x="252" y="463"/>
                  <a:pt x="255" y="463"/>
                  <a:pt x="255" y="463"/>
                </a:cubicBezTo>
                <a:cubicBezTo>
                  <a:pt x="255" y="463"/>
                  <a:pt x="255" y="463"/>
                  <a:pt x="254" y="466"/>
                </a:cubicBezTo>
                <a:cubicBezTo>
                  <a:pt x="254" y="469"/>
                  <a:pt x="253" y="470"/>
                  <a:pt x="255" y="474"/>
                </a:cubicBezTo>
                <a:cubicBezTo>
                  <a:pt x="257" y="478"/>
                  <a:pt x="265" y="477"/>
                  <a:pt x="265" y="477"/>
                </a:cubicBezTo>
                <a:cubicBezTo>
                  <a:pt x="265" y="477"/>
                  <a:pt x="265" y="479"/>
                  <a:pt x="265" y="482"/>
                </a:cubicBezTo>
                <a:cubicBezTo>
                  <a:pt x="265" y="485"/>
                  <a:pt x="267" y="484"/>
                  <a:pt x="270" y="488"/>
                </a:cubicBezTo>
                <a:cubicBezTo>
                  <a:pt x="272" y="491"/>
                  <a:pt x="273" y="495"/>
                  <a:pt x="273" y="496"/>
                </a:cubicBezTo>
                <a:cubicBezTo>
                  <a:pt x="273" y="498"/>
                  <a:pt x="273" y="499"/>
                  <a:pt x="276" y="502"/>
                </a:cubicBezTo>
                <a:cubicBezTo>
                  <a:pt x="279" y="505"/>
                  <a:pt x="280" y="506"/>
                  <a:pt x="281" y="509"/>
                </a:cubicBezTo>
                <a:cubicBezTo>
                  <a:pt x="282" y="511"/>
                  <a:pt x="282" y="512"/>
                  <a:pt x="284" y="513"/>
                </a:cubicBezTo>
                <a:cubicBezTo>
                  <a:pt x="287" y="514"/>
                  <a:pt x="292" y="514"/>
                  <a:pt x="292" y="514"/>
                </a:cubicBezTo>
                <a:cubicBezTo>
                  <a:pt x="292" y="516"/>
                  <a:pt x="292" y="516"/>
                  <a:pt x="292" y="516"/>
                </a:cubicBezTo>
                <a:cubicBezTo>
                  <a:pt x="286" y="521"/>
                  <a:pt x="286" y="521"/>
                  <a:pt x="286" y="521"/>
                </a:cubicBezTo>
                <a:cubicBezTo>
                  <a:pt x="286" y="521"/>
                  <a:pt x="276" y="511"/>
                  <a:pt x="273" y="509"/>
                </a:cubicBezTo>
                <a:close/>
                <a:moveTo>
                  <a:pt x="298" y="530"/>
                </a:moveTo>
                <a:cubicBezTo>
                  <a:pt x="297" y="531"/>
                  <a:pt x="294" y="528"/>
                  <a:pt x="292" y="526"/>
                </a:cubicBezTo>
                <a:cubicBezTo>
                  <a:pt x="291" y="524"/>
                  <a:pt x="289" y="523"/>
                  <a:pt x="289" y="522"/>
                </a:cubicBezTo>
                <a:cubicBezTo>
                  <a:pt x="290" y="520"/>
                  <a:pt x="293" y="518"/>
                  <a:pt x="293" y="518"/>
                </a:cubicBezTo>
                <a:cubicBezTo>
                  <a:pt x="293" y="521"/>
                  <a:pt x="293" y="521"/>
                  <a:pt x="293" y="521"/>
                </a:cubicBezTo>
                <a:cubicBezTo>
                  <a:pt x="298" y="526"/>
                  <a:pt x="298" y="526"/>
                  <a:pt x="298" y="526"/>
                </a:cubicBezTo>
                <a:cubicBezTo>
                  <a:pt x="301" y="525"/>
                  <a:pt x="301" y="525"/>
                  <a:pt x="301" y="525"/>
                </a:cubicBezTo>
                <a:cubicBezTo>
                  <a:pt x="301" y="527"/>
                  <a:pt x="301" y="527"/>
                  <a:pt x="301" y="527"/>
                </a:cubicBezTo>
                <a:cubicBezTo>
                  <a:pt x="301" y="527"/>
                  <a:pt x="300" y="529"/>
                  <a:pt x="298" y="530"/>
                </a:cubicBezTo>
                <a:close/>
                <a:moveTo>
                  <a:pt x="360" y="593"/>
                </a:moveTo>
                <a:cubicBezTo>
                  <a:pt x="360" y="593"/>
                  <a:pt x="359" y="594"/>
                  <a:pt x="357" y="591"/>
                </a:cubicBezTo>
                <a:cubicBezTo>
                  <a:pt x="355" y="589"/>
                  <a:pt x="350" y="584"/>
                  <a:pt x="350" y="584"/>
                </a:cubicBezTo>
                <a:cubicBezTo>
                  <a:pt x="350" y="581"/>
                  <a:pt x="350" y="581"/>
                  <a:pt x="350" y="581"/>
                </a:cubicBezTo>
                <a:cubicBezTo>
                  <a:pt x="351" y="580"/>
                  <a:pt x="351" y="580"/>
                  <a:pt x="351" y="580"/>
                </a:cubicBezTo>
                <a:cubicBezTo>
                  <a:pt x="346" y="575"/>
                  <a:pt x="346" y="575"/>
                  <a:pt x="346" y="575"/>
                </a:cubicBezTo>
                <a:cubicBezTo>
                  <a:pt x="346" y="577"/>
                  <a:pt x="346" y="577"/>
                  <a:pt x="346" y="577"/>
                </a:cubicBezTo>
                <a:cubicBezTo>
                  <a:pt x="343" y="577"/>
                  <a:pt x="343" y="577"/>
                  <a:pt x="343" y="577"/>
                </a:cubicBezTo>
                <a:cubicBezTo>
                  <a:pt x="341" y="574"/>
                  <a:pt x="341" y="574"/>
                  <a:pt x="341" y="574"/>
                </a:cubicBezTo>
                <a:cubicBezTo>
                  <a:pt x="341" y="573"/>
                  <a:pt x="341" y="573"/>
                  <a:pt x="341" y="573"/>
                </a:cubicBezTo>
                <a:cubicBezTo>
                  <a:pt x="340" y="572"/>
                  <a:pt x="340" y="572"/>
                  <a:pt x="340" y="572"/>
                </a:cubicBezTo>
                <a:cubicBezTo>
                  <a:pt x="339" y="572"/>
                  <a:pt x="339" y="572"/>
                  <a:pt x="339" y="572"/>
                </a:cubicBezTo>
                <a:cubicBezTo>
                  <a:pt x="337" y="570"/>
                  <a:pt x="337" y="570"/>
                  <a:pt x="337" y="570"/>
                </a:cubicBezTo>
                <a:cubicBezTo>
                  <a:pt x="338" y="569"/>
                  <a:pt x="338" y="569"/>
                  <a:pt x="338" y="569"/>
                </a:cubicBezTo>
                <a:cubicBezTo>
                  <a:pt x="336" y="568"/>
                  <a:pt x="336" y="568"/>
                  <a:pt x="336" y="568"/>
                </a:cubicBezTo>
                <a:cubicBezTo>
                  <a:pt x="335" y="569"/>
                  <a:pt x="335" y="569"/>
                  <a:pt x="335" y="569"/>
                </a:cubicBezTo>
                <a:cubicBezTo>
                  <a:pt x="333" y="567"/>
                  <a:pt x="333" y="567"/>
                  <a:pt x="333" y="567"/>
                </a:cubicBezTo>
                <a:cubicBezTo>
                  <a:pt x="333" y="567"/>
                  <a:pt x="335" y="564"/>
                  <a:pt x="333" y="563"/>
                </a:cubicBezTo>
                <a:cubicBezTo>
                  <a:pt x="331" y="562"/>
                  <a:pt x="329" y="562"/>
                  <a:pt x="330" y="561"/>
                </a:cubicBezTo>
                <a:cubicBezTo>
                  <a:pt x="330" y="560"/>
                  <a:pt x="331" y="559"/>
                  <a:pt x="331" y="559"/>
                </a:cubicBezTo>
                <a:cubicBezTo>
                  <a:pt x="325" y="553"/>
                  <a:pt x="325" y="553"/>
                  <a:pt x="325" y="553"/>
                </a:cubicBezTo>
                <a:cubicBezTo>
                  <a:pt x="325" y="553"/>
                  <a:pt x="324" y="556"/>
                  <a:pt x="323" y="554"/>
                </a:cubicBezTo>
                <a:cubicBezTo>
                  <a:pt x="322" y="553"/>
                  <a:pt x="322" y="551"/>
                  <a:pt x="320" y="552"/>
                </a:cubicBezTo>
                <a:cubicBezTo>
                  <a:pt x="318" y="552"/>
                  <a:pt x="318" y="552"/>
                  <a:pt x="318" y="552"/>
                </a:cubicBezTo>
                <a:cubicBezTo>
                  <a:pt x="318" y="552"/>
                  <a:pt x="304" y="540"/>
                  <a:pt x="303" y="538"/>
                </a:cubicBezTo>
                <a:cubicBezTo>
                  <a:pt x="302" y="535"/>
                  <a:pt x="302" y="530"/>
                  <a:pt x="303" y="528"/>
                </a:cubicBezTo>
                <a:cubicBezTo>
                  <a:pt x="304" y="526"/>
                  <a:pt x="303" y="523"/>
                  <a:pt x="303" y="523"/>
                </a:cubicBezTo>
                <a:cubicBezTo>
                  <a:pt x="303" y="523"/>
                  <a:pt x="305" y="524"/>
                  <a:pt x="306" y="523"/>
                </a:cubicBezTo>
                <a:cubicBezTo>
                  <a:pt x="308" y="522"/>
                  <a:pt x="311" y="519"/>
                  <a:pt x="313" y="515"/>
                </a:cubicBezTo>
                <a:cubicBezTo>
                  <a:pt x="315" y="510"/>
                  <a:pt x="317" y="510"/>
                  <a:pt x="319" y="509"/>
                </a:cubicBezTo>
                <a:cubicBezTo>
                  <a:pt x="320" y="508"/>
                  <a:pt x="323" y="506"/>
                  <a:pt x="323" y="506"/>
                </a:cubicBezTo>
                <a:cubicBezTo>
                  <a:pt x="323" y="506"/>
                  <a:pt x="324" y="506"/>
                  <a:pt x="325" y="508"/>
                </a:cubicBezTo>
                <a:cubicBezTo>
                  <a:pt x="326" y="510"/>
                  <a:pt x="328" y="516"/>
                  <a:pt x="330" y="520"/>
                </a:cubicBezTo>
                <a:cubicBezTo>
                  <a:pt x="332" y="525"/>
                  <a:pt x="333" y="529"/>
                  <a:pt x="336" y="528"/>
                </a:cubicBezTo>
                <a:cubicBezTo>
                  <a:pt x="339" y="527"/>
                  <a:pt x="343" y="525"/>
                  <a:pt x="348" y="523"/>
                </a:cubicBezTo>
                <a:cubicBezTo>
                  <a:pt x="353" y="521"/>
                  <a:pt x="356" y="520"/>
                  <a:pt x="356" y="520"/>
                </a:cubicBezTo>
                <a:cubicBezTo>
                  <a:pt x="356" y="520"/>
                  <a:pt x="362" y="551"/>
                  <a:pt x="362" y="563"/>
                </a:cubicBezTo>
                <a:cubicBezTo>
                  <a:pt x="361" y="576"/>
                  <a:pt x="360" y="593"/>
                  <a:pt x="360" y="593"/>
                </a:cubicBezTo>
                <a:close/>
                <a:moveTo>
                  <a:pt x="453" y="1207"/>
                </a:moveTo>
                <a:cubicBezTo>
                  <a:pt x="452" y="1208"/>
                  <a:pt x="446" y="1206"/>
                  <a:pt x="446" y="1205"/>
                </a:cubicBezTo>
                <a:cubicBezTo>
                  <a:pt x="445" y="1204"/>
                  <a:pt x="448" y="1202"/>
                  <a:pt x="451" y="1202"/>
                </a:cubicBezTo>
                <a:cubicBezTo>
                  <a:pt x="453" y="1201"/>
                  <a:pt x="453" y="1204"/>
                  <a:pt x="453" y="1204"/>
                </a:cubicBezTo>
                <a:cubicBezTo>
                  <a:pt x="453" y="1204"/>
                  <a:pt x="455" y="1207"/>
                  <a:pt x="453" y="1207"/>
                </a:cubicBezTo>
                <a:close/>
                <a:moveTo>
                  <a:pt x="679" y="1244"/>
                </a:moveTo>
                <a:cubicBezTo>
                  <a:pt x="678" y="1248"/>
                  <a:pt x="677" y="1245"/>
                  <a:pt x="677" y="1243"/>
                </a:cubicBezTo>
                <a:cubicBezTo>
                  <a:pt x="676" y="1241"/>
                  <a:pt x="677" y="1231"/>
                  <a:pt x="677" y="1231"/>
                </a:cubicBezTo>
                <a:cubicBezTo>
                  <a:pt x="677" y="1231"/>
                  <a:pt x="679" y="1232"/>
                  <a:pt x="679" y="1235"/>
                </a:cubicBezTo>
                <a:cubicBezTo>
                  <a:pt x="680" y="1237"/>
                  <a:pt x="680" y="1241"/>
                  <a:pt x="679" y="1244"/>
                </a:cubicBezTo>
                <a:close/>
                <a:moveTo>
                  <a:pt x="689" y="1260"/>
                </a:moveTo>
                <a:cubicBezTo>
                  <a:pt x="688" y="1259"/>
                  <a:pt x="684" y="1256"/>
                  <a:pt x="682" y="1252"/>
                </a:cubicBezTo>
                <a:cubicBezTo>
                  <a:pt x="680" y="1248"/>
                  <a:pt x="681" y="1245"/>
                  <a:pt x="682" y="1243"/>
                </a:cubicBezTo>
                <a:cubicBezTo>
                  <a:pt x="683" y="1242"/>
                  <a:pt x="683" y="1239"/>
                  <a:pt x="683" y="1239"/>
                </a:cubicBezTo>
                <a:cubicBezTo>
                  <a:pt x="685" y="1240"/>
                  <a:pt x="685" y="1240"/>
                  <a:pt x="685" y="1240"/>
                </a:cubicBezTo>
                <a:cubicBezTo>
                  <a:pt x="685" y="1240"/>
                  <a:pt x="685" y="1240"/>
                  <a:pt x="685" y="1243"/>
                </a:cubicBezTo>
                <a:cubicBezTo>
                  <a:pt x="685" y="1245"/>
                  <a:pt x="686" y="1244"/>
                  <a:pt x="687" y="1246"/>
                </a:cubicBezTo>
                <a:cubicBezTo>
                  <a:pt x="688" y="1248"/>
                  <a:pt x="689" y="1251"/>
                  <a:pt x="688" y="1252"/>
                </a:cubicBezTo>
                <a:cubicBezTo>
                  <a:pt x="688" y="1253"/>
                  <a:pt x="689" y="1253"/>
                  <a:pt x="690" y="1254"/>
                </a:cubicBezTo>
                <a:cubicBezTo>
                  <a:pt x="691" y="1255"/>
                  <a:pt x="691" y="1259"/>
                  <a:pt x="692" y="1261"/>
                </a:cubicBezTo>
                <a:cubicBezTo>
                  <a:pt x="693" y="1263"/>
                  <a:pt x="690" y="1262"/>
                  <a:pt x="689" y="1260"/>
                </a:cubicBezTo>
                <a:close/>
              </a:path>
            </a:pathLst>
          </a:custGeom>
          <a:solidFill>
            <a:sysClr val="windowText" lastClr="000000">
              <a:lumMod val="95000"/>
              <a:lumOff val="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16" name="Group 3"/>
          <p:cNvGrpSpPr/>
          <p:nvPr/>
        </p:nvGrpSpPr>
        <p:grpSpPr>
          <a:xfrm>
            <a:off x="1772256" y="987182"/>
            <a:ext cx="2295048" cy="1451515"/>
            <a:chOff x="1965382" y="2671517"/>
            <a:chExt cx="2295048" cy="1451515"/>
          </a:xfrm>
        </p:grpSpPr>
        <p:sp>
          <p:nvSpPr>
            <p:cNvPr id="17" name="Right Arrow 2"/>
            <p:cNvSpPr/>
            <p:nvPr/>
          </p:nvSpPr>
          <p:spPr>
            <a:xfrm rot="19167966">
              <a:off x="1965382" y="4056971"/>
              <a:ext cx="757193" cy="66061"/>
            </a:xfrm>
            <a:prstGeom prst="rightArrow">
              <a:avLst/>
            </a:prstGeom>
            <a:solidFill>
              <a:srgbClr val="EC4E4E"/>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8" name="Right Arrow 23"/>
            <p:cNvSpPr/>
            <p:nvPr/>
          </p:nvSpPr>
          <p:spPr>
            <a:xfrm rot="19167966">
              <a:off x="2699673" y="3364244"/>
              <a:ext cx="757193" cy="66061"/>
            </a:xfrm>
            <a:prstGeom prst="rightArrow">
              <a:avLst/>
            </a:prstGeom>
            <a:solidFill>
              <a:srgbClr val="EC4E4E"/>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prstClr val="white"/>
                </a:solidFill>
                <a:effectLst/>
                <a:uLnTx/>
                <a:uFillTx/>
                <a:latin typeface="Calibri"/>
                <a:ea typeface="+mn-ea"/>
                <a:cs typeface="+mn-cs"/>
                <a:sym typeface="Arial" panose="020B0604020202020204" pitchFamily="34" charset="0"/>
              </a:endParaRPr>
            </a:p>
          </p:txBody>
        </p:sp>
        <p:sp>
          <p:nvSpPr>
            <p:cNvPr id="19" name="Right Arrow 25"/>
            <p:cNvSpPr/>
            <p:nvPr/>
          </p:nvSpPr>
          <p:spPr>
            <a:xfrm rot="19167966">
              <a:off x="3503237" y="2671517"/>
              <a:ext cx="757193" cy="66061"/>
            </a:xfrm>
            <a:prstGeom prst="rightArrow">
              <a:avLst/>
            </a:prstGeom>
            <a:solidFill>
              <a:srgbClr val="EC4E4E"/>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prstClr val="white"/>
                </a:solidFill>
                <a:effectLst/>
                <a:uLnTx/>
                <a:uFillTx/>
                <a:latin typeface="Calibri"/>
                <a:ea typeface="+mn-ea"/>
                <a:cs typeface="+mn-cs"/>
                <a:sym typeface="Arial" panose="020B0604020202020204" pitchFamily="34" charset="0"/>
              </a:endParaRPr>
            </a:p>
          </p:txBody>
        </p:sp>
      </p:grpSp>
      <p:sp>
        <p:nvSpPr>
          <p:cNvPr id="20" name="Rectángulo 19"/>
          <p:cNvSpPr/>
          <p:nvPr/>
        </p:nvSpPr>
        <p:spPr>
          <a:xfrm>
            <a:off x="2224010" y="3719702"/>
            <a:ext cx="4572000" cy="276999"/>
          </a:xfrm>
          <a:prstGeom prst="rect">
            <a:avLst/>
          </a:prstGeom>
        </p:spPr>
        <p:txBody>
          <a:bodyPr>
            <a:spAutoFit/>
          </a:bodyPr>
          <a:lstStyle/>
          <a:p>
            <a:pPr lvl="1" algn="just" eaLnBrk="0" fontAlgn="base" hangingPunct="0">
              <a:spcBef>
                <a:spcPct val="0"/>
              </a:spcBef>
              <a:spcAft>
                <a:spcPct val="0"/>
              </a:spcAft>
            </a:pPr>
            <a:r>
              <a:rPr lang="es-ES" sz="1200" b="1" dirty="0" smtClean="0">
                <a:solidFill>
                  <a:prstClr val="black">
                    <a:lumMod val="75000"/>
                    <a:lumOff val="25000"/>
                  </a:prstClr>
                </a:solidFill>
                <a:cs typeface="Arial" panose="020B0604020202020204" pitchFamily="34" charset="0"/>
                <a:sym typeface="Arial" panose="020B0604020202020204" pitchFamily="34" charset="0"/>
              </a:rPr>
              <a:t>Resumen </a:t>
            </a:r>
            <a:r>
              <a:rPr lang="es-ES" sz="1200" b="1" dirty="0">
                <a:solidFill>
                  <a:prstClr val="black">
                    <a:lumMod val="75000"/>
                    <a:lumOff val="25000"/>
                  </a:prstClr>
                </a:solidFill>
                <a:cs typeface="Arial" panose="020B0604020202020204" pitchFamily="34" charset="0"/>
                <a:sym typeface="Arial" panose="020B0604020202020204" pitchFamily="34" charset="0"/>
              </a:rPr>
              <a:t>de las condiciones del programa o proyecto:</a:t>
            </a:r>
            <a:endParaRPr lang="es-MX" sz="1200" dirty="0">
              <a:solidFill>
                <a:prstClr val="black">
                  <a:lumMod val="75000"/>
                  <a:lumOff val="25000"/>
                </a:prstClr>
              </a:solidFill>
              <a:cs typeface="Arial" panose="020B0604020202020204" pitchFamily="34" charset="0"/>
              <a:sym typeface="Arial" panose="020B0604020202020204" pitchFamily="34" charset="0"/>
            </a:endParaRPr>
          </a:p>
        </p:txBody>
      </p:sp>
      <p:sp>
        <p:nvSpPr>
          <p:cNvPr id="21" name="Rectángulo 20"/>
          <p:cNvSpPr/>
          <p:nvPr/>
        </p:nvSpPr>
        <p:spPr>
          <a:xfrm>
            <a:off x="2106868" y="4061937"/>
            <a:ext cx="2029979" cy="276999"/>
          </a:xfrm>
          <a:prstGeom prst="rect">
            <a:avLst/>
          </a:prstGeom>
        </p:spPr>
        <p:txBody>
          <a:bodyPr wrap="none">
            <a:spAutoFit/>
          </a:bodyPr>
          <a:lstStyle/>
          <a:p>
            <a:pPr lvl="2" algn="just" eaLnBrk="0" fontAlgn="base" hangingPunct="0">
              <a:spcBef>
                <a:spcPct val="0"/>
              </a:spcBef>
              <a:spcAft>
                <a:spcPct val="0"/>
              </a:spcAft>
            </a:pPr>
            <a:r>
              <a:rPr lang="es-ES" sz="1200" b="1" dirty="0" smtClean="0">
                <a:solidFill>
                  <a:prstClr val="black">
                    <a:lumMod val="75000"/>
                    <a:lumOff val="25000"/>
                  </a:prstClr>
                </a:solidFill>
                <a:cs typeface="Arial" panose="020B0604020202020204" pitchFamily="34" charset="0"/>
                <a:sym typeface="Arial" panose="020B0604020202020204" pitchFamily="34" charset="0"/>
              </a:rPr>
              <a:t>2.1.1 Técnicas.</a:t>
            </a:r>
            <a:endParaRPr lang="es-MX" sz="1200" dirty="0">
              <a:solidFill>
                <a:prstClr val="black">
                  <a:lumMod val="75000"/>
                  <a:lumOff val="25000"/>
                </a:prstClr>
              </a:solidFill>
              <a:cs typeface="Arial" panose="020B0604020202020204" pitchFamily="34" charset="0"/>
              <a:sym typeface="Arial" panose="020B0604020202020204" pitchFamily="34" charset="0"/>
            </a:endParaRPr>
          </a:p>
        </p:txBody>
      </p:sp>
      <p:sp>
        <p:nvSpPr>
          <p:cNvPr id="22" name="Rectángulo 21"/>
          <p:cNvSpPr/>
          <p:nvPr/>
        </p:nvSpPr>
        <p:spPr>
          <a:xfrm>
            <a:off x="2489896" y="4439520"/>
            <a:ext cx="2190984" cy="276999"/>
          </a:xfrm>
          <a:prstGeom prst="rect">
            <a:avLst/>
          </a:prstGeom>
        </p:spPr>
        <p:txBody>
          <a:bodyPr wrap="none">
            <a:spAutoFit/>
          </a:bodyPr>
          <a:lstStyle/>
          <a:p>
            <a:pPr lvl="2" algn="just" eaLnBrk="0" fontAlgn="base" hangingPunct="0">
              <a:spcBef>
                <a:spcPct val="0"/>
              </a:spcBef>
              <a:spcAft>
                <a:spcPct val="0"/>
              </a:spcAft>
            </a:pPr>
            <a:r>
              <a:rPr lang="es-ES" sz="1200" b="1" dirty="0">
                <a:solidFill>
                  <a:prstClr val="black">
                    <a:lumMod val="75000"/>
                    <a:lumOff val="25000"/>
                  </a:prstClr>
                </a:solidFill>
                <a:cs typeface="Arial" panose="020B0604020202020204" pitchFamily="34" charset="0"/>
                <a:sym typeface="Arial" panose="020B0604020202020204" pitchFamily="34" charset="0"/>
              </a:rPr>
              <a:t>2.1.2 Operativas.</a:t>
            </a:r>
            <a:endParaRPr lang="es-MX" sz="1200" dirty="0">
              <a:solidFill>
                <a:prstClr val="black">
                  <a:lumMod val="75000"/>
                  <a:lumOff val="25000"/>
                </a:prstClr>
              </a:solidFill>
              <a:cs typeface="Arial" panose="020B0604020202020204" pitchFamily="34" charset="0"/>
              <a:sym typeface="Arial" panose="020B0604020202020204" pitchFamily="34" charset="0"/>
            </a:endParaRPr>
          </a:p>
        </p:txBody>
      </p:sp>
      <p:sp>
        <p:nvSpPr>
          <p:cNvPr id="25" name="Rectángulo 24"/>
          <p:cNvSpPr/>
          <p:nvPr/>
        </p:nvSpPr>
        <p:spPr>
          <a:xfrm>
            <a:off x="2733269" y="4661918"/>
            <a:ext cx="2500236" cy="276999"/>
          </a:xfrm>
          <a:prstGeom prst="rect">
            <a:avLst/>
          </a:prstGeom>
        </p:spPr>
        <p:txBody>
          <a:bodyPr wrap="none">
            <a:spAutoFit/>
          </a:bodyPr>
          <a:lstStyle/>
          <a:p>
            <a:pPr lvl="2" algn="just" eaLnBrk="0" fontAlgn="base" hangingPunct="0">
              <a:spcBef>
                <a:spcPct val="0"/>
              </a:spcBef>
              <a:spcAft>
                <a:spcPct val="0"/>
              </a:spcAft>
            </a:pPr>
            <a:r>
              <a:rPr lang="es-ES" sz="1200" b="1" dirty="0">
                <a:solidFill>
                  <a:prstClr val="black">
                    <a:lumMod val="75000"/>
                    <a:lumOff val="25000"/>
                  </a:prstClr>
                </a:solidFill>
                <a:cs typeface="Arial" panose="020B0604020202020204" pitchFamily="34" charset="0"/>
                <a:sym typeface="Arial" panose="020B0604020202020204" pitchFamily="34" charset="0"/>
              </a:rPr>
              <a:t>2.1.3 Administrativas.</a:t>
            </a:r>
            <a:endParaRPr lang="es-MX" sz="1200" dirty="0">
              <a:solidFill>
                <a:prstClr val="black">
                  <a:lumMod val="75000"/>
                  <a:lumOff val="25000"/>
                </a:prstClr>
              </a:solidFill>
              <a:cs typeface="Arial" panose="020B0604020202020204" pitchFamily="34" charset="0"/>
              <a:sym typeface="Arial" panose="020B0604020202020204" pitchFamily="34" charset="0"/>
            </a:endParaRPr>
          </a:p>
        </p:txBody>
      </p:sp>
      <p:sp>
        <p:nvSpPr>
          <p:cNvPr id="26" name="Rectángulo 25"/>
          <p:cNvSpPr/>
          <p:nvPr/>
        </p:nvSpPr>
        <p:spPr>
          <a:xfrm>
            <a:off x="3419795" y="2190750"/>
            <a:ext cx="5724205" cy="738664"/>
          </a:xfrm>
          <a:prstGeom prst="rect">
            <a:avLst/>
          </a:prstGeom>
        </p:spPr>
        <p:txBody>
          <a:bodyPr wrap="square">
            <a:spAutoFit/>
          </a:bodyPr>
          <a:lstStyle/>
          <a:p>
            <a:pPr lvl="1" algn="just" eaLnBrk="0" fontAlgn="base" hangingPunct="0">
              <a:spcBef>
                <a:spcPct val="0"/>
              </a:spcBef>
              <a:spcAft>
                <a:spcPct val="0"/>
              </a:spcAft>
            </a:pPr>
            <a:r>
              <a:rPr lang="es-ES" sz="1400" b="1" dirty="0" smtClean="0">
                <a:solidFill>
                  <a:srgbClr val="00B0F0"/>
                </a:solidFill>
                <a:cs typeface="Arial" panose="020B0604020202020204" pitchFamily="34" charset="0"/>
                <a:sym typeface="Arial" panose="020B0604020202020204" pitchFamily="34" charset="0"/>
              </a:rPr>
              <a:t>Principales </a:t>
            </a:r>
            <a:r>
              <a:rPr lang="es-ES" sz="1400" b="1" dirty="0">
                <a:solidFill>
                  <a:srgbClr val="00B0F0"/>
                </a:solidFill>
                <a:cs typeface="Arial" panose="020B0604020202020204" pitchFamily="34" charset="0"/>
                <a:sym typeface="Arial" panose="020B0604020202020204" pitchFamily="34" charset="0"/>
              </a:rPr>
              <a:t>resultados y beneficios económicos y/o sociales esperados con la ejecución y puesta en operación del programa o proyecto.</a:t>
            </a:r>
          </a:p>
        </p:txBody>
      </p:sp>
      <p:sp>
        <p:nvSpPr>
          <p:cNvPr id="27" name="Rectángulo 26"/>
          <p:cNvSpPr/>
          <p:nvPr/>
        </p:nvSpPr>
        <p:spPr>
          <a:xfrm>
            <a:off x="4718400" y="2791931"/>
            <a:ext cx="4274038" cy="261610"/>
          </a:xfrm>
          <a:prstGeom prst="rect">
            <a:avLst/>
          </a:prstGeom>
        </p:spPr>
        <p:txBody>
          <a:bodyPr wrap="square">
            <a:spAutoFit/>
          </a:bodyPr>
          <a:lstStyle/>
          <a:p>
            <a:pPr eaLnBrk="0" fontAlgn="base" hangingPunct="0">
              <a:spcBef>
                <a:spcPct val="0"/>
              </a:spcBef>
              <a:spcAft>
                <a:spcPct val="0"/>
              </a:spcAft>
            </a:pPr>
            <a:r>
              <a:rPr lang="es-ES" sz="1100" b="1" dirty="0">
                <a:solidFill>
                  <a:srgbClr val="000000"/>
                </a:solidFill>
                <a:cs typeface="Arial" panose="020B0604020202020204" pitchFamily="34" charset="0"/>
                <a:sym typeface="Arial" panose="020B0604020202020204" pitchFamily="34" charset="0"/>
              </a:rPr>
              <a:t>2.2.1 Resultados de la ejecución y beneficios económicos y/o sociales</a:t>
            </a:r>
            <a:endParaRPr lang="es-MX" sz="11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8" name="Rectángulo 27"/>
          <p:cNvSpPr/>
          <p:nvPr/>
        </p:nvSpPr>
        <p:spPr>
          <a:xfrm>
            <a:off x="3930731" y="3012754"/>
            <a:ext cx="4870514" cy="261610"/>
          </a:xfrm>
          <a:prstGeom prst="rect">
            <a:avLst/>
          </a:prstGeom>
        </p:spPr>
        <p:txBody>
          <a:bodyPr wrap="square">
            <a:spAutoFit/>
          </a:bodyPr>
          <a:lstStyle/>
          <a:p>
            <a:pPr lvl="2" algn="just" eaLnBrk="0" fontAlgn="base" hangingPunct="0">
              <a:spcBef>
                <a:spcPct val="0"/>
              </a:spcBef>
              <a:spcAft>
                <a:spcPct val="0"/>
              </a:spcAft>
            </a:pPr>
            <a:r>
              <a:rPr lang="es-ES" sz="1100" b="1" dirty="0">
                <a:solidFill>
                  <a:prstClr val="black"/>
                </a:solidFill>
                <a:latin typeface="Arial" panose="020B0604020202020204" pitchFamily="34" charset="0"/>
                <a:cs typeface="Arial" panose="020B0604020202020204" pitchFamily="34" charset="0"/>
                <a:sym typeface="Arial" panose="020B0604020202020204" pitchFamily="34" charset="0"/>
              </a:rPr>
              <a:t>2.2.2 Situación sin programa o proyecto.</a:t>
            </a:r>
            <a:endParaRPr lang="es-MX" sz="1100" dirty="0">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9" name="Rectángulo 28"/>
          <p:cNvSpPr/>
          <p:nvPr/>
        </p:nvSpPr>
        <p:spPr>
          <a:xfrm>
            <a:off x="4136843" y="3233669"/>
            <a:ext cx="4273704" cy="261610"/>
          </a:xfrm>
          <a:prstGeom prst="rect">
            <a:avLst/>
          </a:prstGeom>
        </p:spPr>
        <p:txBody>
          <a:bodyPr wrap="square">
            <a:spAutoFit/>
          </a:bodyPr>
          <a:lstStyle/>
          <a:p>
            <a:pPr lvl="2" algn="just" eaLnBrk="0" fontAlgn="base" hangingPunct="0">
              <a:spcBef>
                <a:spcPct val="0"/>
              </a:spcBef>
              <a:spcAft>
                <a:spcPct val="0"/>
              </a:spcAft>
            </a:pPr>
            <a:r>
              <a:rPr lang="es-ES" sz="1100" b="1" dirty="0">
                <a:solidFill>
                  <a:srgbClr val="000000"/>
                </a:solidFill>
                <a:latin typeface="Arial" panose="020B0604020202020204" pitchFamily="34" charset="0"/>
                <a:cs typeface="Arial" panose="020B0604020202020204" pitchFamily="34" charset="0"/>
                <a:sym typeface="Arial" panose="020B0604020202020204" pitchFamily="34" charset="0"/>
              </a:rPr>
              <a:t>2.2.3 Situación con programa o proyecto.</a:t>
            </a:r>
            <a:endParaRPr lang="es-MX" sz="11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pSp>
        <p:nvGrpSpPr>
          <p:cNvPr id="30" name="Group 60"/>
          <p:cNvGrpSpPr/>
          <p:nvPr/>
        </p:nvGrpSpPr>
        <p:grpSpPr>
          <a:xfrm rot="6107347">
            <a:off x="4458697" y="2850712"/>
            <a:ext cx="625547" cy="757927"/>
            <a:chOff x="1720681" y="1524932"/>
            <a:chExt cx="4488180" cy="4456640"/>
          </a:xfrm>
          <a:effectLst>
            <a:reflection blurRad="6350" stA="52000" endA="300" endPos="35000" dir="5400000" sy="-100000" algn="bl" rotWithShape="0"/>
          </a:effectLst>
        </p:grpSpPr>
        <p:sp>
          <p:nvSpPr>
            <p:cNvPr id="31" name="Cube 61"/>
            <p:cNvSpPr/>
            <p:nvPr/>
          </p:nvSpPr>
          <p:spPr>
            <a:xfrm flipH="1">
              <a:off x="3396009" y="3192710"/>
              <a:ext cx="1117600" cy="1117600"/>
            </a:xfrm>
            <a:prstGeom prst="cube">
              <a:avLst/>
            </a:prstGeom>
            <a:solidFill>
              <a:srgbClr val="FFC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32" name="Cube 62"/>
            <p:cNvSpPr/>
            <p:nvPr/>
          </p:nvSpPr>
          <p:spPr>
            <a:xfrm flipH="1">
              <a:off x="1720681" y="4863972"/>
              <a:ext cx="1117600" cy="1117600"/>
            </a:xfrm>
            <a:prstGeom prst="cube">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34" name="Cube 63"/>
            <p:cNvSpPr/>
            <p:nvPr/>
          </p:nvSpPr>
          <p:spPr>
            <a:xfrm flipH="1">
              <a:off x="2557809" y="4024461"/>
              <a:ext cx="1117600" cy="1117600"/>
            </a:xfrm>
            <a:prstGeom prst="cube">
              <a:avLst/>
            </a:prstGeom>
            <a:solidFill>
              <a:srgbClr val="09A6CD"/>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35" name="Cube 64"/>
            <p:cNvSpPr/>
            <p:nvPr/>
          </p:nvSpPr>
          <p:spPr>
            <a:xfrm flipH="1">
              <a:off x="5091261" y="1524932"/>
              <a:ext cx="1117600" cy="1117600"/>
            </a:xfrm>
            <a:prstGeom prst="cube">
              <a:avLst/>
            </a:prstGeom>
            <a:solidFill>
              <a:srgbClr val="09A6CD"/>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36" name="Cube 65"/>
            <p:cNvSpPr/>
            <p:nvPr/>
          </p:nvSpPr>
          <p:spPr>
            <a:xfrm flipH="1">
              <a:off x="4246880" y="2362200"/>
              <a:ext cx="1117600" cy="1117600"/>
            </a:xfrm>
            <a:prstGeom prst="cube">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grpSp>
      <p:grpSp>
        <p:nvGrpSpPr>
          <p:cNvPr id="37" name="Group 60"/>
          <p:cNvGrpSpPr/>
          <p:nvPr/>
        </p:nvGrpSpPr>
        <p:grpSpPr>
          <a:xfrm rot="5744855">
            <a:off x="2865445" y="4236132"/>
            <a:ext cx="688513" cy="732597"/>
            <a:chOff x="1720681" y="1524932"/>
            <a:chExt cx="4488180" cy="4456640"/>
          </a:xfrm>
          <a:solidFill>
            <a:sysClr val="window" lastClr="FFFFFF">
              <a:lumMod val="50000"/>
            </a:sysClr>
          </a:solidFill>
          <a:effectLst>
            <a:reflection blurRad="6350" stA="52000" endA="300" endPos="35000" dir="5400000" sy="-100000" algn="bl" rotWithShape="0"/>
          </a:effectLst>
        </p:grpSpPr>
        <p:sp>
          <p:nvSpPr>
            <p:cNvPr id="38" name="Cube 61"/>
            <p:cNvSpPr/>
            <p:nvPr/>
          </p:nvSpPr>
          <p:spPr>
            <a:xfrm flipH="1">
              <a:off x="3396009" y="3192710"/>
              <a:ext cx="1117600" cy="1117600"/>
            </a:xfrm>
            <a:prstGeom prst="cube">
              <a:avLst/>
            </a:prstGeom>
            <a:grp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39" name="Cube 62"/>
            <p:cNvSpPr/>
            <p:nvPr/>
          </p:nvSpPr>
          <p:spPr>
            <a:xfrm flipH="1">
              <a:off x="1720681" y="4863972"/>
              <a:ext cx="1117600" cy="1117600"/>
            </a:xfrm>
            <a:prstGeom prst="cube">
              <a:avLst/>
            </a:prstGeom>
            <a:grp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40" name="Cube 63"/>
            <p:cNvSpPr/>
            <p:nvPr/>
          </p:nvSpPr>
          <p:spPr>
            <a:xfrm flipH="1">
              <a:off x="2557809" y="4024461"/>
              <a:ext cx="1117600" cy="1117600"/>
            </a:xfrm>
            <a:prstGeom prst="cube">
              <a:avLst/>
            </a:prstGeom>
            <a:grp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41" name="Cube 64"/>
            <p:cNvSpPr/>
            <p:nvPr/>
          </p:nvSpPr>
          <p:spPr>
            <a:xfrm flipH="1">
              <a:off x="5091261" y="1524932"/>
              <a:ext cx="1117600" cy="1117600"/>
            </a:xfrm>
            <a:prstGeom prst="cube">
              <a:avLst/>
            </a:prstGeom>
            <a:grp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42" name="Cube 65"/>
            <p:cNvSpPr/>
            <p:nvPr/>
          </p:nvSpPr>
          <p:spPr>
            <a:xfrm flipH="1">
              <a:off x="4246880" y="2362200"/>
              <a:ext cx="1117600" cy="1117600"/>
            </a:xfrm>
            <a:prstGeom prst="cube">
              <a:avLst/>
            </a:prstGeom>
            <a:grp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grpSp>
      <p:sp>
        <p:nvSpPr>
          <p:cNvPr id="43" name="Rectángulo 42"/>
          <p:cNvSpPr/>
          <p:nvPr/>
        </p:nvSpPr>
        <p:spPr>
          <a:xfrm>
            <a:off x="5460135" y="665541"/>
            <a:ext cx="3260123" cy="369332"/>
          </a:xfrm>
          <a:prstGeom prst="rect">
            <a:avLst/>
          </a:prstGeom>
          <a:solidFill>
            <a:srgbClr val="00B0F0"/>
          </a:solidFill>
        </p:spPr>
        <p:txBody>
          <a:bodyPr wrap="none">
            <a:spAutoFit/>
          </a:bodyPr>
          <a:lstStyle/>
          <a:p>
            <a:pPr algn="just" eaLnBrk="0" fontAlgn="base" hangingPunct="0">
              <a:spcBef>
                <a:spcPct val="0"/>
              </a:spcBef>
              <a:spcAft>
                <a:spcPct val="0"/>
              </a:spcAft>
            </a:pPr>
            <a:r>
              <a:rPr lang="es-ES" b="1" dirty="0" smtClean="0">
                <a:solidFill>
                  <a:prstClr val="white"/>
                </a:solidFill>
                <a:cs typeface="Arial" panose="020B0604020202020204" pitchFamily="34" charset="0"/>
                <a:sym typeface="Arial" panose="020B0604020202020204" pitchFamily="34" charset="0"/>
              </a:rPr>
              <a:t>2. </a:t>
            </a:r>
            <a:r>
              <a:rPr lang="es-ES" b="1" dirty="0" smtClean="0">
                <a:solidFill>
                  <a:srgbClr val="FFFF00"/>
                </a:solidFill>
                <a:cs typeface="Arial" panose="020B0604020202020204" pitchFamily="34" charset="0"/>
                <a:sym typeface="Arial" panose="020B0604020202020204" pitchFamily="34" charset="0"/>
              </a:rPr>
              <a:t>Especificaciones</a:t>
            </a:r>
            <a:r>
              <a:rPr lang="es-ES" b="1" dirty="0" smtClean="0">
                <a:solidFill>
                  <a:prstClr val="white"/>
                </a:solidFill>
                <a:cs typeface="Arial" panose="020B0604020202020204" pitchFamily="34" charset="0"/>
                <a:sym typeface="Arial" panose="020B0604020202020204" pitchFamily="34" charset="0"/>
              </a:rPr>
              <a:t> del proyecto.</a:t>
            </a:r>
            <a:endParaRPr lang="es-MX" dirty="0">
              <a:solidFill>
                <a:prstClr val="white"/>
              </a:solidFill>
              <a:cs typeface="Arial" panose="020B0604020202020204" pitchFamily="34" charset="0"/>
              <a:sym typeface="Arial" panose="020B0604020202020204" pitchFamily="34" charset="0"/>
            </a:endParaRPr>
          </a:p>
        </p:txBody>
      </p:sp>
      <p:sp>
        <p:nvSpPr>
          <p:cNvPr id="45" name="CuadroTexto 44"/>
          <p:cNvSpPr txBox="1"/>
          <p:nvPr/>
        </p:nvSpPr>
        <p:spPr>
          <a:xfrm>
            <a:off x="2014554" y="3411134"/>
            <a:ext cx="1179798" cy="461665"/>
          </a:xfrm>
          <a:prstGeom prst="rect">
            <a:avLst/>
          </a:prstGeom>
          <a:noFill/>
        </p:spPr>
        <p:txBody>
          <a:bodyPr wrap="square" rtlCol="0">
            <a:spAutoFit/>
          </a:bodyPr>
          <a:lstStyle/>
          <a:p>
            <a:pPr eaLnBrk="0" fontAlgn="base" hangingPunct="0">
              <a:spcBef>
                <a:spcPct val="0"/>
              </a:spcBef>
              <a:spcAft>
                <a:spcPct val="0"/>
              </a:spcAft>
            </a:pPr>
            <a:r>
              <a:rPr lang="es-MX" sz="2400" b="1" dirty="0" smtClean="0">
                <a:solidFill>
                  <a:prstClr val="white"/>
                </a:solidFill>
                <a:latin typeface="Arial" panose="020B0604020202020204" pitchFamily="34" charset="0"/>
                <a:cs typeface="Arial" panose="020B0604020202020204" pitchFamily="34" charset="0"/>
                <a:sym typeface="Arial" panose="020B0604020202020204" pitchFamily="34" charset="0"/>
              </a:rPr>
              <a:t>2.1</a:t>
            </a:r>
            <a:endParaRPr lang="es-MX" sz="24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46" name="CuadroTexto 45"/>
          <p:cNvSpPr txBox="1"/>
          <p:nvPr/>
        </p:nvSpPr>
        <p:spPr>
          <a:xfrm>
            <a:off x="3235517" y="2169701"/>
            <a:ext cx="1179798" cy="461665"/>
          </a:xfrm>
          <a:prstGeom prst="rect">
            <a:avLst/>
          </a:prstGeom>
          <a:noFill/>
        </p:spPr>
        <p:txBody>
          <a:bodyPr wrap="square" rtlCol="0">
            <a:spAutoFit/>
          </a:bodyPr>
          <a:lstStyle/>
          <a:p>
            <a:pPr eaLnBrk="0" fontAlgn="base" hangingPunct="0">
              <a:spcBef>
                <a:spcPct val="0"/>
              </a:spcBef>
              <a:spcAft>
                <a:spcPct val="0"/>
              </a:spcAft>
            </a:pPr>
            <a:r>
              <a:rPr lang="es-MX" sz="2400" b="1" dirty="0" smtClean="0">
                <a:solidFill>
                  <a:prstClr val="white"/>
                </a:solidFill>
                <a:latin typeface="Arial" panose="020B0604020202020204" pitchFamily="34" charset="0"/>
                <a:cs typeface="Arial" panose="020B0604020202020204" pitchFamily="34" charset="0"/>
                <a:sym typeface="Arial" panose="020B0604020202020204" pitchFamily="34" charset="0"/>
              </a:rPr>
              <a:t>2.2</a:t>
            </a:r>
            <a:endParaRPr lang="es-MX" sz="24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47" name="CuadroTexto 46"/>
          <p:cNvSpPr txBox="1"/>
          <p:nvPr/>
        </p:nvSpPr>
        <p:spPr>
          <a:xfrm>
            <a:off x="3877697" y="1589943"/>
            <a:ext cx="1179798" cy="461665"/>
          </a:xfrm>
          <a:prstGeom prst="rect">
            <a:avLst/>
          </a:prstGeom>
          <a:noFill/>
        </p:spPr>
        <p:txBody>
          <a:bodyPr wrap="square" rtlCol="0">
            <a:spAutoFit/>
          </a:bodyPr>
          <a:lstStyle/>
          <a:p>
            <a:pPr eaLnBrk="0" fontAlgn="base" hangingPunct="0">
              <a:spcBef>
                <a:spcPct val="0"/>
              </a:spcBef>
              <a:spcAft>
                <a:spcPct val="0"/>
              </a:spcAft>
            </a:pPr>
            <a:r>
              <a:rPr lang="es-MX" sz="2400" b="1" dirty="0" smtClean="0">
                <a:solidFill>
                  <a:prstClr val="white"/>
                </a:solidFill>
                <a:latin typeface="Arial" panose="020B0604020202020204" pitchFamily="34" charset="0"/>
                <a:cs typeface="Arial" panose="020B0604020202020204" pitchFamily="34" charset="0"/>
                <a:sym typeface="Arial" panose="020B0604020202020204" pitchFamily="34" charset="0"/>
              </a:rPr>
              <a:t>2.3</a:t>
            </a:r>
            <a:endParaRPr lang="es-MX" sz="24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48" name="CuadroTexto 47"/>
          <p:cNvSpPr txBox="1"/>
          <p:nvPr/>
        </p:nvSpPr>
        <p:spPr>
          <a:xfrm>
            <a:off x="4530484" y="989718"/>
            <a:ext cx="1179798" cy="461665"/>
          </a:xfrm>
          <a:prstGeom prst="rect">
            <a:avLst/>
          </a:prstGeom>
          <a:noFill/>
        </p:spPr>
        <p:txBody>
          <a:bodyPr wrap="square" rtlCol="0">
            <a:spAutoFit/>
          </a:bodyPr>
          <a:lstStyle/>
          <a:p>
            <a:pPr eaLnBrk="0" fontAlgn="base" hangingPunct="0">
              <a:spcBef>
                <a:spcPct val="0"/>
              </a:spcBef>
              <a:spcAft>
                <a:spcPct val="0"/>
              </a:spcAft>
            </a:pPr>
            <a:r>
              <a:rPr lang="es-MX" sz="2400" b="1" dirty="0" smtClean="0">
                <a:solidFill>
                  <a:prstClr val="white"/>
                </a:solidFill>
                <a:latin typeface="Arial" panose="020B0604020202020204" pitchFamily="34" charset="0"/>
                <a:cs typeface="Arial" panose="020B0604020202020204" pitchFamily="34" charset="0"/>
                <a:sym typeface="Arial" panose="020B0604020202020204" pitchFamily="34" charset="0"/>
              </a:rPr>
              <a:t>2.4</a:t>
            </a:r>
            <a:endParaRPr lang="es-MX" sz="24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pic>
        <p:nvPicPr>
          <p:cNvPr id="49" name="Picture 2" descr="Resultado de imagen para mano seÃ±alan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962531" y="1211686"/>
            <a:ext cx="671526" cy="67152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Resultado de imagen para infoem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55" name="54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13307601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n 92"/>
          <p:cNvPicPr>
            <a:picLocks noChangeAspect="1"/>
          </p:cNvPicPr>
          <p:nvPr/>
        </p:nvPicPr>
        <p:blipFill rotWithShape="1">
          <a:blip r:embed="rId2"/>
          <a:srcRect l="19853"/>
          <a:stretch/>
        </p:blipFill>
        <p:spPr>
          <a:xfrm>
            <a:off x="4096" y="0"/>
            <a:ext cx="9144000" cy="5143500"/>
          </a:xfrm>
          <a:prstGeom prst="rect">
            <a:avLst/>
          </a:prstGeom>
        </p:spPr>
      </p:pic>
      <p:cxnSp>
        <p:nvCxnSpPr>
          <p:cNvPr id="23"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4"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33" name="Rectángulo 32"/>
          <p:cNvSpPr/>
          <p:nvPr/>
        </p:nvSpPr>
        <p:spPr>
          <a:xfrm>
            <a:off x="368336" y="5174792"/>
            <a:ext cx="4140733" cy="353935"/>
          </a:xfrm>
          <a:prstGeom prst="rect">
            <a:avLst/>
          </a:prstGeom>
        </p:spPr>
        <p:txBody>
          <a:bodyPr wrap="none" lIns="121912" tIns="60956" rIns="121912" bIns="60956">
            <a:spAutoFit/>
          </a:bodyPr>
          <a:lstStyle/>
          <a:p>
            <a:pPr algn="just"/>
            <a:r>
              <a:rPr lang="es-MX" sz="1500" b="1" dirty="0">
                <a:solidFill>
                  <a:prstClr val="white"/>
                </a:solidFill>
                <a:ea typeface="Calibri" panose="020F0502020204030204" pitchFamily="34" charset="0"/>
                <a:cs typeface="Calibri" panose="020F0502020204030204" pitchFamily="34" charset="0"/>
              </a:rPr>
              <a:t>Personal del instituto:  2 archivistas y 2 auxiliares</a:t>
            </a:r>
          </a:p>
        </p:txBody>
      </p:sp>
      <p:sp>
        <p:nvSpPr>
          <p:cNvPr id="9"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Guía para la Presentación del Proyecto</a:t>
            </a:r>
            <a:endParaRPr lang="es-MX" sz="1400" dirty="0">
              <a:solidFill>
                <a:srgbClr val="E60083"/>
              </a:solidFill>
              <a:ea typeface="Montserrat Light" charset="0"/>
              <a:cs typeface="Montserrat Light" charset="0"/>
            </a:endParaRPr>
          </a:p>
        </p:txBody>
      </p:sp>
      <p:grpSp>
        <p:nvGrpSpPr>
          <p:cNvPr id="8" name="Group 45"/>
          <p:cNvGrpSpPr/>
          <p:nvPr/>
        </p:nvGrpSpPr>
        <p:grpSpPr>
          <a:xfrm>
            <a:off x="1492983" y="781727"/>
            <a:ext cx="3245560" cy="3228648"/>
            <a:chOff x="1720681" y="1524932"/>
            <a:chExt cx="4479984" cy="4456640"/>
          </a:xfrm>
          <a:effectLst>
            <a:reflection blurRad="6350" stA="52000" endA="300" endPos="35000" dir="5400000" sy="-100000" algn="bl" rotWithShape="0"/>
          </a:effectLst>
        </p:grpSpPr>
        <p:sp>
          <p:nvSpPr>
            <p:cNvPr id="10" name="Cube 46"/>
            <p:cNvSpPr/>
            <p:nvPr/>
          </p:nvSpPr>
          <p:spPr>
            <a:xfrm flipH="1">
              <a:off x="3396009" y="3192710"/>
              <a:ext cx="1117600" cy="1117600"/>
            </a:xfrm>
            <a:prstGeom prst="cube">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1" name="Cube 47"/>
            <p:cNvSpPr/>
            <p:nvPr/>
          </p:nvSpPr>
          <p:spPr>
            <a:xfrm flipH="1">
              <a:off x="1720681" y="4863972"/>
              <a:ext cx="1117600" cy="1117600"/>
            </a:xfrm>
            <a:prstGeom prst="cube">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2" name="Cube 49"/>
            <p:cNvSpPr/>
            <p:nvPr/>
          </p:nvSpPr>
          <p:spPr>
            <a:xfrm flipH="1">
              <a:off x="2557809" y="4024461"/>
              <a:ext cx="1117600" cy="1117600"/>
            </a:xfrm>
            <a:prstGeom prst="cube">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3" name="Cube 50"/>
            <p:cNvSpPr/>
            <p:nvPr/>
          </p:nvSpPr>
          <p:spPr>
            <a:xfrm flipH="1">
              <a:off x="5083065" y="1524932"/>
              <a:ext cx="1117600" cy="1117600"/>
            </a:xfrm>
            <a:prstGeom prst="cube">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4" name="Cube 51"/>
            <p:cNvSpPr/>
            <p:nvPr/>
          </p:nvSpPr>
          <p:spPr>
            <a:xfrm flipH="1">
              <a:off x="4246880" y="2362200"/>
              <a:ext cx="1117600" cy="1117600"/>
            </a:xfrm>
            <a:prstGeom prst="cube">
              <a:avLst/>
            </a:prstGeom>
            <a:solidFill>
              <a:srgbClr val="9BBB59">
                <a:lumMod val="75000"/>
              </a:srgb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grpSp>
      <p:sp>
        <p:nvSpPr>
          <p:cNvPr id="15" name="Freeform 5"/>
          <p:cNvSpPr>
            <a:spLocks noEditPoints="1"/>
          </p:cNvSpPr>
          <p:nvPr/>
        </p:nvSpPr>
        <p:spPr bwMode="auto">
          <a:xfrm flipH="1">
            <a:off x="71624" y="2951088"/>
            <a:ext cx="1257818" cy="2118574"/>
          </a:xfrm>
          <a:custGeom>
            <a:avLst/>
            <a:gdLst>
              <a:gd name="T0" fmla="*/ 716 w 783"/>
              <a:gd name="T1" fmla="*/ 1114 h 1319"/>
              <a:gd name="T2" fmla="*/ 646 w 783"/>
              <a:gd name="T3" fmla="*/ 1036 h 1319"/>
              <a:gd name="T4" fmla="*/ 566 w 783"/>
              <a:gd name="T5" fmla="*/ 859 h 1319"/>
              <a:gd name="T6" fmla="*/ 614 w 783"/>
              <a:gd name="T7" fmla="*/ 626 h 1319"/>
              <a:gd name="T8" fmla="*/ 636 w 783"/>
              <a:gd name="T9" fmla="*/ 520 h 1319"/>
              <a:gd name="T10" fmla="*/ 593 w 783"/>
              <a:gd name="T11" fmla="*/ 249 h 1319"/>
              <a:gd name="T12" fmla="*/ 535 w 783"/>
              <a:gd name="T13" fmla="*/ 210 h 1319"/>
              <a:gd name="T14" fmla="*/ 401 w 783"/>
              <a:gd name="T15" fmla="*/ 146 h 1319"/>
              <a:gd name="T16" fmla="*/ 398 w 783"/>
              <a:gd name="T17" fmla="*/ 97 h 1319"/>
              <a:gd name="T18" fmla="*/ 339 w 783"/>
              <a:gd name="T19" fmla="*/ 7 h 1319"/>
              <a:gd name="T20" fmla="*/ 316 w 783"/>
              <a:gd name="T21" fmla="*/ 1 h 1319"/>
              <a:gd name="T22" fmla="*/ 308 w 783"/>
              <a:gd name="T23" fmla="*/ 6 h 1319"/>
              <a:gd name="T24" fmla="*/ 282 w 783"/>
              <a:gd name="T25" fmla="*/ 15 h 1319"/>
              <a:gd name="T26" fmla="*/ 259 w 783"/>
              <a:gd name="T27" fmla="*/ 24 h 1319"/>
              <a:gd name="T28" fmla="*/ 239 w 783"/>
              <a:gd name="T29" fmla="*/ 32 h 1319"/>
              <a:gd name="T30" fmla="*/ 238 w 783"/>
              <a:gd name="T31" fmla="*/ 37 h 1319"/>
              <a:gd name="T32" fmla="*/ 236 w 783"/>
              <a:gd name="T33" fmla="*/ 58 h 1319"/>
              <a:gd name="T34" fmla="*/ 247 w 783"/>
              <a:gd name="T35" fmla="*/ 71 h 1319"/>
              <a:gd name="T36" fmla="*/ 253 w 783"/>
              <a:gd name="T37" fmla="*/ 147 h 1319"/>
              <a:gd name="T38" fmla="*/ 265 w 783"/>
              <a:gd name="T39" fmla="*/ 175 h 1319"/>
              <a:gd name="T40" fmla="*/ 333 w 783"/>
              <a:gd name="T41" fmla="*/ 217 h 1319"/>
              <a:gd name="T42" fmla="*/ 342 w 783"/>
              <a:gd name="T43" fmla="*/ 426 h 1319"/>
              <a:gd name="T44" fmla="*/ 274 w 783"/>
              <a:gd name="T45" fmla="*/ 443 h 1319"/>
              <a:gd name="T46" fmla="*/ 225 w 783"/>
              <a:gd name="T47" fmla="*/ 461 h 1319"/>
              <a:gd name="T48" fmla="*/ 195 w 783"/>
              <a:gd name="T49" fmla="*/ 430 h 1319"/>
              <a:gd name="T50" fmla="*/ 189 w 783"/>
              <a:gd name="T51" fmla="*/ 424 h 1319"/>
              <a:gd name="T52" fmla="*/ 75 w 783"/>
              <a:gd name="T53" fmla="*/ 474 h 1319"/>
              <a:gd name="T54" fmla="*/ 21 w 783"/>
              <a:gd name="T55" fmla="*/ 572 h 1319"/>
              <a:gd name="T56" fmla="*/ 203 w 783"/>
              <a:gd name="T57" fmla="*/ 753 h 1319"/>
              <a:gd name="T58" fmla="*/ 354 w 783"/>
              <a:gd name="T59" fmla="*/ 706 h 1319"/>
              <a:gd name="T60" fmla="*/ 369 w 783"/>
              <a:gd name="T61" fmla="*/ 902 h 1319"/>
              <a:gd name="T62" fmla="*/ 434 w 783"/>
              <a:gd name="T63" fmla="*/ 1221 h 1319"/>
              <a:gd name="T64" fmla="*/ 412 w 783"/>
              <a:gd name="T65" fmla="*/ 1251 h 1319"/>
              <a:gd name="T66" fmla="*/ 345 w 783"/>
              <a:gd name="T67" fmla="*/ 1276 h 1319"/>
              <a:gd name="T68" fmla="*/ 516 w 783"/>
              <a:gd name="T69" fmla="*/ 1296 h 1319"/>
              <a:gd name="T70" fmla="*/ 543 w 783"/>
              <a:gd name="T71" fmla="*/ 1209 h 1319"/>
              <a:gd name="T72" fmla="*/ 655 w 783"/>
              <a:gd name="T73" fmla="*/ 1213 h 1319"/>
              <a:gd name="T74" fmla="*/ 691 w 783"/>
              <a:gd name="T75" fmla="*/ 1263 h 1319"/>
              <a:gd name="T76" fmla="*/ 671 w 783"/>
              <a:gd name="T77" fmla="*/ 1310 h 1319"/>
              <a:gd name="T78" fmla="*/ 781 w 783"/>
              <a:gd name="T79" fmla="*/ 1172 h 1319"/>
              <a:gd name="T80" fmla="*/ 593 w 783"/>
              <a:gd name="T81" fmla="*/ 422 h 1319"/>
              <a:gd name="T82" fmla="*/ 569 w 783"/>
              <a:gd name="T83" fmla="*/ 395 h 1319"/>
              <a:gd name="T84" fmla="*/ 291 w 783"/>
              <a:gd name="T85" fmla="*/ 12 h 1319"/>
              <a:gd name="T86" fmla="*/ 320 w 783"/>
              <a:gd name="T87" fmla="*/ 2 h 1319"/>
              <a:gd name="T88" fmla="*/ 234 w 783"/>
              <a:gd name="T89" fmla="*/ 466 h 1319"/>
              <a:gd name="T90" fmla="*/ 273 w 783"/>
              <a:gd name="T91" fmla="*/ 509 h 1319"/>
              <a:gd name="T92" fmla="*/ 255 w 783"/>
              <a:gd name="T93" fmla="*/ 463 h 1319"/>
              <a:gd name="T94" fmla="*/ 281 w 783"/>
              <a:gd name="T95" fmla="*/ 509 h 1319"/>
              <a:gd name="T96" fmla="*/ 289 w 783"/>
              <a:gd name="T97" fmla="*/ 522 h 1319"/>
              <a:gd name="T98" fmla="*/ 357 w 783"/>
              <a:gd name="T99" fmla="*/ 591 h 1319"/>
              <a:gd name="T100" fmla="*/ 341 w 783"/>
              <a:gd name="T101" fmla="*/ 573 h 1319"/>
              <a:gd name="T102" fmla="*/ 333 w 783"/>
              <a:gd name="T103" fmla="*/ 563 h 1319"/>
              <a:gd name="T104" fmla="*/ 303 w 783"/>
              <a:gd name="T105" fmla="*/ 528 h 1319"/>
              <a:gd name="T106" fmla="*/ 336 w 783"/>
              <a:gd name="T107" fmla="*/ 528 h 1319"/>
              <a:gd name="T108" fmla="*/ 453 w 783"/>
              <a:gd name="T109" fmla="*/ 1204 h 1319"/>
              <a:gd name="T110" fmla="*/ 682 w 783"/>
              <a:gd name="T111" fmla="*/ 1252 h 1319"/>
              <a:gd name="T112" fmla="*/ 692 w 783"/>
              <a:gd name="T113" fmla="*/ 1261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319">
                <a:moveTo>
                  <a:pt x="780" y="1151"/>
                </a:moveTo>
                <a:cubicBezTo>
                  <a:pt x="777" y="1150"/>
                  <a:pt x="771" y="1147"/>
                  <a:pt x="769" y="1146"/>
                </a:cubicBezTo>
                <a:cubicBezTo>
                  <a:pt x="768" y="1146"/>
                  <a:pt x="767" y="1146"/>
                  <a:pt x="767" y="1146"/>
                </a:cubicBezTo>
                <a:cubicBezTo>
                  <a:pt x="767" y="1146"/>
                  <a:pt x="766" y="1144"/>
                  <a:pt x="762" y="1142"/>
                </a:cubicBezTo>
                <a:cubicBezTo>
                  <a:pt x="758" y="1141"/>
                  <a:pt x="754" y="1142"/>
                  <a:pt x="753" y="1141"/>
                </a:cubicBezTo>
                <a:cubicBezTo>
                  <a:pt x="751" y="1140"/>
                  <a:pt x="751" y="1138"/>
                  <a:pt x="749" y="1137"/>
                </a:cubicBezTo>
                <a:cubicBezTo>
                  <a:pt x="747" y="1136"/>
                  <a:pt x="744" y="1135"/>
                  <a:pt x="739" y="1131"/>
                </a:cubicBezTo>
                <a:cubicBezTo>
                  <a:pt x="735" y="1127"/>
                  <a:pt x="720" y="1116"/>
                  <a:pt x="716" y="1114"/>
                </a:cubicBezTo>
                <a:cubicBezTo>
                  <a:pt x="713" y="1112"/>
                  <a:pt x="703" y="1107"/>
                  <a:pt x="702" y="1108"/>
                </a:cubicBezTo>
                <a:cubicBezTo>
                  <a:pt x="701" y="1108"/>
                  <a:pt x="699" y="1110"/>
                  <a:pt x="698" y="1108"/>
                </a:cubicBezTo>
                <a:cubicBezTo>
                  <a:pt x="697" y="1106"/>
                  <a:pt x="696" y="1104"/>
                  <a:pt x="688" y="1097"/>
                </a:cubicBezTo>
                <a:cubicBezTo>
                  <a:pt x="680" y="1091"/>
                  <a:pt x="683" y="1092"/>
                  <a:pt x="680" y="1089"/>
                </a:cubicBezTo>
                <a:cubicBezTo>
                  <a:pt x="677" y="1085"/>
                  <a:pt x="675" y="1085"/>
                  <a:pt x="673" y="1077"/>
                </a:cubicBezTo>
                <a:cubicBezTo>
                  <a:pt x="671" y="1069"/>
                  <a:pt x="669" y="1065"/>
                  <a:pt x="665" y="1062"/>
                </a:cubicBezTo>
                <a:cubicBezTo>
                  <a:pt x="662" y="1059"/>
                  <a:pt x="659" y="1058"/>
                  <a:pt x="657" y="1054"/>
                </a:cubicBezTo>
                <a:cubicBezTo>
                  <a:pt x="655" y="1050"/>
                  <a:pt x="651" y="1042"/>
                  <a:pt x="646" y="1036"/>
                </a:cubicBezTo>
                <a:cubicBezTo>
                  <a:pt x="640" y="1030"/>
                  <a:pt x="641" y="1029"/>
                  <a:pt x="638" y="1021"/>
                </a:cubicBezTo>
                <a:cubicBezTo>
                  <a:pt x="635" y="1014"/>
                  <a:pt x="636" y="1013"/>
                  <a:pt x="625" y="997"/>
                </a:cubicBezTo>
                <a:cubicBezTo>
                  <a:pt x="614" y="980"/>
                  <a:pt x="606" y="965"/>
                  <a:pt x="595" y="952"/>
                </a:cubicBezTo>
                <a:cubicBezTo>
                  <a:pt x="583" y="939"/>
                  <a:pt x="582" y="938"/>
                  <a:pt x="581" y="933"/>
                </a:cubicBezTo>
                <a:cubicBezTo>
                  <a:pt x="580" y="928"/>
                  <a:pt x="581" y="920"/>
                  <a:pt x="574" y="915"/>
                </a:cubicBezTo>
                <a:cubicBezTo>
                  <a:pt x="568" y="910"/>
                  <a:pt x="560" y="906"/>
                  <a:pt x="558" y="905"/>
                </a:cubicBezTo>
                <a:cubicBezTo>
                  <a:pt x="555" y="904"/>
                  <a:pt x="554" y="903"/>
                  <a:pt x="555" y="902"/>
                </a:cubicBezTo>
                <a:cubicBezTo>
                  <a:pt x="557" y="900"/>
                  <a:pt x="566" y="885"/>
                  <a:pt x="566" y="859"/>
                </a:cubicBezTo>
                <a:cubicBezTo>
                  <a:pt x="567" y="833"/>
                  <a:pt x="566" y="811"/>
                  <a:pt x="567" y="803"/>
                </a:cubicBezTo>
                <a:cubicBezTo>
                  <a:pt x="569" y="794"/>
                  <a:pt x="570" y="777"/>
                  <a:pt x="571" y="757"/>
                </a:cubicBezTo>
                <a:cubicBezTo>
                  <a:pt x="573" y="736"/>
                  <a:pt x="573" y="724"/>
                  <a:pt x="575" y="704"/>
                </a:cubicBezTo>
                <a:cubicBezTo>
                  <a:pt x="578" y="683"/>
                  <a:pt x="578" y="675"/>
                  <a:pt x="578" y="665"/>
                </a:cubicBezTo>
                <a:cubicBezTo>
                  <a:pt x="578" y="656"/>
                  <a:pt x="578" y="656"/>
                  <a:pt x="578" y="656"/>
                </a:cubicBezTo>
                <a:cubicBezTo>
                  <a:pt x="578" y="656"/>
                  <a:pt x="589" y="646"/>
                  <a:pt x="597" y="641"/>
                </a:cubicBezTo>
                <a:cubicBezTo>
                  <a:pt x="605" y="635"/>
                  <a:pt x="610" y="633"/>
                  <a:pt x="611" y="630"/>
                </a:cubicBezTo>
                <a:cubicBezTo>
                  <a:pt x="612" y="628"/>
                  <a:pt x="614" y="626"/>
                  <a:pt x="614" y="626"/>
                </a:cubicBezTo>
                <a:cubicBezTo>
                  <a:pt x="600" y="580"/>
                  <a:pt x="600" y="580"/>
                  <a:pt x="600" y="580"/>
                </a:cubicBezTo>
                <a:cubicBezTo>
                  <a:pt x="600" y="580"/>
                  <a:pt x="604" y="576"/>
                  <a:pt x="604" y="574"/>
                </a:cubicBezTo>
                <a:cubicBezTo>
                  <a:pt x="603" y="571"/>
                  <a:pt x="604" y="567"/>
                  <a:pt x="605" y="568"/>
                </a:cubicBezTo>
                <a:cubicBezTo>
                  <a:pt x="606" y="569"/>
                  <a:pt x="608" y="573"/>
                  <a:pt x="611" y="572"/>
                </a:cubicBezTo>
                <a:cubicBezTo>
                  <a:pt x="615" y="571"/>
                  <a:pt x="617" y="570"/>
                  <a:pt x="620" y="562"/>
                </a:cubicBezTo>
                <a:cubicBezTo>
                  <a:pt x="623" y="554"/>
                  <a:pt x="623" y="553"/>
                  <a:pt x="626" y="548"/>
                </a:cubicBezTo>
                <a:cubicBezTo>
                  <a:pt x="629" y="543"/>
                  <a:pt x="631" y="536"/>
                  <a:pt x="633" y="530"/>
                </a:cubicBezTo>
                <a:cubicBezTo>
                  <a:pt x="635" y="524"/>
                  <a:pt x="636" y="520"/>
                  <a:pt x="636" y="520"/>
                </a:cubicBezTo>
                <a:cubicBezTo>
                  <a:pt x="636" y="520"/>
                  <a:pt x="640" y="519"/>
                  <a:pt x="646" y="520"/>
                </a:cubicBezTo>
                <a:cubicBezTo>
                  <a:pt x="652" y="521"/>
                  <a:pt x="654" y="521"/>
                  <a:pt x="654" y="521"/>
                </a:cubicBezTo>
                <a:cubicBezTo>
                  <a:pt x="654" y="521"/>
                  <a:pt x="652" y="492"/>
                  <a:pt x="656" y="468"/>
                </a:cubicBezTo>
                <a:cubicBezTo>
                  <a:pt x="659" y="445"/>
                  <a:pt x="662" y="420"/>
                  <a:pt x="660" y="380"/>
                </a:cubicBezTo>
                <a:cubicBezTo>
                  <a:pt x="659" y="340"/>
                  <a:pt x="656" y="334"/>
                  <a:pt x="655" y="320"/>
                </a:cubicBezTo>
                <a:cubicBezTo>
                  <a:pt x="653" y="306"/>
                  <a:pt x="653" y="298"/>
                  <a:pt x="647" y="292"/>
                </a:cubicBezTo>
                <a:cubicBezTo>
                  <a:pt x="640" y="285"/>
                  <a:pt x="630" y="278"/>
                  <a:pt x="615" y="267"/>
                </a:cubicBezTo>
                <a:cubicBezTo>
                  <a:pt x="600" y="256"/>
                  <a:pt x="597" y="252"/>
                  <a:pt x="593" y="249"/>
                </a:cubicBezTo>
                <a:cubicBezTo>
                  <a:pt x="588" y="245"/>
                  <a:pt x="584" y="242"/>
                  <a:pt x="578" y="239"/>
                </a:cubicBezTo>
                <a:cubicBezTo>
                  <a:pt x="572" y="236"/>
                  <a:pt x="569" y="238"/>
                  <a:pt x="567" y="236"/>
                </a:cubicBezTo>
                <a:cubicBezTo>
                  <a:pt x="566" y="235"/>
                  <a:pt x="567" y="234"/>
                  <a:pt x="566" y="234"/>
                </a:cubicBezTo>
                <a:cubicBezTo>
                  <a:pt x="564" y="233"/>
                  <a:pt x="562" y="232"/>
                  <a:pt x="560" y="230"/>
                </a:cubicBezTo>
                <a:cubicBezTo>
                  <a:pt x="558" y="227"/>
                  <a:pt x="558" y="225"/>
                  <a:pt x="552" y="220"/>
                </a:cubicBezTo>
                <a:cubicBezTo>
                  <a:pt x="547" y="215"/>
                  <a:pt x="544" y="214"/>
                  <a:pt x="544" y="214"/>
                </a:cubicBezTo>
                <a:cubicBezTo>
                  <a:pt x="544" y="214"/>
                  <a:pt x="542" y="215"/>
                  <a:pt x="539" y="213"/>
                </a:cubicBezTo>
                <a:cubicBezTo>
                  <a:pt x="537" y="212"/>
                  <a:pt x="536" y="212"/>
                  <a:pt x="535" y="210"/>
                </a:cubicBezTo>
                <a:cubicBezTo>
                  <a:pt x="534" y="208"/>
                  <a:pt x="533" y="204"/>
                  <a:pt x="525" y="195"/>
                </a:cubicBezTo>
                <a:cubicBezTo>
                  <a:pt x="517" y="187"/>
                  <a:pt x="508" y="178"/>
                  <a:pt x="495" y="168"/>
                </a:cubicBezTo>
                <a:cubicBezTo>
                  <a:pt x="481" y="159"/>
                  <a:pt x="464" y="152"/>
                  <a:pt x="459" y="150"/>
                </a:cubicBezTo>
                <a:cubicBezTo>
                  <a:pt x="453" y="149"/>
                  <a:pt x="448" y="150"/>
                  <a:pt x="442" y="150"/>
                </a:cubicBezTo>
                <a:cubicBezTo>
                  <a:pt x="435" y="151"/>
                  <a:pt x="430" y="152"/>
                  <a:pt x="426" y="154"/>
                </a:cubicBezTo>
                <a:cubicBezTo>
                  <a:pt x="422" y="156"/>
                  <a:pt x="422" y="157"/>
                  <a:pt x="419" y="156"/>
                </a:cubicBezTo>
                <a:cubicBezTo>
                  <a:pt x="416" y="154"/>
                  <a:pt x="410" y="152"/>
                  <a:pt x="408" y="149"/>
                </a:cubicBezTo>
                <a:cubicBezTo>
                  <a:pt x="405" y="147"/>
                  <a:pt x="405" y="146"/>
                  <a:pt x="401" y="146"/>
                </a:cubicBezTo>
                <a:cubicBezTo>
                  <a:pt x="398" y="146"/>
                  <a:pt x="398" y="146"/>
                  <a:pt x="398" y="146"/>
                </a:cubicBezTo>
                <a:cubicBezTo>
                  <a:pt x="392" y="138"/>
                  <a:pt x="392" y="138"/>
                  <a:pt x="392" y="138"/>
                </a:cubicBezTo>
                <a:cubicBezTo>
                  <a:pt x="392" y="138"/>
                  <a:pt x="393" y="138"/>
                  <a:pt x="394" y="137"/>
                </a:cubicBezTo>
                <a:cubicBezTo>
                  <a:pt x="396" y="136"/>
                  <a:pt x="397" y="139"/>
                  <a:pt x="397" y="135"/>
                </a:cubicBezTo>
                <a:cubicBezTo>
                  <a:pt x="397" y="132"/>
                  <a:pt x="399" y="128"/>
                  <a:pt x="397" y="123"/>
                </a:cubicBezTo>
                <a:cubicBezTo>
                  <a:pt x="395" y="118"/>
                  <a:pt x="395" y="116"/>
                  <a:pt x="396" y="113"/>
                </a:cubicBezTo>
                <a:cubicBezTo>
                  <a:pt x="397" y="111"/>
                  <a:pt x="398" y="104"/>
                  <a:pt x="398" y="101"/>
                </a:cubicBezTo>
                <a:cubicBezTo>
                  <a:pt x="398" y="99"/>
                  <a:pt x="398" y="97"/>
                  <a:pt x="398" y="97"/>
                </a:cubicBezTo>
                <a:cubicBezTo>
                  <a:pt x="398" y="97"/>
                  <a:pt x="399" y="96"/>
                  <a:pt x="398" y="94"/>
                </a:cubicBezTo>
                <a:cubicBezTo>
                  <a:pt x="398" y="91"/>
                  <a:pt x="397" y="88"/>
                  <a:pt x="397" y="82"/>
                </a:cubicBezTo>
                <a:cubicBezTo>
                  <a:pt x="397" y="76"/>
                  <a:pt x="397" y="73"/>
                  <a:pt x="395" y="67"/>
                </a:cubicBezTo>
                <a:cubicBezTo>
                  <a:pt x="393" y="61"/>
                  <a:pt x="393" y="58"/>
                  <a:pt x="392" y="56"/>
                </a:cubicBezTo>
                <a:cubicBezTo>
                  <a:pt x="390" y="54"/>
                  <a:pt x="389" y="50"/>
                  <a:pt x="384" y="44"/>
                </a:cubicBezTo>
                <a:cubicBezTo>
                  <a:pt x="379" y="37"/>
                  <a:pt x="376" y="27"/>
                  <a:pt x="368" y="19"/>
                </a:cubicBezTo>
                <a:cubicBezTo>
                  <a:pt x="359" y="11"/>
                  <a:pt x="355" y="9"/>
                  <a:pt x="349" y="8"/>
                </a:cubicBezTo>
                <a:cubicBezTo>
                  <a:pt x="343" y="8"/>
                  <a:pt x="344" y="8"/>
                  <a:pt x="339" y="7"/>
                </a:cubicBezTo>
                <a:cubicBezTo>
                  <a:pt x="334" y="6"/>
                  <a:pt x="329" y="4"/>
                  <a:pt x="327" y="5"/>
                </a:cubicBezTo>
                <a:cubicBezTo>
                  <a:pt x="324" y="6"/>
                  <a:pt x="323" y="9"/>
                  <a:pt x="323" y="9"/>
                </a:cubicBezTo>
                <a:cubicBezTo>
                  <a:pt x="323" y="9"/>
                  <a:pt x="320" y="8"/>
                  <a:pt x="320" y="6"/>
                </a:cubicBezTo>
                <a:cubicBezTo>
                  <a:pt x="321" y="5"/>
                  <a:pt x="321" y="4"/>
                  <a:pt x="323" y="4"/>
                </a:cubicBezTo>
                <a:cubicBezTo>
                  <a:pt x="325" y="4"/>
                  <a:pt x="328" y="4"/>
                  <a:pt x="328" y="4"/>
                </a:cubicBezTo>
                <a:cubicBezTo>
                  <a:pt x="328" y="4"/>
                  <a:pt x="325" y="4"/>
                  <a:pt x="324" y="3"/>
                </a:cubicBezTo>
                <a:cubicBezTo>
                  <a:pt x="323" y="2"/>
                  <a:pt x="323" y="1"/>
                  <a:pt x="321" y="1"/>
                </a:cubicBezTo>
                <a:cubicBezTo>
                  <a:pt x="320" y="1"/>
                  <a:pt x="317" y="0"/>
                  <a:pt x="316" y="1"/>
                </a:cubicBezTo>
                <a:cubicBezTo>
                  <a:pt x="314" y="3"/>
                  <a:pt x="314" y="3"/>
                  <a:pt x="314" y="3"/>
                </a:cubicBezTo>
                <a:cubicBezTo>
                  <a:pt x="314" y="3"/>
                  <a:pt x="313" y="0"/>
                  <a:pt x="313" y="2"/>
                </a:cubicBezTo>
                <a:cubicBezTo>
                  <a:pt x="313" y="5"/>
                  <a:pt x="313" y="6"/>
                  <a:pt x="314" y="7"/>
                </a:cubicBezTo>
                <a:cubicBezTo>
                  <a:pt x="315" y="8"/>
                  <a:pt x="316" y="10"/>
                  <a:pt x="315" y="9"/>
                </a:cubicBezTo>
                <a:cubicBezTo>
                  <a:pt x="314" y="9"/>
                  <a:pt x="313" y="7"/>
                  <a:pt x="311" y="6"/>
                </a:cubicBezTo>
                <a:cubicBezTo>
                  <a:pt x="310" y="5"/>
                  <a:pt x="309" y="6"/>
                  <a:pt x="308" y="5"/>
                </a:cubicBezTo>
                <a:cubicBezTo>
                  <a:pt x="307" y="4"/>
                  <a:pt x="307" y="4"/>
                  <a:pt x="307" y="4"/>
                </a:cubicBezTo>
                <a:cubicBezTo>
                  <a:pt x="307" y="4"/>
                  <a:pt x="307" y="4"/>
                  <a:pt x="308" y="6"/>
                </a:cubicBezTo>
                <a:cubicBezTo>
                  <a:pt x="309" y="7"/>
                  <a:pt x="310" y="8"/>
                  <a:pt x="308" y="8"/>
                </a:cubicBezTo>
                <a:cubicBezTo>
                  <a:pt x="307" y="8"/>
                  <a:pt x="307" y="6"/>
                  <a:pt x="306" y="7"/>
                </a:cubicBezTo>
                <a:cubicBezTo>
                  <a:pt x="306" y="7"/>
                  <a:pt x="306" y="8"/>
                  <a:pt x="304" y="8"/>
                </a:cubicBezTo>
                <a:cubicBezTo>
                  <a:pt x="301" y="7"/>
                  <a:pt x="300" y="7"/>
                  <a:pt x="299" y="8"/>
                </a:cubicBezTo>
                <a:cubicBezTo>
                  <a:pt x="298" y="8"/>
                  <a:pt x="292" y="8"/>
                  <a:pt x="290" y="9"/>
                </a:cubicBezTo>
                <a:cubicBezTo>
                  <a:pt x="289" y="10"/>
                  <a:pt x="288" y="12"/>
                  <a:pt x="284" y="12"/>
                </a:cubicBezTo>
                <a:cubicBezTo>
                  <a:pt x="279" y="13"/>
                  <a:pt x="277" y="14"/>
                  <a:pt x="277" y="14"/>
                </a:cubicBezTo>
                <a:cubicBezTo>
                  <a:pt x="277" y="14"/>
                  <a:pt x="285" y="14"/>
                  <a:pt x="282" y="15"/>
                </a:cubicBezTo>
                <a:cubicBezTo>
                  <a:pt x="280" y="16"/>
                  <a:pt x="276" y="16"/>
                  <a:pt x="276" y="16"/>
                </a:cubicBezTo>
                <a:cubicBezTo>
                  <a:pt x="276" y="16"/>
                  <a:pt x="274" y="17"/>
                  <a:pt x="273" y="17"/>
                </a:cubicBezTo>
                <a:cubicBezTo>
                  <a:pt x="271" y="18"/>
                  <a:pt x="269" y="19"/>
                  <a:pt x="269" y="19"/>
                </a:cubicBezTo>
                <a:cubicBezTo>
                  <a:pt x="269" y="19"/>
                  <a:pt x="272" y="19"/>
                  <a:pt x="271" y="20"/>
                </a:cubicBezTo>
                <a:cubicBezTo>
                  <a:pt x="270" y="20"/>
                  <a:pt x="270" y="21"/>
                  <a:pt x="268" y="21"/>
                </a:cubicBezTo>
                <a:cubicBezTo>
                  <a:pt x="266" y="21"/>
                  <a:pt x="266" y="21"/>
                  <a:pt x="265" y="22"/>
                </a:cubicBezTo>
                <a:cubicBezTo>
                  <a:pt x="264" y="22"/>
                  <a:pt x="261" y="22"/>
                  <a:pt x="261" y="23"/>
                </a:cubicBezTo>
                <a:cubicBezTo>
                  <a:pt x="261" y="24"/>
                  <a:pt x="260" y="24"/>
                  <a:pt x="259" y="24"/>
                </a:cubicBezTo>
                <a:cubicBezTo>
                  <a:pt x="257" y="25"/>
                  <a:pt x="255" y="27"/>
                  <a:pt x="255" y="27"/>
                </a:cubicBezTo>
                <a:cubicBezTo>
                  <a:pt x="255" y="27"/>
                  <a:pt x="255" y="26"/>
                  <a:pt x="257" y="26"/>
                </a:cubicBezTo>
                <a:cubicBezTo>
                  <a:pt x="260" y="25"/>
                  <a:pt x="263" y="25"/>
                  <a:pt x="261" y="26"/>
                </a:cubicBezTo>
                <a:cubicBezTo>
                  <a:pt x="260" y="27"/>
                  <a:pt x="257" y="28"/>
                  <a:pt x="254" y="29"/>
                </a:cubicBezTo>
                <a:cubicBezTo>
                  <a:pt x="251" y="30"/>
                  <a:pt x="251" y="32"/>
                  <a:pt x="248" y="32"/>
                </a:cubicBezTo>
                <a:cubicBezTo>
                  <a:pt x="244" y="31"/>
                  <a:pt x="241" y="29"/>
                  <a:pt x="239" y="30"/>
                </a:cubicBezTo>
                <a:cubicBezTo>
                  <a:pt x="238" y="30"/>
                  <a:pt x="236" y="31"/>
                  <a:pt x="236" y="31"/>
                </a:cubicBezTo>
                <a:cubicBezTo>
                  <a:pt x="236" y="31"/>
                  <a:pt x="238" y="31"/>
                  <a:pt x="239" y="32"/>
                </a:cubicBezTo>
                <a:cubicBezTo>
                  <a:pt x="240" y="32"/>
                  <a:pt x="239" y="32"/>
                  <a:pt x="241" y="32"/>
                </a:cubicBezTo>
                <a:cubicBezTo>
                  <a:pt x="242" y="32"/>
                  <a:pt x="247" y="32"/>
                  <a:pt x="245" y="34"/>
                </a:cubicBezTo>
                <a:cubicBezTo>
                  <a:pt x="244" y="35"/>
                  <a:pt x="243" y="35"/>
                  <a:pt x="242" y="34"/>
                </a:cubicBezTo>
                <a:cubicBezTo>
                  <a:pt x="240" y="34"/>
                  <a:pt x="240" y="35"/>
                  <a:pt x="239" y="34"/>
                </a:cubicBezTo>
                <a:cubicBezTo>
                  <a:pt x="237" y="34"/>
                  <a:pt x="235" y="33"/>
                  <a:pt x="235" y="34"/>
                </a:cubicBezTo>
                <a:cubicBezTo>
                  <a:pt x="235" y="35"/>
                  <a:pt x="241" y="35"/>
                  <a:pt x="240" y="36"/>
                </a:cubicBezTo>
                <a:cubicBezTo>
                  <a:pt x="239" y="36"/>
                  <a:pt x="237" y="36"/>
                  <a:pt x="237" y="36"/>
                </a:cubicBezTo>
                <a:cubicBezTo>
                  <a:pt x="237" y="36"/>
                  <a:pt x="240" y="37"/>
                  <a:pt x="238" y="37"/>
                </a:cubicBezTo>
                <a:cubicBezTo>
                  <a:pt x="237" y="37"/>
                  <a:pt x="235" y="38"/>
                  <a:pt x="235" y="38"/>
                </a:cubicBezTo>
                <a:cubicBezTo>
                  <a:pt x="235" y="38"/>
                  <a:pt x="233" y="39"/>
                  <a:pt x="235" y="40"/>
                </a:cubicBezTo>
                <a:cubicBezTo>
                  <a:pt x="237" y="41"/>
                  <a:pt x="237" y="42"/>
                  <a:pt x="235" y="42"/>
                </a:cubicBezTo>
                <a:cubicBezTo>
                  <a:pt x="234" y="42"/>
                  <a:pt x="232" y="43"/>
                  <a:pt x="233" y="45"/>
                </a:cubicBezTo>
                <a:cubicBezTo>
                  <a:pt x="234" y="47"/>
                  <a:pt x="233" y="45"/>
                  <a:pt x="234" y="47"/>
                </a:cubicBezTo>
                <a:cubicBezTo>
                  <a:pt x="235" y="49"/>
                  <a:pt x="237" y="48"/>
                  <a:pt x="236" y="51"/>
                </a:cubicBezTo>
                <a:cubicBezTo>
                  <a:pt x="234" y="54"/>
                  <a:pt x="236" y="55"/>
                  <a:pt x="235" y="57"/>
                </a:cubicBezTo>
                <a:cubicBezTo>
                  <a:pt x="235" y="59"/>
                  <a:pt x="235" y="59"/>
                  <a:pt x="236" y="58"/>
                </a:cubicBezTo>
                <a:cubicBezTo>
                  <a:pt x="236" y="57"/>
                  <a:pt x="238" y="56"/>
                  <a:pt x="237" y="58"/>
                </a:cubicBezTo>
                <a:cubicBezTo>
                  <a:pt x="237" y="60"/>
                  <a:pt x="238" y="61"/>
                  <a:pt x="240" y="60"/>
                </a:cubicBezTo>
                <a:cubicBezTo>
                  <a:pt x="242" y="59"/>
                  <a:pt x="244" y="58"/>
                  <a:pt x="244" y="58"/>
                </a:cubicBezTo>
                <a:cubicBezTo>
                  <a:pt x="244" y="58"/>
                  <a:pt x="242" y="60"/>
                  <a:pt x="243" y="60"/>
                </a:cubicBezTo>
                <a:cubicBezTo>
                  <a:pt x="245" y="60"/>
                  <a:pt x="248" y="58"/>
                  <a:pt x="249" y="57"/>
                </a:cubicBezTo>
                <a:cubicBezTo>
                  <a:pt x="250" y="56"/>
                  <a:pt x="250" y="56"/>
                  <a:pt x="250" y="56"/>
                </a:cubicBezTo>
                <a:cubicBezTo>
                  <a:pt x="250" y="56"/>
                  <a:pt x="251" y="56"/>
                  <a:pt x="250" y="59"/>
                </a:cubicBezTo>
                <a:cubicBezTo>
                  <a:pt x="249" y="62"/>
                  <a:pt x="248" y="66"/>
                  <a:pt x="247" y="71"/>
                </a:cubicBezTo>
                <a:cubicBezTo>
                  <a:pt x="247" y="75"/>
                  <a:pt x="247" y="82"/>
                  <a:pt x="247" y="85"/>
                </a:cubicBezTo>
                <a:cubicBezTo>
                  <a:pt x="248" y="89"/>
                  <a:pt x="247" y="94"/>
                  <a:pt x="246" y="96"/>
                </a:cubicBezTo>
                <a:cubicBezTo>
                  <a:pt x="246" y="97"/>
                  <a:pt x="247" y="100"/>
                  <a:pt x="249" y="102"/>
                </a:cubicBezTo>
                <a:cubicBezTo>
                  <a:pt x="250" y="104"/>
                  <a:pt x="250" y="106"/>
                  <a:pt x="247" y="111"/>
                </a:cubicBezTo>
                <a:cubicBezTo>
                  <a:pt x="244" y="116"/>
                  <a:pt x="238" y="126"/>
                  <a:pt x="237" y="130"/>
                </a:cubicBezTo>
                <a:cubicBezTo>
                  <a:pt x="236" y="133"/>
                  <a:pt x="234" y="140"/>
                  <a:pt x="238" y="142"/>
                </a:cubicBezTo>
                <a:cubicBezTo>
                  <a:pt x="241" y="144"/>
                  <a:pt x="243" y="144"/>
                  <a:pt x="247" y="144"/>
                </a:cubicBezTo>
                <a:cubicBezTo>
                  <a:pt x="251" y="144"/>
                  <a:pt x="251" y="146"/>
                  <a:pt x="253" y="147"/>
                </a:cubicBezTo>
                <a:cubicBezTo>
                  <a:pt x="254" y="148"/>
                  <a:pt x="254" y="149"/>
                  <a:pt x="254" y="151"/>
                </a:cubicBezTo>
                <a:cubicBezTo>
                  <a:pt x="253" y="153"/>
                  <a:pt x="253" y="155"/>
                  <a:pt x="255" y="156"/>
                </a:cubicBezTo>
                <a:cubicBezTo>
                  <a:pt x="258" y="156"/>
                  <a:pt x="260" y="156"/>
                  <a:pt x="260" y="156"/>
                </a:cubicBezTo>
                <a:cubicBezTo>
                  <a:pt x="260" y="156"/>
                  <a:pt x="260" y="157"/>
                  <a:pt x="261" y="159"/>
                </a:cubicBezTo>
                <a:cubicBezTo>
                  <a:pt x="262" y="160"/>
                  <a:pt x="263" y="162"/>
                  <a:pt x="263" y="162"/>
                </a:cubicBezTo>
                <a:cubicBezTo>
                  <a:pt x="263" y="162"/>
                  <a:pt x="261" y="163"/>
                  <a:pt x="260" y="164"/>
                </a:cubicBezTo>
                <a:cubicBezTo>
                  <a:pt x="259" y="166"/>
                  <a:pt x="258" y="168"/>
                  <a:pt x="260" y="168"/>
                </a:cubicBezTo>
                <a:cubicBezTo>
                  <a:pt x="262" y="169"/>
                  <a:pt x="265" y="173"/>
                  <a:pt x="265" y="175"/>
                </a:cubicBezTo>
                <a:cubicBezTo>
                  <a:pt x="266" y="178"/>
                  <a:pt x="264" y="185"/>
                  <a:pt x="266" y="189"/>
                </a:cubicBezTo>
                <a:cubicBezTo>
                  <a:pt x="268" y="193"/>
                  <a:pt x="270" y="195"/>
                  <a:pt x="279" y="194"/>
                </a:cubicBezTo>
                <a:cubicBezTo>
                  <a:pt x="287" y="194"/>
                  <a:pt x="291" y="192"/>
                  <a:pt x="296" y="190"/>
                </a:cubicBezTo>
                <a:cubicBezTo>
                  <a:pt x="300" y="187"/>
                  <a:pt x="303" y="185"/>
                  <a:pt x="307" y="186"/>
                </a:cubicBezTo>
                <a:cubicBezTo>
                  <a:pt x="311" y="187"/>
                  <a:pt x="313" y="188"/>
                  <a:pt x="315" y="192"/>
                </a:cubicBezTo>
                <a:cubicBezTo>
                  <a:pt x="317" y="196"/>
                  <a:pt x="321" y="202"/>
                  <a:pt x="324" y="204"/>
                </a:cubicBezTo>
                <a:cubicBezTo>
                  <a:pt x="328" y="206"/>
                  <a:pt x="333" y="207"/>
                  <a:pt x="333" y="207"/>
                </a:cubicBezTo>
                <a:cubicBezTo>
                  <a:pt x="333" y="217"/>
                  <a:pt x="333" y="217"/>
                  <a:pt x="333" y="217"/>
                </a:cubicBezTo>
                <a:cubicBezTo>
                  <a:pt x="333" y="217"/>
                  <a:pt x="330" y="224"/>
                  <a:pt x="328" y="230"/>
                </a:cubicBezTo>
                <a:cubicBezTo>
                  <a:pt x="327" y="237"/>
                  <a:pt x="326" y="247"/>
                  <a:pt x="327" y="252"/>
                </a:cubicBezTo>
                <a:cubicBezTo>
                  <a:pt x="327" y="258"/>
                  <a:pt x="329" y="262"/>
                  <a:pt x="328" y="265"/>
                </a:cubicBezTo>
                <a:cubicBezTo>
                  <a:pt x="328" y="269"/>
                  <a:pt x="319" y="305"/>
                  <a:pt x="319" y="321"/>
                </a:cubicBezTo>
                <a:cubicBezTo>
                  <a:pt x="319" y="337"/>
                  <a:pt x="318" y="348"/>
                  <a:pt x="324" y="367"/>
                </a:cubicBezTo>
                <a:cubicBezTo>
                  <a:pt x="329" y="385"/>
                  <a:pt x="331" y="388"/>
                  <a:pt x="332" y="393"/>
                </a:cubicBezTo>
                <a:cubicBezTo>
                  <a:pt x="333" y="398"/>
                  <a:pt x="334" y="406"/>
                  <a:pt x="336" y="412"/>
                </a:cubicBezTo>
                <a:cubicBezTo>
                  <a:pt x="339" y="418"/>
                  <a:pt x="342" y="423"/>
                  <a:pt x="342" y="426"/>
                </a:cubicBezTo>
                <a:cubicBezTo>
                  <a:pt x="342" y="429"/>
                  <a:pt x="341" y="431"/>
                  <a:pt x="342" y="435"/>
                </a:cubicBezTo>
                <a:cubicBezTo>
                  <a:pt x="344" y="440"/>
                  <a:pt x="347" y="445"/>
                  <a:pt x="344" y="446"/>
                </a:cubicBezTo>
                <a:cubicBezTo>
                  <a:pt x="341" y="447"/>
                  <a:pt x="333" y="447"/>
                  <a:pt x="325" y="447"/>
                </a:cubicBezTo>
                <a:cubicBezTo>
                  <a:pt x="317" y="448"/>
                  <a:pt x="315" y="447"/>
                  <a:pt x="315" y="447"/>
                </a:cubicBezTo>
                <a:cubicBezTo>
                  <a:pt x="315" y="447"/>
                  <a:pt x="310" y="445"/>
                  <a:pt x="308" y="443"/>
                </a:cubicBezTo>
                <a:cubicBezTo>
                  <a:pt x="305" y="441"/>
                  <a:pt x="301" y="437"/>
                  <a:pt x="298" y="437"/>
                </a:cubicBezTo>
                <a:cubicBezTo>
                  <a:pt x="295" y="437"/>
                  <a:pt x="291" y="439"/>
                  <a:pt x="288" y="440"/>
                </a:cubicBezTo>
                <a:cubicBezTo>
                  <a:pt x="284" y="440"/>
                  <a:pt x="277" y="442"/>
                  <a:pt x="274" y="443"/>
                </a:cubicBezTo>
                <a:cubicBezTo>
                  <a:pt x="270" y="444"/>
                  <a:pt x="270" y="448"/>
                  <a:pt x="270" y="448"/>
                </a:cubicBezTo>
                <a:cubicBezTo>
                  <a:pt x="270" y="448"/>
                  <a:pt x="261" y="446"/>
                  <a:pt x="254" y="449"/>
                </a:cubicBezTo>
                <a:cubicBezTo>
                  <a:pt x="248" y="452"/>
                  <a:pt x="242" y="456"/>
                  <a:pt x="242" y="456"/>
                </a:cubicBezTo>
                <a:cubicBezTo>
                  <a:pt x="242" y="456"/>
                  <a:pt x="242" y="458"/>
                  <a:pt x="242" y="460"/>
                </a:cubicBezTo>
                <a:cubicBezTo>
                  <a:pt x="242" y="461"/>
                  <a:pt x="240" y="463"/>
                  <a:pt x="239" y="462"/>
                </a:cubicBezTo>
                <a:cubicBezTo>
                  <a:pt x="238" y="461"/>
                  <a:pt x="239" y="460"/>
                  <a:pt x="237" y="461"/>
                </a:cubicBezTo>
                <a:cubicBezTo>
                  <a:pt x="235" y="461"/>
                  <a:pt x="233" y="461"/>
                  <a:pt x="230" y="461"/>
                </a:cubicBezTo>
                <a:cubicBezTo>
                  <a:pt x="228" y="461"/>
                  <a:pt x="225" y="461"/>
                  <a:pt x="225" y="461"/>
                </a:cubicBezTo>
                <a:cubicBezTo>
                  <a:pt x="212" y="448"/>
                  <a:pt x="212" y="448"/>
                  <a:pt x="212" y="448"/>
                </a:cubicBezTo>
                <a:cubicBezTo>
                  <a:pt x="212" y="448"/>
                  <a:pt x="214" y="444"/>
                  <a:pt x="212" y="443"/>
                </a:cubicBezTo>
                <a:cubicBezTo>
                  <a:pt x="209" y="442"/>
                  <a:pt x="209" y="442"/>
                  <a:pt x="209" y="442"/>
                </a:cubicBezTo>
                <a:cubicBezTo>
                  <a:pt x="211" y="440"/>
                  <a:pt x="211" y="440"/>
                  <a:pt x="211" y="440"/>
                </a:cubicBezTo>
                <a:cubicBezTo>
                  <a:pt x="204" y="434"/>
                  <a:pt x="204" y="434"/>
                  <a:pt x="204" y="434"/>
                </a:cubicBezTo>
                <a:cubicBezTo>
                  <a:pt x="204" y="434"/>
                  <a:pt x="204" y="436"/>
                  <a:pt x="203" y="435"/>
                </a:cubicBezTo>
                <a:cubicBezTo>
                  <a:pt x="202" y="435"/>
                  <a:pt x="202" y="433"/>
                  <a:pt x="200" y="432"/>
                </a:cubicBezTo>
                <a:cubicBezTo>
                  <a:pt x="197" y="432"/>
                  <a:pt x="195" y="430"/>
                  <a:pt x="195" y="430"/>
                </a:cubicBezTo>
                <a:cubicBezTo>
                  <a:pt x="194" y="429"/>
                  <a:pt x="194" y="429"/>
                  <a:pt x="194" y="429"/>
                </a:cubicBezTo>
                <a:cubicBezTo>
                  <a:pt x="195" y="428"/>
                  <a:pt x="195" y="428"/>
                  <a:pt x="195" y="428"/>
                </a:cubicBezTo>
                <a:cubicBezTo>
                  <a:pt x="194" y="427"/>
                  <a:pt x="194" y="427"/>
                  <a:pt x="194" y="427"/>
                </a:cubicBezTo>
                <a:cubicBezTo>
                  <a:pt x="193" y="428"/>
                  <a:pt x="193" y="428"/>
                  <a:pt x="193" y="428"/>
                </a:cubicBezTo>
                <a:cubicBezTo>
                  <a:pt x="191" y="426"/>
                  <a:pt x="191" y="426"/>
                  <a:pt x="191" y="426"/>
                </a:cubicBezTo>
                <a:cubicBezTo>
                  <a:pt x="192" y="424"/>
                  <a:pt x="192" y="424"/>
                  <a:pt x="192" y="424"/>
                </a:cubicBezTo>
                <a:cubicBezTo>
                  <a:pt x="191" y="423"/>
                  <a:pt x="191" y="423"/>
                  <a:pt x="191" y="423"/>
                </a:cubicBezTo>
                <a:cubicBezTo>
                  <a:pt x="189" y="424"/>
                  <a:pt x="189" y="424"/>
                  <a:pt x="189" y="424"/>
                </a:cubicBezTo>
                <a:cubicBezTo>
                  <a:pt x="186" y="420"/>
                  <a:pt x="186" y="420"/>
                  <a:pt x="186" y="420"/>
                </a:cubicBezTo>
                <a:cubicBezTo>
                  <a:pt x="186" y="420"/>
                  <a:pt x="190" y="421"/>
                  <a:pt x="188" y="419"/>
                </a:cubicBezTo>
                <a:cubicBezTo>
                  <a:pt x="187" y="417"/>
                  <a:pt x="183" y="414"/>
                  <a:pt x="183" y="414"/>
                </a:cubicBezTo>
                <a:cubicBezTo>
                  <a:pt x="181" y="415"/>
                  <a:pt x="181" y="415"/>
                  <a:pt x="181" y="415"/>
                </a:cubicBezTo>
                <a:cubicBezTo>
                  <a:pt x="179" y="414"/>
                  <a:pt x="179" y="414"/>
                  <a:pt x="179" y="414"/>
                </a:cubicBezTo>
                <a:cubicBezTo>
                  <a:pt x="179" y="414"/>
                  <a:pt x="166" y="402"/>
                  <a:pt x="162" y="398"/>
                </a:cubicBezTo>
                <a:cubicBezTo>
                  <a:pt x="157" y="394"/>
                  <a:pt x="156" y="392"/>
                  <a:pt x="148" y="400"/>
                </a:cubicBezTo>
                <a:cubicBezTo>
                  <a:pt x="140" y="408"/>
                  <a:pt x="75" y="474"/>
                  <a:pt x="75" y="474"/>
                </a:cubicBezTo>
                <a:cubicBezTo>
                  <a:pt x="16" y="534"/>
                  <a:pt x="16" y="534"/>
                  <a:pt x="16" y="534"/>
                </a:cubicBezTo>
                <a:cubicBezTo>
                  <a:pt x="4" y="546"/>
                  <a:pt x="4" y="546"/>
                  <a:pt x="4" y="546"/>
                </a:cubicBezTo>
                <a:cubicBezTo>
                  <a:pt x="4" y="546"/>
                  <a:pt x="0" y="549"/>
                  <a:pt x="3" y="553"/>
                </a:cubicBezTo>
                <a:cubicBezTo>
                  <a:pt x="6" y="557"/>
                  <a:pt x="12" y="562"/>
                  <a:pt x="14" y="564"/>
                </a:cubicBezTo>
                <a:cubicBezTo>
                  <a:pt x="15" y="565"/>
                  <a:pt x="16" y="567"/>
                  <a:pt x="15" y="569"/>
                </a:cubicBezTo>
                <a:cubicBezTo>
                  <a:pt x="14" y="570"/>
                  <a:pt x="12" y="572"/>
                  <a:pt x="12" y="572"/>
                </a:cubicBezTo>
                <a:cubicBezTo>
                  <a:pt x="15" y="575"/>
                  <a:pt x="15" y="575"/>
                  <a:pt x="15" y="575"/>
                </a:cubicBezTo>
                <a:cubicBezTo>
                  <a:pt x="21" y="572"/>
                  <a:pt x="21" y="572"/>
                  <a:pt x="21" y="572"/>
                </a:cubicBezTo>
                <a:cubicBezTo>
                  <a:pt x="21" y="572"/>
                  <a:pt x="23" y="572"/>
                  <a:pt x="25" y="575"/>
                </a:cubicBezTo>
                <a:cubicBezTo>
                  <a:pt x="26" y="577"/>
                  <a:pt x="63" y="612"/>
                  <a:pt x="75" y="624"/>
                </a:cubicBezTo>
                <a:cubicBezTo>
                  <a:pt x="86" y="635"/>
                  <a:pt x="141" y="689"/>
                  <a:pt x="159" y="707"/>
                </a:cubicBezTo>
                <a:cubicBezTo>
                  <a:pt x="177" y="725"/>
                  <a:pt x="197" y="745"/>
                  <a:pt x="197" y="745"/>
                </a:cubicBezTo>
                <a:cubicBezTo>
                  <a:pt x="195" y="750"/>
                  <a:pt x="195" y="750"/>
                  <a:pt x="195" y="750"/>
                </a:cubicBezTo>
                <a:cubicBezTo>
                  <a:pt x="195" y="753"/>
                  <a:pt x="195" y="753"/>
                  <a:pt x="195" y="753"/>
                </a:cubicBezTo>
                <a:cubicBezTo>
                  <a:pt x="198" y="755"/>
                  <a:pt x="198" y="755"/>
                  <a:pt x="198" y="755"/>
                </a:cubicBezTo>
                <a:cubicBezTo>
                  <a:pt x="203" y="753"/>
                  <a:pt x="203" y="753"/>
                  <a:pt x="203" y="753"/>
                </a:cubicBezTo>
                <a:cubicBezTo>
                  <a:pt x="203" y="753"/>
                  <a:pt x="204" y="756"/>
                  <a:pt x="206" y="755"/>
                </a:cubicBezTo>
                <a:cubicBezTo>
                  <a:pt x="207" y="755"/>
                  <a:pt x="207" y="755"/>
                  <a:pt x="207" y="755"/>
                </a:cubicBezTo>
                <a:cubicBezTo>
                  <a:pt x="207" y="755"/>
                  <a:pt x="216" y="769"/>
                  <a:pt x="224" y="761"/>
                </a:cubicBezTo>
                <a:cubicBezTo>
                  <a:pt x="232" y="753"/>
                  <a:pt x="274" y="709"/>
                  <a:pt x="304" y="679"/>
                </a:cubicBezTo>
                <a:cubicBezTo>
                  <a:pt x="334" y="648"/>
                  <a:pt x="357" y="623"/>
                  <a:pt x="358" y="625"/>
                </a:cubicBezTo>
                <a:cubicBezTo>
                  <a:pt x="359" y="627"/>
                  <a:pt x="359" y="628"/>
                  <a:pt x="358" y="638"/>
                </a:cubicBezTo>
                <a:cubicBezTo>
                  <a:pt x="358" y="648"/>
                  <a:pt x="359" y="670"/>
                  <a:pt x="357" y="687"/>
                </a:cubicBezTo>
                <a:cubicBezTo>
                  <a:pt x="355" y="703"/>
                  <a:pt x="354" y="706"/>
                  <a:pt x="354" y="706"/>
                </a:cubicBezTo>
                <a:cubicBezTo>
                  <a:pt x="362" y="708"/>
                  <a:pt x="362" y="708"/>
                  <a:pt x="362" y="708"/>
                </a:cubicBezTo>
                <a:cubicBezTo>
                  <a:pt x="362" y="708"/>
                  <a:pt x="361" y="712"/>
                  <a:pt x="365" y="719"/>
                </a:cubicBezTo>
                <a:cubicBezTo>
                  <a:pt x="368" y="725"/>
                  <a:pt x="369" y="725"/>
                  <a:pt x="366" y="731"/>
                </a:cubicBezTo>
                <a:cubicBezTo>
                  <a:pt x="364" y="737"/>
                  <a:pt x="359" y="748"/>
                  <a:pt x="361" y="766"/>
                </a:cubicBezTo>
                <a:cubicBezTo>
                  <a:pt x="364" y="783"/>
                  <a:pt x="363" y="790"/>
                  <a:pt x="366" y="803"/>
                </a:cubicBezTo>
                <a:cubicBezTo>
                  <a:pt x="368" y="816"/>
                  <a:pt x="373" y="825"/>
                  <a:pt x="372" y="836"/>
                </a:cubicBezTo>
                <a:cubicBezTo>
                  <a:pt x="372" y="846"/>
                  <a:pt x="367" y="855"/>
                  <a:pt x="368" y="869"/>
                </a:cubicBezTo>
                <a:cubicBezTo>
                  <a:pt x="368" y="883"/>
                  <a:pt x="368" y="894"/>
                  <a:pt x="369" y="902"/>
                </a:cubicBezTo>
                <a:cubicBezTo>
                  <a:pt x="370" y="910"/>
                  <a:pt x="372" y="927"/>
                  <a:pt x="380" y="972"/>
                </a:cubicBezTo>
                <a:cubicBezTo>
                  <a:pt x="388" y="1018"/>
                  <a:pt x="393" y="1035"/>
                  <a:pt x="399" y="1066"/>
                </a:cubicBezTo>
                <a:cubicBezTo>
                  <a:pt x="405" y="1097"/>
                  <a:pt x="410" y="1118"/>
                  <a:pt x="417" y="1137"/>
                </a:cubicBezTo>
                <a:cubicBezTo>
                  <a:pt x="424" y="1155"/>
                  <a:pt x="427" y="1172"/>
                  <a:pt x="429" y="1181"/>
                </a:cubicBezTo>
                <a:cubicBezTo>
                  <a:pt x="431" y="1189"/>
                  <a:pt x="432" y="1196"/>
                  <a:pt x="434" y="1200"/>
                </a:cubicBezTo>
                <a:cubicBezTo>
                  <a:pt x="437" y="1203"/>
                  <a:pt x="441" y="1206"/>
                  <a:pt x="441" y="1206"/>
                </a:cubicBezTo>
                <a:cubicBezTo>
                  <a:pt x="441" y="1206"/>
                  <a:pt x="438" y="1211"/>
                  <a:pt x="438" y="1212"/>
                </a:cubicBezTo>
                <a:cubicBezTo>
                  <a:pt x="438" y="1214"/>
                  <a:pt x="436" y="1218"/>
                  <a:pt x="434" y="1221"/>
                </a:cubicBezTo>
                <a:cubicBezTo>
                  <a:pt x="433" y="1224"/>
                  <a:pt x="432" y="1226"/>
                  <a:pt x="432" y="1226"/>
                </a:cubicBezTo>
                <a:cubicBezTo>
                  <a:pt x="432" y="1226"/>
                  <a:pt x="435" y="1226"/>
                  <a:pt x="434" y="1228"/>
                </a:cubicBezTo>
                <a:cubicBezTo>
                  <a:pt x="433" y="1230"/>
                  <a:pt x="433" y="1231"/>
                  <a:pt x="431" y="1233"/>
                </a:cubicBezTo>
                <a:cubicBezTo>
                  <a:pt x="429" y="1235"/>
                  <a:pt x="427" y="1234"/>
                  <a:pt x="427" y="1236"/>
                </a:cubicBezTo>
                <a:cubicBezTo>
                  <a:pt x="427" y="1237"/>
                  <a:pt x="426" y="1238"/>
                  <a:pt x="424" y="1239"/>
                </a:cubicBezTo>
                <a:cubicBezTo>
                  <a:pt x="423" y="1240"/>
                  <a:pt x="422" y="1240"/>
                  <a:pt x="420" y="1241"/>
                </a:cubicBezTo>
                <a:cubicBezTo>
                  <a:pt x="419" y="1242"/>
                  <a:pt x="418" y="1245"/>
                  <a:pt x="417" y="1245"/>
                </a:cubicBezTo>
                <a:cubicBezTo>
                  <a:pt x="416" y="1246"/>
                  <a:pt x="413" y="1247"/>
                  <a:pt x="412" y="1251"/>
                </a:cubicBezTo>
                <a:cubicBezTo>
                  <a:pt x="411" y="1255"/>
                  <a:pt x="411" y="1256"/>
                  <a:pt x="411" y="1256"/>
                </a:cubicBezTo>
                <a:cubicBezTo>
                  <a:pt x="411" y="1256"/>
                  <a:pt x="410" y="1255"/>
                  <a:pt x="407" y="1256"/>
                </a:cubicBezTo>
                <a:cubicBezTo>
                  <a:pt x="404" y="1258"/>
                  <a:pt x="404" y="1259"/>
                  <a:pt x="402" y="1259"/>
                </a:cubicBezTo>
                <a:cubicBezTo>
                  <a:pt x="400" y="1259"/>
                  <a:pt x="398" y="1259"/>
                  <a:pt x="393" y="1259"/>
                </a:cubicBezTo>
                <a:cubicBezTo>
                  <a:pt x="388" y="1259"/>
                  <a:pt x="384" y="1256"/>
                  <a:pt x="380" y="1259"/>
                </a:cubicBezTo>
                <a:cubicBezTo>
                  <a:pt x="376" y="1261"/>
                  <a:pt x="376" y="1262"/>
                  <a:pt x="369" y="1263"/>
                </a:cubicBezTo>
                <a:cubicBezTo>
                  <a:pt x="362" y="1264"/>
                  <a:pt x="352" y="1265"/>
                  <a:pt x="348" y="1268"/>
                </a:cubicBezTo>
                <a:cubicBezTo>
                  <a:pt x="345" y="1271"/>
                  <a:pt x="345" y="1276"/>
                  <a:pt x="345" y="1276"/>
                </a:cubicBezTo>
                <a:cubicBezTo>
                  <a:pt x="345" y="1276"/>
                  <a:pt x="342" y="1275"/>
                  <a:pt x="342" y="1277"/>
                </a:cubicBezTo>
                <a:cubicBezTo>
                  <a:pt x="341" y="1279"/>
                  <a:pt x="342" y="1282"/>
                  <a:pt x="342" y="1282"/>
                </a:cubicBezTo>
                <a:cubicBezTo>
                  <a:pt x="342" y="1282"/>
                  <a:pt x="340" y="1286"/>
                  <a:pt x="351" y="1289"/>
                </a:cubicBezTo>
                <a:cubicBezTo>
                  <a:pt x="362" y="1293"/>
                  <a:pt x="367" y="1299"/>
                  <a:pt x="411" y="1296"/>
                </a:cubicBezTo>
                <a:cubicBezTo>
                  <a:pt x="426" y="1296"/>
                  <a:pt x="449" y="1293"/>
                  <a:pt x="462" y="1292"/>
                </a:cubicBezTo>
                <a:cubicBezTo>
                  <a:pt x="475" y="1291"/>
                  <a:pt x="487" y="1290"/>
                  <a:pt x="487" y="1290"/>
                </a:cubicBezTo>
                <a:cubicBezTo>
                  <a:pt x="487" y="1297"/>
                  <a:pt x="487" y="1297"/>
                  <a:pt x="487" y="1297"/>
                </a:cubicBezTo>
                <a:cubicBezTo>
                  <a:pt x="487" y="1297"/>
                  <a:pt x="495" y="1298"/>
                  <a:pt x="516" y="1296"/>
                </a:cubicBezTo>
                <a:cubicBezTo>
                  <a:pt x="538" y="1293"/>
                  <a:pt x="545" y="1295"/>
                  <a:pt x="545" y="1288"/>
                </a:cubicBezTo>
                <a:cubicBezTo>
                  <a:pt x="546" y="1281"/>
                  <a:pt x="547" y="1279"/>
                  <a:pt x="546" y="1277"/>
                </a:cubicBezTo>
                <a:cubicBezTo>
                  <a:pt x="545" y="1276"/>
                  <a:pt x="545" y="1275"/>
                  <a:pt x="545" y="1275"/>
                </a:cubicBezTo>
                <a:cubicBezTo>
                  <a:pt x="545" y="1275"/>
                  <a:pt x="545" y="1269"/>
                  <a:pt x="544" y="1263"/>
                </a:cubicBezTo>
                <a:cubicBezTo>
                  <a:pt x="543" y="1257"/>
                  <a:pt x="543" y="1257"/>
                  <a:pt x="543" y="1257"/>
                </a:cubicBezTo>
                <a:cubicBezTo>
                  <a:pt x="545" y="1255"/>
                  <a:pt x="545" y="1255"/>
                  <a:pt x="545" y="1255"/>
                </a:cubicBezTo>
                <a:cubicBezTo>
                  <a:pt x="545" y="1255"/>
                  <a:pt x="546" y="1246"/>
                  <a:pt x="545" y="1237"/>
                </a:cubicBezTo>
                <a:cubicBezTo>
                  <a:pt x="545" y="1228"/>
                  <a:pt x="547" y="1217"/>
                  <a:pt x="543" y="1209"/>
                </a:cubicBezTo>
                <a:cubicBezTo>
                  <a:pt x="540" y="1202"/>
                  <a:pt x="536" y="1192"/>
                  <a:pt x="530" y="1179"/>
                </a:cubicBezTo>
                <a:cubicBezTo>
                  <a:pt x="524" y="1167"/>
                  <a:pt x="521" y="1163"/>
                  <a:pt x="521" y="1159"/>
                </a:cubicBezTo>
                <a:cubicBezTo>
                  <a:pt x="520" y="1156"/>
                  <a:pt x="522" y="1154"/>
                  <a:pt x="520" y="1148"/>
                </a:cubicBezTo>
                <a:cubicBezTo>
                  <a:pt x="519" y="1141"/>
                  <a:pt x="519" y="1142"/>
                  <a:pt x="520" y="1135"/>
                </a:cubicBezTo>
                <a:cubicBezTo>
                  <a:pt x="522" y="1129"/>
                  <a:pt x="524" y="1123"/>
                  <a:pt x="526" y="1096"/>
                </a:cubicBezTo>
                <a:cubicBezTo>
                  <a:pt x="528" y="1069"/>
                  <a:pt x="529" y="1064"/>
                  <a:pt x="529" y="1064"/>
                </a:cubicBezTo>
                <a:cubicBezTo>
                  <a:pt x="529" y="1064"/>
                  <a:pt x="575" y="1124"/>
                  <a:pt x="602" y="1153"/>
                </a:cubicBezTo>
                <a:cubicBezTo>
                  <a:pt x="629" y="1182"/>
                  <a:pt x="648" y="1204"/>
                  <a:pt x="655" y="1213"/>
                </a:cubicBezTo>
                <a:cubicBezTo>
                  <a:pt x="662" y="1222"/>
                  <a:pt x="668" y="1229"/>
                  <a:pt x="668" y="1229"/>
                </a:cubicBezTo>
                <a:cubicBezTo>
                  <a:pt x="668" y="1229"/>
                  <a:pt x="673" y="1223"/>
                  <a:pt x="675" y="1224"/>
                </a:cubicBezTo>
                <a:cubicBezTo>
                  <a:pt x="676" y="1225"/>
                  <a:pt x="676" y="1226"/>
                  <a:pt x="676" y="1229"/>
                </a:cubicBezTo>
                <a:cubicBezTo>
                  <a:pt x="676" y="1233"/>
                  <a:pt x="674" y="1242"/>
                  <a:pt x="675" y="1244"/>
                </a:cubicBezTo>
                <a:cubicBezTo>
                  <a:pt x="676" y="1245"/>
                  <a:pt x="677" y="1245"/>
                  <a:pt x="678" y="1246"/>
                </a:cubicBezTo>
                <a:cubicBezTo>
                  <a:pt x="680" y="1247"/>
                  <a:pt x="679" y="1249"/>
                  <a:pt x="680" y="1252"/>
                </a:cubicBezTo>
                <a:cubicBezTo>
                  <a:pt x="681" y="1254"/>
                  <a:pt x="681" y="1256"/>
                  <a:pt x="684" y="1258"/>
                </a:cubicBezTo>
                <a:cubicBezTo>
                  <a:pt x="688" y="1260"/>
                  <a:pt x="689" y="1262"/>
                  <a:pt x="691" y="1263"/>
                </a:cubicBezTo>
                <a:cubicBezTo>
                  <a:pt x="693" y="1264"/>
                  <a:pt x="695" y="1265"/>
                  <a:pt x="695" y="1266"/>
                </a:cubicBezTo>
                <a:cubicBezTo>
                  <a:pt x="694" y="1268"/>
                  <a:pt x="691" y="1267"/>
                  <a:pt x="691" y="1268"/>
                </a:cubicBezTo>
                <a:cubicBezTo>
                  <a:pt x="690" y="1270"/>
                  <a:pt x="691" y="1273"/>
                  <a:pt x="690" y="1275"/>
                </a:cubicBezTo>
                <a:cubicBezTo>
                  <a:pt x="688" y="1278"/>
                  <a:pt x="684" y="1282"/>
                  <a:pt x="683" y="1285"/>
                </a:cubicBezTo>
                <a:cubicBezTo>
                  <a:pt x="681" y="1288"/>
                  <a:pt x="682" y="1289"/>
                  <a:pt x="679" y="1292"/>
                </a:cubicBezTo>
                <a:cubicBezTo>
                  <a:pt x="677" y="1295"/>
                  <a:pt x="672" y="1298"/>
                  <a:pt x="671" y="1301"/>
                </a:cubicBezTo>
                <a:cubicBezTo>
                  <a:pt x="671" y="1304"/>
                  <a:pt x="672" y="1307"/>
                  <a:pt x="672" y="1307"/>
                </a:cubicBezTo>
                <a:cubicBezTo>
                  <a:pt x="672" y="1307"/>
                  <a:pt x="670" y="1308"/>
                  <a:pt x="671" y="1310"/>
                </a:cubicBezTo>
                <a:cubicBezTo>
                  <a:pt x="672" y="1313"/>
                  <a:pt x="673" y="1318"/>
                  <a:pt x="675" y="1318"/>
                </a:cubicBezTo>
                <a:cubicBezTo>
                  <a:pt x="677" y="1319"/>
                  <a:pt x="712" y="1317"/>
                  <a:pt x="732" y="1301"/>
                </a:cubicBezTo>
                <a:cubicBezTo>
                  <a:pt x="752" y="1286"/>
                  <a:pt x="755" y="1275"/>
                  <a:pt x="759" y="1256"/>
                </a:cubicBezTo>
                <a:cubicBezTo>
                  <a:pt x="761" y="1247"/>
                  <a:pt x="761" y="1241"/>
                  <a:pt x="762" y="1231"/>
                </a:cubicBezTo>
                <a:cubicBezTo>
                  <a:pt x="764" y="1221"/>
                  <a:pt x="766" y="1214"/>
                  <a:pt x="766" y="1210"/>
                </a:cubicBezTo>
                <a:cubicBezTo>
                  <a:pt x="766" y="1207"/>
                  <a:pt x="765" y="1203"/>
                  <a:pt x="767" y="1203"/>
                </a:cubicBezTo>
                <a:cubicBezTo>
                  <a:pt x="769" y="1203"/>
                  <a:pt x="772" y="1206"/>
                  <a:pt x="772" y="1206"/>
                </a:cubicBezTo>
                <a:cubicBezTo>
                  <a:pt x="772" y="1206"/>
                  <a:pt x="779" y="1186"/>
                  <a:pt x="781" y="1172"/>
                </a:cubicBezTo>
                <a:cubicBezTo>
                  <a:pt x="783" y="1159"/>
                  <a:pt x="783" y="1153"/>
                  <a:pt x="780" y="1151"/>
                </a:cubicBezTo>
                <a:close/>
                <a:moveTo>
                  <a:pt x="607" y="557"/>
                </a:moveTo>
                <a:cubicBezTo>
                  <a:pt x="607" y="554"/>
                  <a:pt x="610" y="555"/>
                  <a:pt x="610" y="555"/>
                </a:cubicBezTo>
                <a:cubicBezTo>
                  <a:pt x="610" y="555"/>
                  <a:pt x="609" y="561"/>
                  <a:pt x="607" y="562"/>
                </a:cubicBezTo>
                <a:cubicBezTo>
                  <a:pt x="605" y="562"/>
                  <a:pt x="606" y="559"/>
                  <a:pt x="607" y="557"/>
                </a:cubicBezTo>
                <a:close/>
                <a:moveTo>
                  <a:pt x="569" y="395"/>
                </a:moveTo>
                <a:cubicBezTo>
                  <a:pt x="574" y="400"/>
                  <a:pt x="575" y="404"/>
                  <a:pt x="578" y="409"/>
                </a:cubicBezTo>
                <a:cubicBezTo>
                  <a:pt x="582" y="414"/>
                  <a:pt x="590" y="420"/>
                  <a:pt x="593" y="422"/>
                </a:cubicBezTo>
                <a:cubicBezTo>
                  <a:pt x="596" y="424"/>
                  <a:pt x="595" y="425"/>
                  <a:pt x="594" y="428"/>
                </a:cubicBezTo>
                <a:cubicBezTo>
                  <a:pt x="593" y="431"/>
                  <a:pt x="593" y="437"/>
                  <a:pt x="592" y="440"/>
                </a:cubicBezTo>
                <a:cubicBezTo>
                  <a:pt x="592" y="443"/>
                  <a:pt x="583" y="453"/>
                  <a:pt x="581" y="455"/>
                </a:cubicBezTo>
                <a:cubicBezTo>
                  <a:pt x="578" y="458"/>
                  <a:pt x="578" y="464"/>
                  <a:pt x="578" y="467"/>
                </a:cubicBezTo>
                <a:cubicBezTo>
                  <a:pt x="579" y="470"/>
                  <a:pt x="577" y="472"/>
                  <a:pt x="575" y="475"/>
                </a:cubicBezTo>
                <a:cubicBezTo>
                  <a:pt x="573" y="477"/>
                  <a:pt x="571" y="484"/>
                  <a:pt x="571" y="484"/>
                </a:cubicBezTo>
                <a:cubicBezTo>
                  <a:pt x="562" y="389"/>
                  <a:pt x="562" y="389"/>
                  <a:pt x="562" y="389"/>
                </a:cubicBezTo>
                <a:cubicBezTo>
                  <a:pt x="562" y="389"/>
                  <a:pt x="563" y="389"/>
                  <a:pt x="569" y="395"/>
                </a:cubicBezTo>
                <a:close/>
                <a:moveTo>
                  <a:pt x="287" y="13"/>
                </a:moveTo>
                <a:cubicBezTo>
                  <a:pt x="285" y="13"/>
                  <a:pt x="289" y="12"/>
                  <a:pt x="289" y="12"/>
                </a:cubicBezTo>
                <a:cubicBezTo>
                  <a:pt x="289" y="12"/>
                  <a:pt x="289" y="13"/>
                  <a:pt x="290" y="14"/>
                </a:cubicBezTo>
                <a:cubicBezTo>
                  <a:pt x="291" y="15"/>
                  <a:pt x="288" y="14"/>
                  <a:pt x="287" y="13"/>
                </a:cubicBezTo>
                <a:close/>
                <a:moveTo>
                  <a:pt x="291" y="12"/>
                </a:moveTo>
                <a:cubicBezTo>
                  <a:pt x="289" y="10"/>
                  <a:pt x="293" y="11"/>
                  <a:pt x="293" y="11"/>
                </a:cubicBezTo>
                <a:cubicBezTo>
                  <a:pt x="294" y="12"/>
                  <a:pt x="294" y="12"/>
                  <a:pt x="294" y="12"/>
                </a:cubicBezTo>
                <a:cubicBezTo>
                  <a:pt x="294" y="12"/>
                  <a:pt x="292" y="13"/>
                  <a:pt x="291" y="12"/>
                </a:cubicBezTo>
                <a:close/>
                <a:moveTo>
                  <a:pt x="317" y="6"/>
                </a:moveTo>
                <a:cubicBezTo>
                  <a:pt x="315" y="4"/>
                  <a:pt x="315" y="4"/>
                  <a:pt x="315" y="4"/>
                </a:cubicBezTo>
                <a:cubicBezTo>
                  <a:pt x="315" y="4"/>
                  <a:pt x="316" y="1"/>
                  <a:pt x="317" y="1"/>
                </a:cubicBezTo>
                <a:cubicBezTo>
                  <a:pt x="319" y="1"/>
                  <a:pt x="320" y="1"/>
                  <a:pt x="320" y="1"/>
                </a:cubicBezTo>
                <a:cubicBezTo>
                  <a:pt x="320" y="1"/>
                  <a:pt x="317" y="2"/>
                  <a:pt x="317" y="4"/>
                </a:cubicBezTo>
                <a:cubicBezTo>
                  <a:pt x="317" y="5"/>
                  <a:pt x="317" y="6"/>
                  <a:pt x="317" y="6"/>
                </a:cubicBezTo>
                <a:close/>
                <a:moveTo>
                  <a:pt x="319" y="7"/>
                </a:moveTo>
                <a:cubicBezTo>
                  <a:pt x="319" y="7"/>
                  <a:pt x="318" y="2"/>
                  <a:pt x="320" y="2"/>
                </a:cubicBezTo>
                <a:cubicBezTo>
                  <a:pt x="322" y="2"/>
                  <a:pt x="323" y="3"/>
                  <a:pt x="323" y="3"/>
                </a:cubicBezTo>
                <a:cubicBezTo>
                  <a:pt x="323" y="3"/>
                  <a:pt x="321" y="3"/>
                  <a:pt x="320" y="4"/>
                </a:cubicBezTo>
                <a:cubicBezTo>
                  <a:pt x="319" y="5"/>
                  <a:pt x="319" y="7"/>
                  <a:pt x="319" y="7"/>
                </a:cubicBezTo>
                <a:close/>
                <a:moveTo>
                  <a:pt x="295" y="514"/>
                </a:moveTo>
                <a:cubicBezTo>
                  <a:pt x="296" y="516"/>
                  <a:pt x="296" y="516"/>
                  <a:pt x="296" y="516"/>
                </a:cubicBezTo>
                <a:cubicBezTo>
                  <a:pt x="294" y="517"/>
                  <a:pt x="294" y="517"/>
                  <a:pt x="294" y="517"/>
                </a:cubicBezTo>
                <a:lnTo>
                  <a:pt x="295" y="514"/>
                </a:lnTo>
                <a:close/>
                <a:moveTo>
                  <a:pt x="234" y="466"/>
                </a:moveTo>
                <a:cubicBezTo>
                  <a:pt x="235" y="465"/>
                  <a:pt x="237" y="463"/>
                  <a:pt x="237" y="463"/>
                </a:cubicBezTo>
                <a:cubicBezTo>
                  <a:pt x="237" y="463"/>
                  <a:pt x="242" y="467"/>
                  <a:pt x="243" y="469"/>
                </a:cubicBezTo>
                <a:cubicBezTo>
                  <a:pt x="245" y="471"/>
                  <a:pt x="246" y="469"/>
                  <a:pt x="246" y="469"/>
                </a:cubicBezTo>
                <a:cubicBezTo>
                  <a:pt x="246" y="472"/>
                  <a:pt x="246" y="472"/>
                  <a:pt x="246" y="472"/>
                </a:cubicBezTo>
                <a:cubicBezTo>
                  <a:pt x="246" y="472"/>
                  <a:pt x="244" y="474"/>
                  <a:pt x="243" y="475"/>
                </a:cubicBezTo>
                <a:cubicBezTo>
                  <a:pt x="242" y="475"/>
                  <a:pt x="240" y="474"/>
                  <a:pt x="238" y="471"/>
                </a:cubicBezTo>
                <a:cubicBezTo>
                  <a:pt x="235" y="469"/>
                  <a:pt x="234" y="467"/>
                  <a:pt x="234" y="466"/>
                </a:cubicBezTo>
                <a:close/>
                <a:moveTo>
                  <a:pt x="273" y="509"/>
                </a:moveTo>
                <a:cubicBezTo>
                  <a:pt x="271" y="507"/>
                  <a:pt x="272" y="507"/>
                  <a:pt x="271" y="505"/>
                </a:cubicBezTo>
                <a:cubicBezTo>
                  <a:pt x="270" y="504"/>
                  <a:pt x="267" y="501"/>
                  <a:pt x="264" y="498"/>
                </a:cubicBezTo>
                <a:cubicBezTo>
                  <a:pt x="261" y="495"/>
                  <a:pt x="260" y="495"/>
                  <a:pt x="260" y="495"/>
                </a:cubicBezTo>
                <a:cubicBezTo>
                  <a:pt x="242" y="477"/>
                  <a:pt x="242" y="477"/>
                  <a:pt x="242" y="477"/>
                </a:cubicBezTo>
                <a:cubicBezTo>
                  <a:pt x="242" y="477"/>
                  <a:pt x="247" y="474"/>
                  <a:pt x="249" y="472"/>
                </a:cubicBezTo>
                <a:cubicBezTo>
                  <a:pt x="251" y="470"/>
                  <a:pt x="245" y="469"/>
                  <a:pt x="245" y="469"/>
                </a:cubicBezTo>
                <a:cubicBezTo>
                  <a:pt x="245" y="469"/>
                  <a:pt x="247" y="466"/>
                  <a:pt x="250" y="465"/>
                </a:cubicBezTo>
                <a:cubicBezTo>
                  <a:pt x="252" y="463"/>
                  <a:pt x="255" y="463"/>
                  <a:pt x="255" y="463"/>
                </a:cubicBezTo>
                <a:cubicBezTo>
                  <a:pt x="255" y="463"/>
                  <a:pt x="255" y="463"/>
                  <a:pt x="254" y="466"/>
                </a:cubicBezTo>
                <a:cubicBezTo>
                  <a:pt x="254" y="469"/>
                  <a:pt x="253" y="470"/>
                  <a:pt x="255" y="474"/>
                </a:cubicBezTo>
                <a:cubicBezTo>
                  <a:pt x="257" y="478"/>
                  <a:pt x="265" y="477"/>
                  <a:pt x="265" y="477"/>
                </a:cubicBezTo>
                <a:cubicBezTo>
                  <a:pt x="265" y="477"/>
                  <a:pt x="265" y="479"/>
                  <a:pt x="265" y="482"/>
                </a:cubicBezTo>
                <a:cubicBezTo>
                  <a:pt x="265" y="485"/>
                  <a:pt x="267" y="484"/>
                  <a:pt x="270" y="488"/>
                </a:cubicBezTo>
                <a:cubicBezTo>
                  <a:pt x="272" y="491"/>
                  <a:pt x="273" y="495"/>
                  <a:pt x="273" y="496"/>
                </a:cubicBezTo>
                <a:cubicBezTo>
                  <a:pt x="273" y="498"/>
                  <a:pt x="273" y="499"/>
                  <a:pt x="276" y="502"/>
                </a:cubicBezTo>
                <a:cubicBezTo>
                  <a:pt x="279" y="505"/>
                  <a:pt x="280" y="506"/>
                  <a:pt x="281" y="509"/>
                </a:cubicBezTo>
                <a:cubicBezTo>
                  <a:pt x="282" y="511"/>
                  <a:pt x="282" y="512"/>
                  <a:pt x="284" y="513"/>
                </a:cubicBezTo>
                <a:cubicBezTo>
                  <a:pt x="287" y="514"/>
                  <a:pt x="292" y="514"/>
                  <a:pt x="292" y="514"/>
                </a:cubicBezTo>
                <a:cubicBezTo>
                  <a:pt x="292" y="516"/>
                  <a:pt x="292" y="516"/>
                  <a:pt x="292" y="516"/>
                </a:cubicBezTo>
                <a:cubicBezTo>
                  <a:pt x="286" y="521"/>
                  <a:pt x="286" y="521"/>
                  <a:pt x="286" y="521"/>
                </a:cubicBezTo>
                <a:cubicBezTo>
                  <a:pt x="286" y="521"/>
                  <a:pt x="276" y="511"/>
                  <a:pt x="273" y="509"/>
                </a:cubicBezTo>
                <a:close/>
                <a:moveTo>
                  <a:pt x="298" y="530"/>
                </a:moveTo>
                <a:cubicBezTo>
                  <a:pt x="297" y="531"/>
                  <a:pt x="294" y="528"/>
                  <a:pt x="292" y="526"/>
                </a:cubicBezTo>
                <a:cubicBezTo>
                  <a:pt x="291" y="524"/>
                  <a:pt x="289" y="523"/>
                  <a:pt x="289" y="522"/>
                </a:cubicBezTo>
                <a:cubicBezTo>
                  <a:pt x="290" y="520"/>
                  <a:pt x="293" y="518"/>
                  <a:pt x="293" y="518"/>
                </a:cubicBezTo>
                <a:cubicBezTo>
                  <a:pt x="293" y="521"/>
                  <a:pt x="293" y="521"/>
                  <a:pt x="293" y="521"/>
                </a:cubicBezTo>
                <a:cubicBezTo>
                  <a:pt x="298" y="526"/>
                  <a:pt x="298" y="526"/>
                  <a:pt x="298" y="526"/>
                </a:cubicBezTo>
                <a:cubicBezTo>
                  <a:pt x="301" y="525"/>
                  <a:pt x="301" y="525"/>
                  <a:pt x="301" y="525"/>
                </a:cubicBezTo>
                <a:cubicBezTo>
                  <a:pt x="301" y="527"/>
                  <a:pt x="301" y="527"/>
                  <a:pt x="301" y="527"/>
                </a:cubicBezTo>
                <a:cubicBezTo>
                  <a:pt x="301" y="527"/>
                  <a:pt x="300" y="529"/>
                  <a:pt x="298" y="530"/>
                </a:cubicBezTo>
                <a:close/>
                <a:moveTo>
                  <a:pt x="360" y="593"/>
                </a:moveTo>
                <a:cubicBezTo>
                  <a:pt x="360" y="593"/>
                  <a:pt x="359" y="594"/>
                  <a:pt x="357" y="591"/>
                </a:cubicBezTo>
                <a:cubicBezTo>
                  <a:pt x="355" y="589"/>
                  <a:pt x="350" y="584"/>
                  <a:pt x="350" y="584"/>
                </a:cubicBezTo>
                <a:cubicBezTo>
                  <a:pt x="350" y="581"/>
                  <a:pt x="350" y="581"/>
                  <a:pt x="350" y="581"/>
                </a:cubicBezTo>
                <a:cubicBezTo>
                  <a:pt x="351" y="580"/>
                  <a:pt x="351" y="580"/>
                  <a:pt x="351" y="580"/>
                </a:cubicBezTo>
                <a:cubicBezTo>
                  <a:pt x="346" y="575"/>
                  <a:pt x="346" y="575"/>
                  <a:pt x="346" y="575"/>
                </a:cubicBezTo>
                <a:cubicBezTo>
                  <a:pt x="346" y="577"/>
                  <a:pt x="346" y="577"/>
                  <a:pt x="346" y="577"/>
                </a:cubicBezTo>
                <a:cubicBezTo>
                  <a:pt x="343" y="577"/>
                  <a:pt x="343" y="577"/>
                  <a:pt x="343" y="577"/>
                </a:cubicBezTo>
                <a:cubicBezTo>
                  <a:pt x="341" y="574"/>
                  <a:pt x="341" y="574"/>
                  <a:pt x="341" y="574"/>
                </a:cubicBezTo>
                <a:cubicBezTo>
                  <a:pt x="341" y="573"/>
                  <a:pt x="341" y="573"/>
                  <a:pt x="341" y="573"/>
                </a:cubicBezTo>
                <a:cubicBezTo>
                  <a:pt x="340" y="572"/>
                  <a:pt x="340" y="572"/>
                  <a:pt x="340" y="572"/>
                </a:cubicBezTo>
                <a:cubicBezTo>
                  <a:pt x="339" y="572"/>
                  <a:pt x="339" y="572"/>
                  <a:pt x="339" y="572"/>
                </a:cubicBezTo>
                <a:cubicBezTo>
                  <a:pt x="337" y="570"/>
                  <a:pt x="337" y="570"/>
                  <a:pt x="337" y="570"/>
                </a:cubicBezTo>
                <a:cubicBezTo>
                  <a:pt x="338" y="569"/>
                  <a:pt x="338" y="569"/>
                  <a:pt x="338" y="569"/>
                </a:cubicBezTo>
                <a:cubicBezTo>
                  <a:pt x="336" y="568"/>
                  <a:pt x="336" y="568"/>
                  <a:pt x="336" y="568"/>
                </a:cubicBezTo>
                <a:cubicBezTo>
                  <a:pt x="335" y="569"/>
                  <a:pt x="335" y="569"/>
                  <a:pt x="335" y="569"/>
                </a:cubicBezTo>
                <a:cubicBezTo>
                  <a:pt x="333" y="567"/>
                  <a:pt x="333" y="567"/>
                  <a:pt x="333" y="567"/>
                </a:cubicBezTo>
                <a:cubicBezTo>
                  <a:pt x="333" y="567"/>
                  <a:pt x="335" y="564"/>
                  <a:pt x="333" y="563"/>
                </a:cubicBezTo>
                <a:cubicBezTo>
                  <a:pt x="331" y="562"/>
                  <a:pt x="329" y="562"/>
                  <a:pt x="330" y="561"/>
                </a:cubicBezTo>
                <a:cubicBezTo>
                  <a:pt x="330" y="560"/>
                  <a:pt x="331" y="559"/>
                  <a:pt x="331" y="559"/>
                </a:cubicBezTo>
                <a:cubicBezTo>
                  <a:pt x="325" y="553"/>
                  <a:pt x="325" y="553"/>
                  <a:pt x="325" y="553"/>
                </a:cubicBezTo>
                <a:cubicBezTo>
                  <a:pt x="325" y="553"/>
                  <a:pt x="324" y="556"/>
                  <a:pt x="323" y="554"/>
                </a:cubicBezTo>
                <a:cubicBezTo>
                  <a:pt x="322" y="553"/>
                  <a:pt x="322" y="551"/>
                  <a:pt x="320" y="552"/>
                </a:cubicBezTo>
                <a:cubicBezTo>
                  <a:pt x="318" y="552"/>
                  <a:pt x="318" y="552"/>
                  <a:pt x="318" y="552"/>
                </a:cubicBezTo>
                <a:cubicBezTo>
                  <a:pt x="318" y="552"/>
                  <a:pt x="304" y="540"/>
                  <a:pt x="303" y="538"/>
                </a:cubicBezTo>
                <a:cubicBezTo>
                  <a:pt x="302" y="535"/>
                  <a:pt x="302" y="530"/>
                  <a:pt x="303" y="528"/>
                </a:cubicBezTo>
                <a:cubicBezTo>
                  <a:pt x="304" y="526"/>
                  <a:pt x="303" y="523"/>
                  <a:pt x="303" y="523"/>
                </a:cubicBezTo>
                <a:cubicBezTo>
                  <a:pt x="303" y="523"/>
                  <a:pt x="305" y="524"/>
                  <a:pt x="306" y="523"/>
                </a:cubicBezTo>
                <a:cubicBezTo>
                  <a:pt x="308" y="522"/>
                  <a:pt x="311" y="519"/>
                  <a:pt x="313" y="515"/>
                </a:cubicBezTo>
                <a:cubicBezTo>
                  <a:pt x="315" y="510"/>
                  <a:pt x="317" y="510"/>
                  <a:pt x="319" y="509"/>
                </a:cubicBezTo>
                <a:cubicBezTo>
                  <a:pt x="320" y="508"/>
                  <a:pt x="323" y="506"/>
                  <a:pt x="323" y="506"/>
                </a:cubicBezTo>
                <a:cubicBezTo>
                  <a:pt x="323" y="506"/>
                  <a:pt x="324" y="506"/>
                  <a:pt x="325" y="508"/>
                </a:cubicBezTo>
                <a:cubicBezTo>
                  <a:pt x="326" y="510"/>
                  <a:pt x="328" y="516"/>
                  <a:pt x="330" y="520"/>
                </a:cubicBezTo>
                <a:cubicBezTo>
                  <a:pt x="332" y="525"/>
                  <a:pt x="333" y="529"/>
                  <a:pt x="336" y="528"/>
                </a:cubicBezTo>
                <a:cubicBezTo>
                  <a:pt x="339" y="527"/>
                  <a:pt x="343" y="525"/>
                  <a:pt x="348" y="523"/>
                </a:cubicBezTo>
                <a:cubicBezTo>
                  <a:pt x="353" y="521"/>
                  <a:pt x="356" y="520"/>
                  <a:pt x="356" y="520"/>
                </a:cubicBezTo>
                <a:cubicBezTo>
                  <a:pt x="356" y="520"/>
                  <a:pt x="362" y="551"/>
                  <a:pt x="362" y="563"/>
                </a:cubicBezTo>
                <a:cubicBezTo>
                  <a:pt x="361" y="576"/>
                  <a:pt x="360" y="593"/>
                  <a:pt x="360" y="593"/>
                </a:cubicBezTo>
                <a:close/>
                <a:moveTo>
                  <a:pt x="453" y="1207"/>
                </a:moveTo>
                <a:cubicBezTo>
                  <a:pt x="452" y="1208"/>
                  <a:pt x="446" y="1206"/>
                  <a:pt x="446" y="1205"/>
                </a:cubicBezTo>
                <a:cubicBezTo>
                  <a:pt x="445" y="1204"/>
                  <a:pt x="448" y="1202"/>
                  <a:pt x="451" y="1202"/>
                </a:cubicBezTo>
                <a:cubicBezTo>
                  <a:pt x="453" y="1201"/>
                  <a:pt x="453" y="1204"/>
                  <a:pt x="453" y="1204"/>
                </a:cubicBezTo>
                <a:cubicBezTo>
                  <a:pt x="453" y="1204"/>
                  <a:pt x="455" y="1207"/>
                  <a:pt x="453" y="1207"/>
                </a:cubicBezTo>
                <a:close/>
                <a:moveTo>
                  <a:pt x="679" y="1244"/>
                </a:moveTo>
                <a:cubicBezTo>
                  <a:pt x="678" y="1248"/>
                  <a:pt x="677" y="1245"/>
                  <a:pt x="677" y="1243"/>
                </a:cubicBezTo>
                <a:cubicBezTo>
                  <a:pt x="676" y="1241"/>
                  <a:pt x="677" y="1231"/>
                  <a:pt x="677" y="1231"/>
                </a:cubicBezTo>
                <a:cubicBezTo>
                  <a:pt x="677" y="1231"/>
                  <a:pt x="679" y="1232"/>
                  <a:pt x="679" y="1235"/>
                </a:cubicBezTo>
                <a:cubicBezTo>
                  <a:pt x="680" y="1237"/>
                  <a:pt x="680" y="1241"/>
                  <a:pt x="679" y="1244"/>
                </a:cubicBezTo>
                <a:close/>
                <a:moveTo>
                  <a:pt x="689" y="1260"/>
                </a:moveTo>
                <a:cubicBezTo>
                  <a:pt x="688" y="1259"/>
                  <a:pt x="684" y="1256"/>
                  <a:pt x="682" y="1252"/>
                </a:cubicBezTo>
                <a:cubicBezTo>
                  <a:pt x="680" y="1248"/>
                  <a:pt x="681" y="1245"/>
                  <a:pt x="682" y="1243"/>
                </a:cubicBezTo>
                <a:cubicBezTo>
                  <a:pt x="683" y="1242"/>
                  <a:pt x="683" y="1239"/>
                  <a:pt x="683" y="1239"/>
                </a:cubicBezTo>
                <a:cubicBezTo>
                  <a:pt x="685" y="1240"/>
                  <a:pt x="685" y="1240"/>
                  <a:pt x="685" y="1240"/>
                </a:cubicBezTo>
                <a:cubicBezTo>
                  <a:pt x="685" y="1240"/>
                  <a:pt x="685" y="1240"/>
                  <a:pt x="685" y="1243"/>
                </a:cubicBezTo>
                <a:cubicBezTo>
                  <a:pt x="685" y="1245"/>
                  <a:pt x="686" y="1244"/>
                  <a:pt x="687" y="1246"/>
                </a:cubicBezTo>
                <a:cubicBezTo>
                  <a:pt x="688" y="1248"/>
                  <a:pt x="689" y="1251"/>
                  <a:pt x="688" y="1252"/>
                </a:cubicBezTo>
                <a:cubicBezTo>
                  <a:pt x="688" y="1253"/>
                  <a:pt x="689" y="1253"/>
                  <a:pt x="690" y="1254"/>
                </a:cubicBezTo>
                <a:cubicBezTo>
                  <a:pt x="691" y="1255"/>
                  <a:pt x="691" y="1259"/>
                  <a:pt x="692" y="1261"/>
                </a:cubicBezTo>
                <a:cubicBezTo>
                  <a:pt x="693" y="1263"/>
                  <a:pt x="690" y="1262"/>
                  <a:pt x="689" y="1260"/>
                </a:cubicBezTo>
                <a:close/>
              </a:path>
            </a:pathLst>
          </a:custGeom>
          <a:solidFill>
            <a:sysClr val="windowText" lastClr="000000">
              <a:lumMod val="95000"/>
              <a:lumOff val="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16" name="Group 3"/>
          <p:cNvGrpSpPr/>
          <p:nvPr/>
        </p:nvGrpSpPr>
        <p:grpSpPr>
          <a:xfrm>
            <a:off x="1073615" y="1086955"/>
            <a:ext cx="2295048" cy="1451515"/>
            <a:chOff x="1965382" y="2671517"/>
            <a:chExt cx="2295048" cy="1451515"/>
          </a:xfrm>
        </p:grpSpPr>
        <p:sp>
          <p:nvSpPr>
            <p:cNvPr id="17" name="Right Arrow 2"/>
            <p:cNvSpPr/>
            <p:nvPr/>
          </p:nvSpPr>
          <p:spPr>
            <a:xfrm rot="19167966">
              <a:off x="1965382" y="4056971"/>
              <a:ext cx="757193" cy="66061"/>
            </a:xfrm>
            <a:prstGeom prst="rightArrow">
              <a:avLst/>
            </a:prstGeom>
            <a:solidFill>
              <a:srgbClr val="EC4E4E"/>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8" name="Right Arrow 23"/>
            <p:cNvSpPr/>
            <p:nvPr/>
          </p:nvSpPr>
          <p:spPr>
            <a:xfrm rot="19167966">
              <a:off x="2699673" y="3364244"/>
              <a:ext cx="757193" cy="66061"/>
            </a:xfrm>
            <a:prstGeom prst="rightArrow">
              <a:avLst/>
            </a:prstGeom>
            <a:solidFill>
              <a:srgbClr val="EC4E4E"/>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prstClr val="white"/>
                </a:solidFill>
                <a:effectLst/>
                <a:uLnTx/>
                <a:uFillTx/>
                <a:latin typeface="Calibri"/>
                <a:ea typeface="+mn-ea"/>
                <a:cs typeface="+mn-cs"/>
                <a:sym typeface="Arial" panose="020B0604020202020204" pitchFamily="34" charset="0"/>
              </a:endParaRPr>
            </a:p>
          </p:txBody>
        </p:sp>
        <p:sp>
          <p:nvSpPr>
            <p:cNvPr id="19" name="Right Arrow 25"/>
            <p:cNvSpPr/>
            <p:nvPr/>
          </p:nvSpPr>
          <p:spPr>
            <a:xfrm rot="19167966">
              <a:off x="3503237" y="2671517"/>
              <a:ext cx="757193" cy="66061"/>
            </a:xfrm>
            <a:prstGeom prst="rightArrow">
              <a:avLst/>
            </a:prstGeom>
            <a:solidFill>
              <a:srgbClr val="EC4E4E"/>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prstClr val="white"/>
                </a:solidFill>
                <a:effectLst/>
                <a:uLnTx/>
                <a:uFillTx/>
                <a:latin typeface="Calibri"/>
                <a:ea typeface="+mn-ea"/>
                <a:cs typeface="+mn-cs"/>
                <a:sym typeface="Arial" panose="020B0604020202020204" pitchFamily="34" charset="0"/>
              </a:endParaRPr>
            </a:p>
          </p:txBody>
        </p:sp>
      </p:grpSp>
      <p:sp>
        <p:nvSpPr>
          <p:cNvPr id="20" name="Rectángulo 19"/>
          <p:cNvSpPr/>
          <p:nvPr/>
        </p:nvSpPr>
        <p:spPr>
          <a:xfrm>
            <a:off x="1851870" y="3766432"/>
            <a:ext cx="4572000" cy="276999"/>
          </a:xfrm>
          <a:prstGeom prst="rect">
            <a:avLst/>
          </a:prstGeom>
        </p:spPr>
        <p:txBody>
          <a:bodyPr>
            <a:spAutoFit/>
          </a:bodyPr>
          <a:lstStyle/>
          <a:p>
            <a:pPr lvl="1" algn="just" eaLnBrk="0" fontAlgn="base" hangingPunct="0">
              <a:spcBef>
                <a:spcPct val="0"/>
              </a:spcBef>
              <a:spcAft>
                <a:spcPct val="0"/>
              </a:spcAft>
            </a:pPr>
            <a:r>
              <a:rPr lang="es-ES" sz="1200" b="1" dirty="0" smtClean="0">
                <a:solidFill>
                  <a:prstClr val="black">
                    <a:lumMod val="65000"/>
                    <a:lumOff val="35000"/>
                  </a:prstClr>
                </a:solidFill>
                <a:cs typeface="Arial" panose="020B0604020202020204" pitchFamily="34" charset="0"/>
                <a:sym typeface="Arial" panose="020B0604020202020204" pitchFamily="34" charset="0"/>
              </a:rPr>
              <a:t>Resumen </a:t>
            </a:r>
            <a:r>
              <a:rPr lang="es-ES" sz="1200" b="1" dirty="0">
                <a:solidFill>
                  <a:prstClr val="black">
                    <a:lumMod val="65000"/>
                    <a:lumOff val="35000"/>
                  </a:prstClr>
                </a:solidFill>
                <a:cs typeface="Arial" panose="020B0604020202020204" pitchFamily="34" charset="0"/>
                <a:sym typeface="Arial" panose="020B0604020202020204" pitchFamily="34" charset="0"/>
              </a:rPr>
              <a:t>de las condiciones del programa o proyecto:</a:t>
            </a:r>
            <a:endParaRPr lang="es-MX" sz="1200" dirty="0">
              <a:solidFill>
                <a:prstClr val="black">
                  <a:lumMod val="65000"/>
                  <a:lumOff val="35000"/>
                </a:prstClr>
              </a:solidFill>
              <a:cs typeface="Arial" panose="020B0604020202020204" pitchFamily="34" charset="0"/>
              <a:sym typeface="Arial" panose="020B0604020202020204" pitchFamily="34" charset="0"/>
            </a:endParaRPr>
          </a:p>
        </p:txBody>
      </p:sp>
      <p:sp>
        <p:nvSpPr>
          <p:cNvPr id="21" name="Rectángulo 20"/>
          <p:cNvSpPr/>
          <p:nvPr/>
        </p:nvSpPr>
        <p:spPr>
          <a:xfrm>
            <a:off x="1734728" y="4108667"/>
            <a:ext cx="2029979" cy="276999"/>
          </a:xfrm>
          <a:prstGeom prst="rect">
            <a:avLst/>
          </a:prstGeom>
        </p:spPr>
        <p:txBody>
          <a:bodyPr wrap="none">
            <a:spAutoFit/>
          </a:bodyPr>
          <a:lstStyle/>
          <a:p>
            <a:pPr lvl="2" algn="just" eaLnBrk="0" fontAlgn="base" hangingPunct="0">
              <a:spcBef>
                <a:spcPct val="0"/>
              </a:spcBef>
              <a:spcAft>
                <a:spcPct val="0"/>
              </a:spcAft>
            </a:pPr>
            <a:r>
              <a:rPr lang="es-ES" sz="1200" b="1" dirty="0" smtClean="0">
                <a:solidFill>
                  <a:prstClr val="black">
                    <a:lumMod val="65000"/>
                    <a:lumOff val="35000"/>
                  </a:prstClr>
                </a:solidFill>
                <a:cs typeface="Arial" panose="020B0604020202020204" pitchFamily="34" charset="0"/>
                <a:sym typeface="Arial" panose="020B0604020202020204" pitchFamily="34" charset="0"/>
              </a:rPr>
              <a:t>2.1.1 Técnicas.</a:t>
            </a:r>
            <a:endParaRPr lang="es-MX" sz="1200" dirty="0">
              <a:solidFill>
                <a:prstClr val="black">
                  <a:lumMod val="65000"/>
                  <a:lumOff val="35000"/>
                </a:prstClr>
              </a:solidFill>
              <a:cs typeface="Arial" panose="020B0604020202020204" pitchFamily="34" charset="0"/>
              <a:sym typeface="Arial" panose="020B0604020202020204" pitchFamily="34" charset="0"/>
            </a:endParaRPr>
          </a:p>
        </p:txBody>
      </p:sp>
      <p:sp>
        <p:nvSpPr>
          <p:cNvPr id="22" name="Rectángulo 21"/>
          <p:cNvSpPr/>
          <p:nvPr/>
        </p:nvSpPr>
        <p:spPr>
          <a:xfrm>
            <a:off x="2117756" y="4486250"/>
            <a:ext cx="2190984" cy="276999"/>
          </a:xfrm>
          <a:prstGeom prst="rect">
            <a:avLst/>
          </a:prstGeom>
        </p:spPr>
        <p:txBody>
          <a:bodyPr wrap="none">
            <a:spAutoFit/>
          </a:bodyPr>
          <a:lstStyle/>
          <a:p>
            <a:pPr lvl="2" algn="just" eaLnBrk="0" fontAlgn="base" hangingPunct="0">
              <a:spcBef>
                <a:spcPct val="0"/>
              </a:spcBef>
              <a:spcAft>
                <a:spcPct val="0"/>
              </a:spcAft>
            </a:pPr>
            <a:r>
              <a:rPr lang="es-ES" sz="1200" b="1" dirty="0">
                <a:solidFill>
                  <a:prstClr val="black">
                    <a:lumMod val="65000"/>
                    <a:lumOff val="35000"/>
                  </a:prstClr>
                </a:solidFill>
                <a:cs typeface="Arial" panose="020B0604020202020204" pitchFamily="34" charset="0"/>
                <a:sym typeface="Arial" panose="020B0604020202020204" pitchFamily="34" charset="0"/>
              </a:rPr>
              <a:t>2.1.2 Operativas.</a:t>
            </a:r>
            <a:endParaRPr lang="es-MX" sz="1200" dirty="0">
              <a:solidFill>
                <a:prstClr val="black">
                  <a:lumMod val="65000"/>
                  <a:lumOff val="35000"/>
                </a:prstClr>
              </a:solidFill>
              <a:cs typeface="Arial" panose="020B0604020202020204" pitchFamily="34" charset="0"/>
              <a:sym typeface="Arial" panose="020B0604020202020204" pitchFamily="34" charset="0"/>
            </a:endParaRPr>
          </a:p>
        </p:txBody>
      </p:sp>
      <p:sp>
        <p:nvSpPr>
          <p:cNvPr id="25" name="Rectángulo 24"/>
          <p:cNvSpPr/>
          <p:nvPr/>
        </p:nvSpPr>
        <p:spPr>
          <a:xfrm>
            <a:off x="2361129" y="4708648"/>
            <a:ext cx="2500236" cy="276999"/>
          </a:xfrm>
          <a:prstGeom prst="rect">
            <a:avLst/>
          </a:prstGeom>
        </p:spPr>
        <p:txBody>
          <a:bodyPr wrap="none">
            <a:spAutoFit/>
          </a:bodyPr>
          <a:lstStyle/>
          <a:p>
            <a:pPr lvl="2" algn="just" eaLnBrk="0" fontAlgn="base" hangingPunct="0">
              <a:spcBef>
                <a:spcPct val="0"/>
              </a:spcBef>
              <a:spcAft>
                <a:spcPct val="0"/>
              </a:spcAft>
            </a:pPr>
            <a:r>
              <a:rPr lang="es-ES" sz="1200" b="1" dirty="0">
                <a:solidFill>
                  <a:prstClr val="black">
                    <a:lumMod val="65000"/>
                    <a:lumOff val="35000"/>
                  </a:prstClr>
                </a:solidFill>
                <a:cs typeface="Arial" panose="020B0604020202020204" pitchFamily="34" charset="0"/>
                <a:sym typeface="Arial" panose="020B0604020202020204" pitchFamily="34" charset="0"/>
              </a:rPr>
              <a:t>2.1.3 Administrativas.</a:t>
            </a:r>
            <a:endParaRPr lang="es-MX" sz="1200" dirty="0">
              <a:solidFill>
                <a:prstClr val="black">
                  <a:lumMod val="65000"/>
                  <a:lumOff val="35000"/>
                </a:prstClr>
              </a:solidFill>
              <a:cs typeface="Arial" panose="020B0604020202020204" pitchFamily="34" charset="0"/>
              <a:sym typeface="Arial" panose="020B0604020202020204" pitchFamily="34" charset="0"/>
            </a:endParaRPr>
          </a:p>
        </p:txBody>
      </p:sp>
      <p:sp>
        <p:nvSpPr>
          <p:cNvPr id="26" name="Rectángulo 25"/>
          <p:cNvSpPr/>
          <p:nvPr/>
        </p:nvSpPr>
        <p:spPr>
          <a:xfrm>
            <a:off x="3044176" y="2332867"/>
            <a:ext cx="5060737" cy="646331"/>
          </a:xfrm>
          <a:prstGeom prst="rect">
            <a:avLst/>
          </a:prstGeom>
        </p:spPr>
        <p:txBody>
          <a:bodyPr wrap="square">
            <a:spAutoFit/>
          </a:bodyPr>
          <a:lstStyle/>
          <a:p>
            <a:pPr lvl="1" algn="just" eaLnBrk="0" fontAlgn="base" hangingPunct="0">
              <a:spcBef>
                <a:spcPct val="0"/>
              </a:spcBef>
              <a:spcAft>
                <a:spcPct val="0"/>
              </a:spcAft>
            </a:pPr>
            <a:r>
              <a:rPr lang="es-ES" sz="1200" b="1" dirty="0" smtClean="0">
                <a:solidFill>
                  <a:prstClr val="black">
                    <a:lumMod val="65000"/>
                    <a:lumOff val="35000"/>
                  </a:prstClr>
                </a:solidFill>
                <a:cs typeface="Arial" panose="020B0604020202020204" pitchFamily="34" charset="0"/>
                <a:sym typeface="Arial" panose="020B0604020202020204" pitchFamily="34" charset="0"/>
              </a:rPr>
              <a:t>Principales </a:t>
            </a:r>
            <a:r>
              <a:rPr lang="es-ES" sz="1200" b="1" dirty="0">
                <a:solidFill>
                  <a:prstClr val="black">
                    <a:lumMod val="65000"/>
                    <a:lumOff val="35000"/>
                  </a:prstClr>
                </a:solidFill>
                <a:cs typeface="Arial" panose="020B0604020202020204" pitchFamily="34" charset="0"/>
                <a:sym typeface="Arial" panose="020B0604020202020204" pitchFamily="34" charset="0"/>
              </a:rPr>
              <a:t>resultados y beneficios económicos y/o sociales esperados con la ejecución y puesta en operación del programa o proyecto.</a:t>
            </a:r>
          </a:p>
        </p:txBody>
      </p:sp>
      <p:sp>
        <p:nvSpPr>
          <p:cNvPr id="27" name="Rectángulo 26"/>
          <p:cNvSpPr/>
          <p:nvPr/>
        </p:nvSpPr>
        <p:spPr>
          <a:xfrm>
            <a:off x="4346260" y="2838661"/>
            <a:ext cx="4274038" cy="261610"/>
          </a:xfrm>
          <a:prstGeom prst="rect">
            <a:avLst/>
          </a:prstGeom>
        </p:spPr>
        <p:txBody>
          <a:bodyPr wrap="square">
            <a:spAutoFit/>
          </a:bodyPr>
          <a:lstStyle/>
          <a:p>
            <a:pPr eaLnBrk="0" fontAlgn="base" hangingPunct="0">
              <a:spcBef>
                <a:spcPct val="0"/>
              </a:spcBef>
              <a:spcAft>
                <a:spcPct val="0"/>
              </a:spcAft>
            </a:pPr>
            <a:r>
              <a:rPr lang="es-ES" sz="1100" b="1" dirty="0">
                <a:solidFill>
                  <a:prstClr val="black">
                    <a:lumMod val="65000"/>
                    <a:lumOff val="35000"/>
                  </a:prstClr>
                </a:solidFill>
                <a:cs typeface="Arial" panose="020B0604020202020204" pitchFamily="34" charset="0"/>
                <a:sym typeface="Arial" panose="020B0604020202020204" pitchFamily="34" charset="0"/>
              </a:rPr>
              <a:t>2.2.1 Resultados de la ejecución y beneficios económicos y/o sociales</a:t>
            </a:r>
            <a:endParaRPr lang="es-MX" sz="1100" dirty="0">
              <a:solidFill>
                <a:prstClr val="black">
                  <a:lumMod val="65000"/>
                  <a:lumOff val="35000"/>
                </a:prstClr>
              </a:solidFill>
              <a:latin typeface="Arial" panose="020B0604020202020204" pitchFamily="34" charset="0"/>
              <a:cs typeface="Arial" panose="020B0604020202020204" pitchFamily="34" charset="0"/>
              <a:sym typeface="Arial" panose="020B0604020202020204" pitchFamily="34" charset="0"/>
            </a:endParaRPr>
          </a:p>
        </p:txBody>
      </p:sp>
      <p:sp>
        <p:nvSpPr>
          <p:cNvPr id="28" name="Rectángulo 27"/>
          <p:cNvSpPr/>
          <p:nvPr/>
        </p:nvSpPr>
        <p:spPr>
          <a:xfrm>
            <a:off x="3558591" y="3059484"/>
            <a:ext cx="4870514" cy="261610"/>
          </a:xfrm>
          <a:prstGeom prst="rect">
            <a:avLst/>
          </a:prstGeom>
        </p:spPr>
        <p:txBody>
          <a:bodyPr wrap="square">
            <a:spAutoFit/>
          </a:bodyPr>
          <a:lstStyle/>
          <a:p>
            <a:pPr lvl="2" algn="just" eaLnBrk="0" fontAlgn="base" hangingPunct="0">
              <a:spcBef>
                <a:spcPct val="0"/>
              </a:spcBef>
              <a:spcAft>
                <a:spcPct val="0"/>
              </a:spcAft>
            </a:pPr>
            <a:r>
              <a:rPr lang="es-ES" sz="1100" b="1" dirty="0">
                <a:solidFill>
                  <a:prstClr val="black">
                    <a:lumMod val="65000"/>
                    <a:lumOff val="35000"/>
                  </a:prstClr>
                </a:solidFill>
                <a:latin typeface="Arial" panose="020B0604020202020204" pitchFamily="34" charset="0"/>
                <a:cs typeface="Arial" panose="020B0604020202020204" pitchFamily="34" charset="0"/>
                <a:sym typeface="Arial" panose="020B0604020202020204" pitchFamily="34" charset="0"/>
              </a:rPr>
              <a:t>2.2.2 Situación sin programa o proyecto.</a:t>
            </a:r>
            <a:endParaRPr lang="es-MX" sz="1100" dirty="0">
              <a:solidFill>
                <a:prstClr val="black">
                  <a:lumMod val="65000"/>
                  <a:lumOff val="35000"/>
                </a:prstClr>
              </a:solidFill>
              <a:latin typeface="Arial" panose="020B0604020202020204" pitchFamily="34" charset="0"/>
              <a:cs typeface="Arial" panose="020B0604020202020204" pitchFamily="34" charset="0"/>
              <a:sym typeface="Arial" panose="020B0604020202020204" pitchFamily="34" charset="0"/>
            </a:endParaRPr>
          </a:p>
        </p:txBody>
      </p:sp>
      <p:sp>
        <p:nvSpPr>
          <p:cNvPr id="29" name="Rectángulo 28"/>
          <p:cNvSpPr/>
          <p:nvPr/>
        </p:nvSpPr>
        <p:spPr>
          <a:xfrm>
            <a:off x="3764703" y="3280399"/>
            <a:ext cx="4273704" cy="261610"/>
          </a:xfrm>
          <a:prstGeom prst="rect">
            <a:avLst/>
          </a:prstGeom>
        </p:spPr>
        <p:txBody>
          <a:bodyPr wrap="square">
            <a:spAutoFit/>
          </a:bodyPr>
          <a:lstStyle/>
          <a:p>
            <a:pPr lvl="2" algn="just" eaLnBrk="0" fontAlgn="base" hangingPunct="0">
              <a:spcBef>
                <a:spcPct val="0"/>
              </a:spcBef>
              <a:spcAft>
                <a:spcPct val="0"/>
              </a:spcAft>
            </a:pPr>
            <a:r>
              <a:rPr lang="es-ES" sz="1100" b="1" dirty="0">
                <a:solidFill>
                  <a:prstClr val="black">
                    <a:lumMod val="65000"/>
                    <a:lumOff val="35000"/>
                  </a:prstClr>
                </a:solidFill>
                <a:latin typeface="Arial" panose="020B0604020202020204" pitchFamily="34" charset="0"/>
                <a:cs typeface="Arial" panose="020B0604020202020204" pitchFamily="34" charset="0"/>
                <a:sym typeface="Arial" panose="020B0604020202020204" pitchFamily="34" charset="0"/>
              </a:rPr>
              <a:t>2.2.3 Situación con programa o proyecto.</a:t>
            </a:r>
            <a:endParaRPr lang="es-MX" sz="1100" dirty="0">
              <a:solidFill>
                <a:prstClr val="black">
                  <a:lumMod val="65000"/>
                  <a:lumOff val="35000"/>
                </a:prstClr>
              </a:solidFill>
              <a:latin typeface="Arial" panose="020B0604020202020204" pitchFamily="34" charset="0"/>
              <a:cs typeface="Arial" panose="020B0604020202020204" pitchFamily="34" charset="0"/>
              <a:sym typeface="Arial" panose="020B0604020202020204" pitchFamily="34" charset="0"/>
            </a:endParaRPr>
          </a:p>
        </p:txBody>
      </p:sp>
      <p:sp>
        <p:nvSpPr>
          <p:cNvPr id="30" name="Rectángulo 29"/>
          <p:cNvSpPr/>
          <p:nvPr/>
        </p:nvSpPr>
        <p:spPr>
          <a:xfrm>
            <a:off x="3863079" y="1723510"/>
            <a:ext cx="4572000" cy="523220"/>
          </a:xfrm>
          <a:prstGeom prst="rect">
            <a:avLst/>
          </a:prstGeom>
        </p:spPr>
        <p:txBody>
          <a:bodyPr>
            <a:spAutoFit/>
          </a:bodyPr>
          <a:lstStyle/>
          <a:p>
            <a:pPr lvl="1" algn="just" eaLnBrk="0" fontAlgn="base" hangingPunct="0">
              <a:spcBef>
                <a:spcPct val="0"/>
              </a:spcBef>
              <a:spcAft>
                <a:spcPct val="0"/>
              </a:spcAft>
            </a:pPr>
            <a:r>
              <a:rPr lang="es-ES" sz="1400" b="1" dirty="0">
                <a:solidFill>
                  <a:srgbClr val="00B0F0"/>
                </a:solidFill>
                <a:cs typeface="Arial" panose="020B0604020202020204" pitchFamily="34" charset="0"/>
                <a:sym typeface="Arial" panose="020B0604020202020204" pitchFamily="34" charset="0"/>
              </a:rPr>
              <a:t>Población objetivo que será beneficiaria del impacto del programa o proyecto.</a:t>
            </a:r>
            <a:endParaRPr lang="es-MX" sz="1400" dirty="0">
              <a:solidFill>
                <a:srgbClr val="00B0F0"/>
              </a:solidFill>
              <a:cs typeface="Arial" panose="020B0604020202020204" pitchFamily="34" charset="0"/>
              <a:sym typeface="Arial" panose="020B0604020202020204" pitchFamily="34" charset="0"/>
            </a:endParaRPr>
          </a:p>
        </p:txBody>
      </p:sp>
      <p:grpSp>
        <p:nvGrpSpPr>
          <p:cNvPr id="31" name="Group 60"/>
          <p:cNvGrpSpPr/>
          <p:nvPr/>
        </p:nvGrpSpPr>
        <p:grpSpPr>
          <a:xfrm rot="6107347">
            <a:off x="4086557" y="2897442"/>
            <a:ext cx="625547" cy="757927"/>
            <a:chOff x="1720681" y="1524932"/>
            <a:chExt cx="4488180" cy="4456640"/>
          </a:xfrm>
          <a:solidFill>
            <a:sysClr val="windowText" lastClr="000000">
              <a:lumMod val="75000"/>
              <a:lumOff val="25000"/>
            </a:sysClr>
          </a:solidFill>
          <a:effectLst>
            <a:reflection blurRad="6350" stA="52000" endA="300" endPos="35000" dir="5400000" sy="-100000" algn="bl" rotWithShape="0"/>
          </a:effectLst>
        </p:grpSpPr>
        <p:sp>
          <p:nvSpPr>
            <p:cNvPr id="32" name="Cube 61"/>
            <p:cNvSpPr/>
            <p:nvPr/>
          </p:nvSpPr>
          <p:spPr>
            <a:xfrm flipH="1">
              <a:off x="3396009" y="3192710"/>
              <a:ext cx="1117600" cy="1117600"/>
            </a:xfrm>
            <a:prstGeom prst="cube">
              <a:avLst/>
            </a:prstGeom>
            <a:grp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34" name="Cube 62"/>
            <p:cNvSpPr/>
            <p:nvPr/>
          </p:nvSpPr>
          <p:spPr>
            <a:xfrm flipH="1">
              <a:off x="1720681" y="4863972"/>
              <a:ext cx="1117600" cy="1117600"/>
            </a:xfrm>
            <a:prstGeom prst="cube">
              <a:avLst/>
            </a:prstGeom>
            <a:grp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35" name="Cube 63"/>
            <p:cNvSpPr/>
            <p:nvPr/>
          </p:nvSpPr>
          <p:spPr>
            <a:xfrm flipH="1">
              <a:off x="2557809" y="4024461"/>
              <a:ext cx="1117600" cy="1117600"/>
            </a:xfrm>
            <a:prstGeom prst="cube">
              <a:avLst/>
            </a:prstGeom>
            <a:grp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36" name="Cube 64"/>
            <p:cNvSpPr/>
            <p:nvPr/>
          </p:nvSpPr>
          <p:spPr>
            <a:xfrm flipH="1">
              <a:off x="5091261" y="1524932"/>
              <a:ext cx="1117600" cy="1117600"/>
            </a:xfrm>
            <a:prstGeom prst="cube">
              <a:avLst/>
            </a:prstGeom>
            <a:grp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37" name="Cube 65"/>
            <p:cNvSpPr/>
            <p:nvPr/>
          </p:nvSpPr>
          <p:spPr>
            <a:xfrm flipH="1">
              <a:off x="4246880" y="2362200"/>
              <a:ext cx="1117600" cy="1117600"/>
            </a:xfrm>
            <a:prstGeom prst="cube">
              <a:avLst/>
            </a:prstGeom>
            <a:grp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grpSp>
      <p:grpSp>
        <p:nvGrpSpPr>
          <p:cNvPr id="38" name="Group 60"/>
          <p:cNvGrpSpPr/>
          <p:nvPr/>
        </p:nvGrpSpPr>
        <p:grpSpPr>
          <a:xfrm rot="5744855">
            <a:off x="2493305" y="4282862"/>
            <a:ext cx="688513" cy="732597"/>
            <a:chOff x="1720681" y="1524932"/>
            <a:chExt cx="4488180" cy="4456640"/>
          </a:xfrm>
          <a:solidFill>
            <a:sysClr val="windowText" lastClr="000000">
              <a:lumMod val="75000"/>
              <a:lumOff val="25000"/>
            </a:sysClr>
          </a:solidFill>
          <a:effectLst>
            <a:reflection blurRad="6350" stA="52000" endA="300" endPos="35000" dir="5400000" sy="-100000" algn="bl" rotWithShape="0"/>
          </a:effectLst>
        </p:grpSpPr>
        <p:sp>
          <p:nvSpPr>
            <p:cNvPr id="39" name="Cube 61"/>
            <p:cNvSpPr/>
            <p:nvPr/>
          </p:nvSpPr>
          <p:spPr>
            <a:xfrm flipH="1">
              <a:off x="3396009" y="3192710"/>
              <a:ext cx="1117600" cy="1117600"/>
            </a:xfrm>
            <a:prstGeom prst="cube">
              <a:avLst/>
            </a:prstGeom>
            <a:grp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40" name="Cube 62"/>
            <p:cNvSpPr/>
            <p:nvPr/>
          </p:nvSpPr>
          <p:spPr>
            <a:xfrm flipH="1">
              <a:off x="1720681" y="4863972"/>
              <a:ext cx="1117600" cy="1117600"/>
            </a:xfrm>
            <a:prstGeom prst="cube">
              <a:avLst/>
            </a:prstGeom>
            <a:grp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41" name="Cube 63"/>
            <p:cNvSpPr/>
            <p:nvPr/>
          </p:nvSpPr>
          <p:spPr>
            <a:xfrm flipH="1">
              <a:off x="2557809" y="4024461"/>
              <a:ext cx="1117600" cy="1117600"/>
            </a:xfrm>
            <a:prstGeom prst="cube">
              <a:avLst/>
            </a:prstGeom>
            <a:grp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42" name="Cube 64"/>
            <p:cNvSpPr/>
            <p:nvPr/>
          </p:nvSpPr>
          <p:spPr>
            <a:xfrm flipH="1">
              <a:off x="5091261" y="1524932"/>
              <a:ext cx="1117600" cy="1117600"/>
            </a:xfrm>
            <a:prstGeom prst="cube">
              <a:avLst/>
            </a:prstGeom>
            <a:grp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43" name="Cube 65"/>
            <p:cNvSpPr/>
            <p:nvPr/>
          </p:nvSpPr>
          <p:spPr>
            <a:xfrm flipH="1">
              <a:off x="4246880" y="2362200"/>
              <a:ext cx="1117600" cy="1117600"/>
            </a:xfrm>
            <a:prstGeom prst="cube">
              <a:avLst/>
            </a:prstGeom>
            <a:grp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grpSp>
      <p:sp>
        <p:nvSpPr>
          <p:cNvPr id="44" name="Rectángulo 43"/>
          <p:cNvSpPr/>
          <p:nvPr/>
        </p:nvSpPr>
        <p:spPr>
          <a:xfrm>
            <a:off x="4861365" y="674220"/>
            <a:ext cx="3260123" cy="369332"/>
          </a:xfrm>
          <a:prstGeom prst="rect">
            <a:avLst/>
          </a:prstGeom>
          <a:solidFill>
            <a:srgbClr val="00B0F0"/>
          </a:solidFill>
        </p:spPr>
        <p:txBody>
          <a:bodyPr wrap="none">
            <a:spAutoFit/>
          </a:bodyPr>
          <a:lstStyle/>
          <a:p>
            <a:pPr algn="just" eaLnBrk="0" fontAlgn="base" hangingPunct="0">
              <a:spcBef>
                <a:spcPct val="0"/>
              </a:spcBef>
              <a:spcAft>
                <a:spcPct val="0"/>
              </a:spcAft>
            </a:pPr>
            <a:r>
              <a:rPr lang="es-ES" b="1" dirty="0" smtClean="0">
                <a:solidFill>
                  <a:prstClr val="white"/>
                </a:solidFill>
                <a:cs typeface="Arial" panose="020B0604020202020204" pitchFamily="34" charset="0"/>
                <a:sym typeface="Arial" panose="020B0604020202020204" pitchFamily="34" charset="0"/>
              </a:rPr>
              <a:t>2. </a:t>
            </a:r>
            <a:r>
              <a:rPr lang="es-ES" b="1" dirty="0" smtClean="0">
                <a:solidFill>
                  <a:srgbClr val="FFFF00"/>
                </a:solidFill>
                <a:cs typeface="Arial" panose="020B0604020202020204" pitchFamily="34" charset="0"/>
                <a:sym typeface="Arial" panose="020B0604020202020204" pitchFamily="34" charset="0"/>
              </a:rPr>
              <a:t>Especificaciones</a:t>
            </a:r>
            <a:r>
              <a:rPr lang="es-ES" b="1" dirty="0" smtClean="0">
                <a:solidFill>
                  <a:prstClr val="white"/>
                </a:solidFill>
                <a:cs typeface="Arial" panose="020B0604020202020204" pitchFamily="34" charset="0"/>
                <a:sym typeface="Arial" panose="020B0604020202020204" pitchFamily="34" charset="0"/>
              </a:rPr>
              <a:t> del proyecto.</a:t>
            </a:r>
            <a:endParaRPr lang="es-MX" dirty="0">
              <a:solidFill>
                <a:prstClr val="white"/>
              </a:solidFill>
              <a:cs typeface="Arial" panose="020B0604020202020204" pitchFamily="34" charset="0"/>
              <a:sym typeface="Arial" panose="020B0604020202020204" pitchFamily="34" charset="0"/>
            </a:endParaRPr>
          </a:p>
        </p:txBody>
      </p:sp>
      <p:sp>
        <p:nvSpPr>
          <p:cNvPr id="46" name="CuadroTexto 45"/>
          <p:cNvSpPr txBox="1"/>
          <p:nvPr/>
        </p:nvSpPr>
        <p:spPr>
          <a:xfrm>
            <a:off x="1642414" y="3457864"/>
            <a:ext cx="1179798" cy="461665"/>
          </a:xfrm>
          <a:prstGeom prst="rect">
            <a:avLst/>
          </a:prstGeom>
          <a:noFill/>
        </p:spPr>
        <p:txBody>
          <a:bodyPr wrap="square" rtlCol="0">
            <a:spAutoFit/>
          </a:bodyPr>
          <a:lstStyle/>
          <a:p>
            <a:pPr eaLnBrk="0" fontAlgn="base" hangingPunct="0">
              <a:spcBef>
                <a:spcPct val="0"/>
              </a:spcBef>
              <a:spcAft>
                <a:spcPct val="0"/>
              </a:spcAft>
            </a:pPr>
            <a:r>
              <a:rPr lang="es-MX" sz="2400" b="1" dirty="0" smtClean="0">
                <a:solidFill>
                  <a:prstClr val="white"/>
                </a:solidFill>
                <a:latin typeface="Arial" panose="020B0604020202020204" pitchFamily="34" charset="0"/>
                <a:cs typeface="Arial" panose="020B0604020202020204" pitchFamily="34" charset="0"/>
                <a:sym typeface="Arial" panose="020B0604020202020204" pitchFamily="34" charset="0"/>
              </a:rPr>
              <a:t>2.1</a:t>
            </a:r>
            <a:endParaRPr lang="es-MX" sz="24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47" name="CuadroTexto 46"/>
          <p:cNvSpPr txBox="1"/>
          <p:nvPr/>
        </p:nvSpPr>
        <p:spPr>
          <a:xfrm>
            <a:off x="2876576" y="2249174"/>
            <a:ext cx="1179798" cy="461665"/>
          </a:xfrm>
          <a:prstGeom prst="rect">
            <a:avLst/>
          </a:prstGeom>
          <a:noFill/>
        </p:spPr>
        <p:txBody>
          <a:bodyPr wrap="square" rtlCol="0">
            <a:spAutoFit/>
          </a:bodyPr>
          <a:lstStyle/>
          <a:p>
            <a:pPr eaLnBrk="0" fontAlgn="base" hangingPunct="0">
              <a:spcBef>
                <a:spcPct val="0"/>
              </a:spcBef>
              <a:spcAft>
                <a:spcPct val="0"/>
              </a:spcAft>
            </a:pPr>
            <a:r>
              <a:rPr lang="es-MX" sz="2400" b="1" dirty="0" smtClean="0">
                <a:solidFill>
                  <a:prstClr val="white"/>
                </a:solidFill>
                <a:latin typeface="Arial" panose="020B0604020202020204" pitchFamily="34" charset="0"/>
                <a:cs typeface="Arial" panose="020B0604020202020204" pitchFamily="34" charset="0"/>
                <a:sym typeface="Arial" panose="020B0604020202020204" pitchFamily="34" charset="0"/>
              </a:rPr>
              <a:t>2.2</a:t>
            </a:r>
            <a:endParaRPr lang="es-MX" sz="24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48" name="CuadroTexto 47"/>
          <p:cNvSpPr txBox="1"/>
          <p:nvPr/>
        </p:nvSpPr>
        <p:spPr>
          <a:xfrm>
            <a:off x="3505557" y="1675297"/>
            <a:ext cx="1179798" cy="461665"/>
          </a:xfrm>
          <a:prstGeom prst="rect">
            <a:avLst/>
          </a:prstGeom>
          <a:noFill/>
        </p:spPr>
        <p:txBody>
          <a:bodyPr wrap="square" rtlCol="0">
            <a:spAutoFit/>
          </a:bodyPr>
          <a:lstStyle/>
          <a:p>
            <a:pPr eaLnBrk="0" fontAlgn="base" hangingPunct="0">
              <a:spcBef>
                <a:spcPct val="0"/>
              </a:spcBef>
              <a:spcAft>
                <a:spcPct val="0"/>
              </a:spcAft>
            </a:pPr>
            <a:r>
              <a:rPr lang="es-MX" sz="2400" b="1" dirty="0" smtClean="0">
                <a:solidFill>
                  <a:prstClr val="white"/>
                </a:solidFill>
                <a:latin typeface="Arial" panose="020B0604020202020204" pitchFamily="34" charset="0"/>
                <a:cs typeface="Arial" panose="020B0604020202020204" pitchFamily="34" charset="0"/>
                <a:sym typeface="Arial" panose="020B0604020202020204" pitchFamily="34" charset="0"/>
              </a:rPr>
              <a:t>2.3</a:t>
            </a:r>
            <a:endParaRPr lang="es-MX" sz="24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49" name="CuadroTexto 48"/>
          <p:cNvSpPr txBox="1"/>
          <p:nvPr/>
        </p:nvSpPr>
        <p:spPr>
          <a:xfrm>
            <a:off x="4132688" y="1037422"/>
            <a:ext cx="1179798" cy="461665"/>
          </a:xfrm>
          <a:prstGeom prst="rect">
            <a:avLst/>
          </a:prstGeom>
          <a:noFill/>
        </p:spPr>
        <p:txBody>
          <a:bodyPr wrap="square" rtlCol="0">
            <a:spAutoFit/>
          </a:bodyPr>
          <a:lstStyle/>
          <a:p>
            <a:pPr eaLnBrk="0" fontAlgn="base" hangingPunct="0">
              <a:spcBef>
                <a:spcPct val="0"/>
              </a:spcBef>
              <a:spcAft>
                <a:spcPct val="0"/>
              </a:spcAft>
            </a:pPr>
            <a:r>
              <a:rPr lang="es-MX" sz="2400" b="1" dirty="0" smtClean="0">
                <a:solidFill>
                  <a:prstClr val="white"/>
                </a:solidFill>
                <a:latin typeface="Arial" panose="020B0604020202020204" pitchFamily="34" charset="0"/>
                <a:cs typeface="Arial" panose="020B0604020202020204" pitchFamily="34" charset="0"/>
                <a:sym typeface="Arial" panose="020B0604020202020204" pitchFamily="34" charset="0"/>
              </a:rPr>
              <a:t>2.4</a:t>
            </a:r>
            <a:endParaRPr lang="es-MX" sz="24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pic>
        <p:nvPicPr>
          <p:cNvPr id="50" name="Picture 2" descr="Resultado de imagen para mano seÃ±alan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242263" y="584090"/>
            <a:ext cx="671526" cy="67152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Resultado de imagen para infoem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56" name="5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535470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n 92"/>
          <p:cNvPicPr>
            <a:picLocks noChangeAspect="1"/>
          </p:cNvPicPr>
          <p:nvPr/>
        </p:nvPicPr>
        <p:blipFill rotWithShape="1">
          <a:blip r:embed="rId2"/>
          <a:srcRect l="19853"/>
          <a:stretch/>
        </p:blipFill>
        <p:spPr>
          <a:xfrm>
            <a:off x="4096" y="0"/>
            <a:ext cx="9144000" cy="5143500"/>
          </a:xfrm>
          <a:prstGeom prst="rect">
            <a:avLst/>
          </a:prstGeom>
        </p:spPr>
      </p:pic>
      <p:cxnSp>
        <p:nvCxnSpPr>
          <p:cNvPr id="23"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4"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33" name="Rectángulo 32"/>
          <p:cNvSpPr/>
          <p:nvPr/>
        </p:nvSpPr>
        <p:spPr>
          <a:xfrm>
            <a:off x="368336" y="5174792"/>
            <a:ext cx="4140733" cy="353935"/>
          </a:xfrm>
          <a:prstGeom prst="rect">
            <a:avLst/>
          </a:prstGeom>
        </p:spPr>
        <p:txBody>
          <a:bodyPr wrap="none" lIns="121912" tIns="60956" rIns="121912" bIns="60956">
            <a:spAutoFit/>
          </a:bodyPr>
          <a:lstStyle/>
          <a:p>
            <a:pPr algn="just"/>
            <a:r>
              <a:rPr lang="es-MX" sz="1500" b="1" dirty="0">
                <a:solidFill>
                  <a:prstClr val="white"/>
                </a:solidFill>
                <a:ea typeface="Calibri" panose="020F0502020204030204" pitchFamily="34" charset="0"/>
                <a:cs typeface="Calibri" panose="020F0502020204030204" pitchFamily="34" charset="0"/>
              </a:rPr>
              <a:t>Personal del instituto:  2 archivistas y 2 auxiliares</a:t>
            </a:r>
          </a:p>
        </p:txBody>
      </p:sp>
      <p:sp>
        <p:nvSpPr>
          <p:cNvPr id="9"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Guía para la Presentación del Proyecto</a:t>
            </a:r>
            <a:endParaRPr lang="es-MX" sz="1400" dirty="0">
              <a:solidFill>
                <a:srgbClr val="E60083"/>
              </a:solidFill>
              <a:ea typeface="Montserrat Light" charset="0"/>
              <a:cs typeface="Montserrat Light" charset="0"/>
            </a:endParaRPr>
          </a:p>
        </p:txBody>
      </p:sp>
      <p:grpSp>
        <p:nvGrpSpPr>
          <p:cNvPr id="52" name="Group 45"/>
          <p:cNvGrpSpPr/>
          <p:nvPr/>
        </p:nvGrpSpPr>
        <p:grpSpPr>
          <a:xfrm>
            <a:off x="1492983" y="781727"/>
            <a:ext cx="3245560" cy="3228648"/>
            <a:chOff x="1720681" y="1524932"/>
            <a:chExt cx="4479984" cy="4456640"/>
          </a:xfrm>
          <a:effectLst>
            <a:reflection blurRad="6350" stA="52000" endA="300" endPos="35000" dir="5400000" sy="-100000" algn="bl" rotWithShape="0"/>
          </a:effectLst>
        </p:grpSpPr>
        <p:sp>
          <p:nvSpPr>
            <p:cNvPr id="53" name="Cube 46"/>
            <p:cNvSpPr/>
            <p:nvPr/>
          </p:nvSpPr>
          <p:spPr>
            <a:xfrm flipH="1">
              <a:off x="3396009" y="3192710"/>
              <a:ext cx="1117600" cy="1117600"/>
            </a:xfrm>
            <a:prstGeom prst="cub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ube 47"/>
            <p:cNvSpPr/>
            <p:nvPr/>
          </p:nvSpPr>
          <p:spPr>
            <a:xfrm flipH="1">
              <a:off x="1720681" y="4863972"/>
              <a:ext cx="1117600" cy="1117600"/>
            </a:xfrm>
            <a:prstGeom prst="cub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ube 49"/>
            <p:cNvSpPr/>
            <p:nvPr/>
          </p:nvSpPr>
          <p:spPr>
            <a:xfrm flipH="1">
              <a:off x="2557809" y="4024461"/>
              <a:ext cx="1117600" cy="1117600"/>
            </a:xfrm>
            <a:prstGeom prst="cub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ube 50"/>
            <p:cNvSpPr/>
            <p:nvPr/>
          </p:nvSpPr>
          <p:spPr>
            <a:xfrm flipH="1">
              <a:off x="5083065" y="1524932"/>
              <a:ext cx="1117600" cy="1117600"/>
            </a:xfrm>
            <a:prstGeom prst="cube">
              <a:avLst/>
            </a:prstGeom>
            <a:solidFill>
              <a:srgbClr val="09A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ube 51"/>
            <p:cNvSpPr/>
            <p:nvPr/>
          </p:nvSpPr>
          <p:spPr>
            <a:xfrm flipH="1">
              <a:off x="4246880" y="2362200"/>
              <a:ext cx="1117600" cy="1117600"/>
            </a:xfrm>
            <a:prstGeom prst="cub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Freeform 5"/>
          <p:cNvSpPr>
            <a:spLocks noEditPoints="1"/>
          </p:cNvSpPr>
          <p:nvPr/>
        </p:nvSpPr>
        <p:spPr bwMode="auto">
          <a:xfrm flipH="1">
            <a:off x="71624" y="2951088"/>
            <a:ext cx="1257818" cy="2118574"/>
          </a:xfrm>
          <a:custGeom>
            <a:avLst/>
            <a:gdLst>
              <a:gd name="T0" fmla="*/ 716 w 783"/>
              <a:gd name="T1" fmla="*/ 1114 h 1319"/>
              <a:gd name="T2" fmla="*/ 646 w 783"/>
              <a:gd name="T3" fmla="*/ 1036 h 1319"/>
              <a:gd name="T4" fmla="*/ 566 w 783"/>
              <a:gd name="T5" fmla="*/ 859 h 1319"/>
              <a:gd name="T6" fmla="*/ 614 w 783"/>
              <a:gd name="T7" fmla="*/ 626 h 1319"/>
              <a:gd name="T8" fmla="*/ 636 w 783"/>
              <a:gd name="T9" fmla="*/ 520 h 1319"/>
              <a:gd name="T10" fmla="*/ 593 w 783"/>
              <a:gd name="T11" fmla="*/ 249 h 1319"/>
              <a:gd name="T12" fmla="*/ 535 w 783"/>
              <a:gd name="T13" fmla="*/ 210 h 1319"/>
              <a:gd name="T14" fmla="*/ 401 w 783"/>
              <a:gd name="T15" fmla="*/ 146 h 1319"/>
              <a:gd name="T16" fmla="*/ 398 w 783"/>
              <a:gd name="T17" fmla="*/ 97 h 1319"/>
              <a:gd name="T18" fmla="*/ 339 w 783"/>
              <a:gd name="T19" fmla="*/ 7 h 1319"/>
              <a:gd name="T20" fmla="*/ 316 w 783"/>
              <a:gd name="T21" fmla="*/ 1 h 1319"/>
              <a:gd name="T22" fmla="*/ 308 w 783"/>
              <a:gd name="T23" fmla="*/ 6 h 1319"/>
              <a:gd name="T24" fmla="*/ 282 w 783"/>
              <a:gd name="T25" fmla="*/ 15 h 1319"/>
              <a:gd name="T26" fmla="*/ 259 w 783"/>
              <a:gd name="T27" fmla="*/ 24 h 1319"/>
              <a:gd name="T28" fmla="*/ 239 w 783"/>
              <a:gd name="T29" fmla="*/ 32 h 1319"/>
              <a:gd name="T30" fmla="*/ 238 w 783"/>
              <a:gd name="T31" fmla="*/ 37 h 1319"/>
              <a:gd name="T32" fmla="*/ 236 w 783"/>
              <a:gd name="T33" fmla="*/ 58 h 1319"/>
              <a:gd name="T34" fmla="*/ 247 w 783"/>
              <a:gd name="T35" fmla="*/ 71 h 1319"/>
              <a:gd name="T36" fmla="*/ 253 w 783"/>
              <a:gd name="T37" fmla="*/ 147 h 1319"/>
              <a:gd name="T38" fmla="*/ 265 w 783"/>
              <a:gd name="T39" fmla="*/ 175 h 1319"/>
              <a:gd name="T40" fmla="*/ 333 w 783"/>
              <a:gd name="T41" fmla="*/ 217 h 1319"/>
              <a:gd name="T42" fmla="*/ 342 w 783"/>
              <a:gd name="T43" fmla="*/ 426 h 1319"/>
              <a:gd name="T44" fmla="*/ 274 w 783"/>
              <a:gd name="T45" fmla="*/ 443 h 1319"/>
              <a:gd name="T46" fmla="*/ 225 w 783"/>
              <a:gd name="T47" fmla="*/ 461 h 1319"/>
              <a:gd name="T48" fmla="*/ 195 w 783"/>
              <a:gd name="T49" fmla="*/ 430 h 1319"/>
              <a:gd name="T50" fmla="*/ 189 w 783"/>
              <a:gd name="T51" fmla="*/ 424 h 1319"/>
              <a:gd name="T52" fmla="*/ 75 w 783"/>
              <a:gd name="T53" fmla="*/ 474 h 1319"/>
              <a:gd name="T54" fmla="*/ 21 w 783"/>
              <a:gd name="T55" fmla="*/ 572 h 1319"/>
              <a:gd name="T56" fmla="*/ 203 w 783"/>
              <a:gd name="T57" fmla="*/ 753 h 1319"/>
              <a:gd name="T58" fmla="*/ 354 w 783"/>
              <a:gd name="T59" fmla="*/ 706 h 1319"/>
              <a:gd name="T60" fmla="*/ 369 w 783"/>
              <a:gd name="T61" fmla="*/ 902 h 1319"/>
              <a:gd name="T62" fmla="*/ 434 w 783"/>
              <a:gd name="T63" fmla="*/ 1221 h 1319"/>
              <a:gd name="T64" fmla="*/ 412 w 783"/>
              <a:gd name="T65" fmla="*/ 1251 h 1319"/>
              <a:gd name="T66" fmla="*/ 345 w 783"/>
              <a:gd name="T67" fmla="*/ 1276 h 1319"/>
              <a:gd name="T68" fmla="*/ 516 w 783"/>
              <a:gd name="T69" fmla="*/ 1296 h 1319"/>
              <a:gd name="T70" fmla="*/ 543 w 783"/>
              <a:gd name="T71" fmla="*/ 1209 h 1319"/>
              <a:gd name="T72" fmla="*/ 655 w 783"/>
              <a:gd name="T73" fmla="*/ 1213 h 1319"/>
              <a:gd name="T74" fmla="*/ 691 w 783"/>
              <a:gd name="T75" fmla="*/ 1263 h 1319"/>
              <a:gd name="T76" fmla="*/ 671 w 783"/>
              <a:gd name="T77" fmla="*/ 1310 h 1319"/>
              <a:gd name="T78" fmla="*/ 781 w 783"/>
              <a:gd name="T79" fmla="*/ 1172 h 1319"/>
              <a:gd name="T80" fmla="*/ 593 w 783"/>
              <a:gd name="T81" fmla="*/ 422 h 1319"/>
              <a:gd name="T82" fmla="*/ 569 w 783"/>
              <a:gd name="T83" fmla="*/ 395 h 1319"/>
              <a:gd name="T84" fmla="*/ 291 w 783"/>
              <a:gd name="T85" fmla="*/ 12 h 1319"/>
              <a:gd name="T86" fmla="*/ 320 w 783"/>
              <a:gd name="T87" fmla="*/ 2 h 1319"/>
              <a:gd name="T88" fmla="*/ 234 w 783"/>
              <a:gd name="T89" fmla="*/ 466 h 1319"/>
              <a:gd name="T90" fmla="*/ 273 w 783"/>
              <a:gd name="T91" fmla="*/ 509 h 1319"/>
              <a:gd name="T92" fmla="*/ 255 w 783"/>
              <a:gd name="T93" fmla="*/ 463 h 1319"/>
              <a:gd name="T94" fmla="*/ 281 w 783"/>
              <a:gd name="T95" fmla="*/ 509 h 1319"/>
              <a:gd name="T96" fmla="*/ 289 w 783"/>
              <a:gd name="T97" fmla="*/ 522 h 1319"/>
              <a:gd name="T98" fmla="*/ 357 w 783"/>
              <a:gd name="T99" fmla="*/ 591 h 1319"/>
              <a:gd name="T100" fmla="*/ 341 w 783"/>
              <a:gd name="T101" fmla="*/ 573 h 1319"/>
              <a:gd name="T102" fmla="*/ 333 w 783"/>
              <a:gd name="T103" fmla="*/ 563 h 1319"/>
              <a:gd name="T104" fmla="*/ 303 w 783"/>
              <a:gd name="T105" fmla="*/ 528 h 1319"/>
              <a:gd name="T106" fmla="*/ 336 w 783"/>
              <a:gd name="T107" fmla="*/ 528 h 1319"/>
              <a:gd name="T108" fmla="*/ 453 w 783"/>
              <a:gd name="T109" fmla="*/ 1204 h 1319"/>
              <a:gd name="T110" fmla="*/ 682 w 783"/>
              <a:gd name="T111" fmla="*/ 1252 h 1319"/>
              <a:gd name="T112" fmla="*/ 692 w 783"/>
              <a:gd name="T113" fmla="*/ 1261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319">
                <a:moveTo>
                  <a:pt x="780" y="1151"/>
                </a:moveTo>
                <a:cubicBezTo>
                  <a:pt x="777" y="1150"/>
                  <a:pt x="771" y="1147"/>
                  <a:pt x="769" y="1146"/>
                </a:cubicBezTo>
                <a:cubicBezTo>
                  <a:pt x="768" y="1146"/>
                  <a:pt x="767" y="1146"/>
                  <a:pt x="767" y="1146"/>
                </a:cubicBezTo>
                <a:cubicBezTo>
                  <a:pt x="767" y="1146"/>
                  <a:pt x="766" y="1144"/>
                  <a:pt x="762" y="1142"/>
                </a:cubicBezTo>
                <a:cubicBezTo>
                  <a:pt x="758" y="1141"/>
                  <a:pt x="754" y="1142"/>
                  <a:pt x="753" y="1141"/>
                </a:cubicBezTo>
                <a:cubicBezTo>
                  <a:pt x="751" y="1140"/>
                  <a:pt x="751" y="1138"/>
                  <a:pt x="749" y="1137"/>
                </a:cubicBezTo>
                <a:cubicBezTo>
                  <a:pt x="747" y="1136"/>
                  <a:pt x="744" y="1135"/>
                  <a:pt x="739" y="1131"/>
                </a:cubicBezTo>
                <a:cubicBezTo>
                  <a:pt x="735" y="1127"/>
                  <a:pt x="720" y="1116"/>
                  <a:pt x="716" y="1114"/>
                </a:cubicBezTo>
                <a:cubicBezTo>
                  <a:pt x="713" y="1112"/>
                  <a:pt x="703" y="1107"/>
                  <a:pt x="702" y="1108"/>
                </a:cubicBezTo>
                <a:cubicBezTo>
                  <a:pt x="701" y="1108"/>
                  <a:pt x="699" y="1110"/>
                  <a:pt x="698" y="1108"/>
                </a:cubicBezTo>
                <a:cubicBezTo>
                  <a:pt x="697" y="1106"/>
                  <a:pt x="696" y="1104"/>
                  <a:pt x="688" y="1097"/>
                </a:cubicBezTo>
                <a:cubicBezTo>
                  <a:pt x="680" y="1091"/>
                  <a:pt x="683" y="1092"/>
                  <a:pt x="680" y="1089"/>
                </a:cubicBezTo>
                <a:cubicBezTo>
                  <a:pt x="677" y="1085"/>
                  <a:pt x="675" y="1085"/>
                  <a:pt x="673" y="1077"/>
                </a:cubicBezTo>
                <a:cubicBezTo>
                  <a:pt x="671" y="1069"/>
                  <a:pt x="669" y="1065"/>
                  <a:pt x="665" y="1062"/>
                </a:cubicBezTo>
                <a:cubicBezTo>
                  <a:pt x="662" y="1059"/>
                  <a:pt x="659" y="1058"/>
                  <a:pt x="657" y="1054"/>
                </a:cubicBezTo>
                <a:cubicBezTo>
                  <a:pt x="655" y="1050"/>
                  <a:pt x="651" y="1042"/>
                  <a:pt x="646" y="1036"/>
                </a:cubicBezTo>
                <a:cubicBezTo>
                  <a:pt x="640" y="1030"/>
                  <a:pt x="641" y="1029"/>
                  <a:pt x="638" y="1021"/>
                </a:cubicBezTo>
                <a:cubicBezTo>
                  <a:pt x="635" y="1014"/>
                  <a:pt x="636" y="1013"/>
                  <a:pt x="625" y="997"/>
                </a:cubicBezTo>
                <a:cubicBezTo>
                  <a:pt x="614" y="980"/>
                  <a:pt x="606" y="965"/>
                  <a:pt x="595" y="952"/>
                </a:cubicBezTo>
                <a:cubicBezTo>
                  <a:pt x="583" y="939"/>
                  <a:pt x="582" y="938"/>
                  <a:pt x="581" y="933"/>
                </a:cubicBezTo>
                <a:cubicBezTo>
                  <a:pt x="580" y="928"/>
                  <a:pt x="581" y="920"/>
                  <a:pt x="574" y="915"/>
                </a:cubicBezTo>
                <a:cubicBezTo>
                  <a:pt x="568" y="910"/>
                  <a:pt x="560" y="906"/>
                  <a:pt x="558" y="905"/>
                </a:cubicBezTo>
                <a:cubicBezTo>
                  <a:pt x="555" y="904"/>
                  <a:pt x="554" y="903"/>
                  <a:pt x="555" y="902"/>
                </a:cubicBezTo>
                <a:cubicBezTo>
                  <a:pt x="557" y="900"/>
                  <a:pt x="566" y="885"/>
                  <a:pt x="566" y="859"/>
                </a:cubicBezTo>
                <a:cubicBezTo>
                  <a:pt x="567" y="833"/>
                  <a:pt x="566" y="811"/>
                  <a:pt x="567" y="803"/>
                </a:cubicBezTo>
                <a:cubicBezTo>
                  <a:pt x="569" y="794"/>
                  <a:pt x="570" y="777"/>
                  <a:pt x="571" y="757"/>
                </a:cubicBezTo>
                <a:cubicBezTo>
                  <a:pt x="573" y="736"/>
                  <a:pt x="573" y="724"/>
                  <a:pt x="575" y="704"/>
                </a:cubicBezTo>
                <a:cubicBezTo>
                  <a:pt x="578" y="683"/>
                  <a:pt x="578" y="675"/>
                  <a:pt x="578" y="665"/>
                </a:cubicBezTo>
                <a:cubicBezTo>
                  <a:pt x="578" y="656"/>
                  <a:pt x="578" y="656"/>
                  <a:pt x="578" y="656"/>
                </a:cubicBezTo>
                <a:cubicBezTo>
                  <a:pt x="578" y="656"/>
                  <a:pt x="589" y="646"/>
                  <a:pt x="597" y="641"/>
                </a:cubicBezTo>
                <a:cubicBezTo>
                  <a:pt x="605" y="635"/>
                  <a:pt x="610" y="633"/>
                  <a:pt x="611" y="630"/>
                </a:cubicBezTo>
                <a:cubicBezTo>
                  <a:pt x="612" y="628"/>
                  <a:pt x="614" y="626"/>
                  <a:pt x="614" y="626"/>
                </a:cubicBezTo>
                <a:cubicBezTo>
                  <a:pt x="600" y="580"/>
                  <a:pt x="600" y="580"/>
                  <a:pt x="600" y="580"/>
                </a:cubicBezTo>
                <a:cubicBezTo>
                  <a:pt x="600" y="580"/>
                  <a:pt x="604" y="576"/>
                  <a:pt x="604" y="574"/>
                </a:cubicBezTo>
                <a:cubicBezTo>
                  <a:pt x="603" y="571"/>
                  <a:pt x="604" y="567"/>
                  <a:pt x="605" y="568"/>
                </a:cubicBezTo>
                <a:cubicBezTo>
                  <a:pt x="606" y="569"/>
                  <a:pt x="608" y="573"/>
                  <a:pt x="611" y="572"/>
                </a:cubicBezTo>
                <a:cubicBezTo>
                  <a:pt x="615" y="571"/>
                  <a:pt x="617" y="570"/>
                  <a:pt x="620" y="562"/>
                </a:cubicBezTo>
                <a:cubicBezTo>
                  <a:pt x="623" y="554"/>
                  <a:pt x="623" y="553"/>
                  <a:pt x="626" y="548"/>
                </a:cubicBezTo>
                <a:cubicBezTo>
                  <a:pt x="629" y="543"/>
                  <a:pt x="631" y="536"/>
                  <a:pt x="633" y="530"/>
                </a:cubicBezTo>
                <a:cubicBezTo>
                  <a:pt x="635" y="524"/>
                  <a:pt x="636" y="520"/>
                  <a:pt x="636" y="520"/>
                </a:cubicBezTo>
                <a:cubicBezTo>
                  <a:pt x="636" y="520"/>
                  <a:pt x="640" y="519"/>
                  <a:pt x="646" y="520"/>
                </a:cubicBezTo>
                <a:cubicBezTo>
                  <a:pt x="652" y="521"/>
                  <a:pt x="654" y="521"/>
                  <a:pt x="654" y="521"/>
                </a:cubicBezTo>
                <a:cubicBezTo>
                  <a:pt x="654" y="521"/>
                  <a:pt x="652" y="492"/>
                  <a:pt x="656" y="468"/>
                </a:cubicBezTo>
                <a:cubicBezTo>
                  <a:pt x="659" y="445"/>
                  <a:pt x="662" y="420"/>
                  <a:pt x="660" y="380"/>
                </a:cubicBezTo>
                <a:cubicBezTo>
                  <a:pt x="659" y="340"/>
                  <a:pt x="656" y="334"/>
                  <a:pt x="655" y="320"/>
                </a:cubicBezTo>
                <a:cubicBezTo>
                  <a:pt x="653" y="306"/>
                  <a:pt x="653" y="298"/>
                  <a:pt x="647" y="292"/>
                </a:cubicBezTo>
                <a:cubicBezTo>
                  <a:pt x="640" y="285"/>
                  <a:pt x="630" y="278"/>
                  <a:pt x="615" y="267"/>
                </a:cubicBezTo>
                <a:cubicBezTo>
                  <a:pt x="600" y="256"/>
                  <a:pt x="597" y="252"/>
                  <a:pt x="593" y="249"/>
                </a:cubicBezTo>
                <a:cubicBezTo>
                  <a:pt x="588" y="245"/>
                  <a:pt x="584" y="242"/>
                  <a:pt x="578" y="239"/>
                </a:cubicBezTo>
                <a:cubicBezTo>
                  <a:pt x="572" y="236"/>
                  <a:pt x="569" y="238"/>
                  <a:pt x="567" y="236"/>
                </a:cubicBezTo>
                <a:cubicBezTo>
                  <a:pt x="566" y="235"/>
                  <a:pt x="567" y="234"/>
                  <a:pt x="566" y="234"/>
                </a:cubicBezTo>
                <a:cubicBezTo>
                  <a:pt x="564" y="233"/>
                  <a:pt x="562" y="232"/>
                  <a:pt x="560" y="230"/>
                </a:cubicBezTo>
                <a:cubicBezTo>
                  <a:pt x="558" y="227"/>
                  <a:pt x="558" y="225"/>
                  <a:pt x="552" y="220"/>
                </a:cubicBezTo>
                <a:cubicBezTo>
                  <a:pt x="547" y="215"/>
                  <a:pt x="544" y="214"/>
                  <a:pt x="544" y="214"/>
                </a:cubicBezTo>
                <a:cubicBezTo>
                  <a:pt x="544" y="214"/>
                  <a:pt x="542" y="215"/>
                  <a:pt x="539" y="213"/>
                </a:cubicBezTo>
                <a:cubicBezTo>
                  <a:pt x="537" y="212"/>
                  <a:pt x="536" y="212"/>
                  <a:pt x="535" y="210"/>
                </a:cubicBezTo>
                <a:cubicBezTo>
                  <a:pt x="534" y="208"/>
                  <a:pt x="533" y="204"/>
                  <a:pt x="525" y="195"/>
                </a:cubicBezTo>
                <a:cubicBezTo>
                  <a:pt x="517" y="187"/>
                  <a:pt x="508" y="178"/>
                  <a:pt x="495" y="168"/>
                </a:cubicBezTo>
                <a:cubicBezTo>
                  <a:pt x="481" y="159"/>
                  <a:pt x="464" y="152"/>
                  <a:pt x="459" y="150"/>
                </a:cubicBezTo>
                <a:cubicBezTo>
                  <a:pt x="453" y="149"/>
                  <a:pt x="448" y="150"/>
                  <a:pt x="442" y="150"/>
                </a:cubicBezTo>
                <a:cubicBezTo>
                  <a:pt x="435" y="151"/>
                  <a:pt x="430" y="152"/>
                  <a:pt x="426" y="154"/>
                </a:cubicBezTo>
                <a:cubicBezTo>
                  <a:pt x="422" y="156"/>
                  <a:pt x="422" y="157"/>
                  <a:pt x="419" y="156"/>
                </a:cubicBezTo>
                <a:cubicBezTo>
                  <a:pt x="416" y="154"/>
                  <a:pt x="410" y="152"/>
                  <a:pt x="408" y="149"/>
                </a:cubicBezTo>
                <a:cubicBezTo>
                  <a:pt x="405" y="147"/>
                  <a:pt x="405" y="146"/>
                  <a:pt x="401" y="146"/>
                </a:cubicBezTo>
                <a:cubicBezTo>
                  <a:pt x="398" y="146"/>
                  <a:pt x="398" y="146"/>
                  <a:pt x="398" y="146"/>
                </a:cubicBezTo>
                <a:cubicBezTo>
                  <a:pt x="392" y="138"/>
                  <a:pt x="392" y="138"/>
                  <a:pt x="392" y="138"/>
                </a:cubicBezTo>
                <a:cubicBezTo>
                  <a:pt x="392" y="138"/>
                  <a:pt x="393" y="138"/>
                  <a:pt x="394" y="137"/>
                </a:cubicBezTo>
                <a:cubicBezTo>
                  <a:pt x="396" y="136"/>
                  <a:pt x="397" y="139"/>
                  <a:pt x="397" y="135"/>
                </a:cubicBezTo>
                <a:cubicBezTo>
                  <a:pt x="397" y="132"/>
                  <a:pt x="399" y="128"/>
                  <a:pt x="397" y="123"/>
                </a:cubicBezTo>
                <a:cubicBezTo>
                  <a:pt x="395" y="118"/>
                  <a:pt x="395" y="116"/>
                  <a:pt x="396" y="113"/>
                </a:cubicBezTo>
                <a:cubicBezTo>
                  <a:pt x="397" y="111"/>
                  <a:pt x="398" y="104"/>
                  <a:pt x="398" y="101"/>
                </a:cubicBezTo>
                <a:cubicBezTo>
                  <a:pt x="398" y="99"/>
                  <a:pt x="398" y="97"/>
                  <a:pt x="398" y="97"/>
                </a:cubicBezTo>
                <a:cubicBezTo>
                  <a:pt x="398" y="97"/>
                  <a:pt x="399" y="96"/>
                  <a:pt x="398" y="94"/>
                </a:cubicBezTo>
                <a:cubicBezTo>
                  <a:pt x="398" y="91"/>
                  <a:pt x="397" y="88"/>
                  <a:pt x="397" y="82"/>
                </a:cubicBezTo>
                <a:cubicBezTo>
                  <a:pt x="397" y="76"/>
                  <a:pt x="397" y="73"/>
                  <a:pt x="395" y="67"/>
                </a:cubicBezTo>
                <a:cubicBezTo>
                  <a:pt x="393" y="61"/>
                  <a:pt x="393" y="58"/>
                  <a:pt x="392" y="56"/>
                </a:cubicBezTo>
                <a:cubicBezTo>
                  <a:pt x="390" y="54"/>
                  <a:pt x="389" y="50"/>
                  <a:pt x="384" y="44"/>
                </a:cubicBezTo>
                <a:cubicBezTo>
                  <a:pt x="379" y="37"/>
                  <a:pt x="376" y="27"/>
                  <a:pt x="368" y="19"/>
                </a:cubicBezTo>
                <a:cubicBezTo>
                  <a:pt x="359" y="11"/>
                  <a:pt x="355" y="9"/>
                  <a:pt x="349" y="8"/>
                </a:cubicBezTo>
                <a:cubicBezTo>
                  <a:pt x="343" y="8"/>
                  <a:pt x="344" y="8"/>
                  <a:pt x="339" y="7"/>
                </a:cubicBezTo>
                <a:cubicBezTo>
                  <a:pt x="334" y="6"/>
                  <a:pt x="329" y="4"/>
                  <a:pt x="327" y="5"/>
                </a:cubicBezTo>
                <a:cubicBezTo>
                  <a:pt x="324" y="6"/>
                  <a:pt x="323" y="9"/>
                  <a:pt x="323" y="9"/>
                </a:cubicBezTo>
                <a:cubicBezTo>
                  <a:pt x="323" y="9"/>
                  <a:pt x="320" y="8"/>
                  <a:pt x="320" y="6"/>
                </a:cubicBezTo>
                <a:cubicBezTo>
                  <a:pt x="321" y="5"/>
                  <a:pt x="321" y="4"/>
                  <a:pt x="323" y="4"/>
                </a:cubicBezTo>
                <a:cubicBezTo>
                  <a:pt x="325" y="4"/>
                  <a:pt x="328" y="4"/>
                  <a:pt x="328" y="4"/>
                </a:cubicBezTo>
                <a:cubicBezTo>
                  <a:pt x="328" y="4"/>
                  <a:pt x="325" y="4"/>
                  <a:pt x="324" y="3"/>
                </a:cubicBezTo>
                <a:cubicBezTo>
                  <a:pt x="323" y="2"/>
                  <a:pt x="323" y="1"/>
                  <a:pt x="321" y="1"/>
                </a:cubicBezTo>
                <a:cubicBezTo>
                  <a:pt x="320" y="1"/>
                  <a:pt x="317" y="0"/>
                  <a:pt x="316" y="1"/>
                </a:cubicBezTo>
                <a:cubicBezTo>
                  <a:pt x="314" y="3"/>
                  <a:pt x="314" y="3"/>
                  <a:pt x="314" y="3"/>
                </a:cubicBezTo>
                <a:cubicBezTo>
                  <a:pt x="314" y="3"/>
                  <a:pt x="313" y="0"/>
                  <a:pt x="313" y="2"/>
                </a:cubicBezTo>
                <a:cubicBezTo>
                  <a:pt x="313" y="5"/>
                  <a:pt x="313" y="6"/>
                  <a:pt x="314" y="7"/>
                </a:cubicBezTo>
                <a:cubicBezTo>
                  <a:pt x="315" y="8"/>
                  <a:pt x="316" y="10"/>
                  <a:pt x="315" y="9"/>
                </a:cubicBezTo>
                <a:cubicBezTo>
                  <a:pt x="314" y="9"/>
                  <a:pt x="313" y="7"/>
                  <a:pt x="311" y="6"/>
                </a:cubicBezTo>
                <a:cubicBezTo>
                  <a:pt x="310" y="5"/>
                  <a:pt x="309" y="6"/>
                  <a:pt x="308" y="5"/>
                </a:cubicBezTo>
                <a:cubicBezTo>
                  <a:pt x="307" y="4"/>
                  <a:pt x="307" y="4"/>
                  <a:pt x="307" y="4"/>
                </a:cubicBezTo>
                <a:cubicBezTo>
                  <a:pt x="307" y="4"/>
                  <a:pt x="307" y="4"/>
                  <a:pt x="308" y="6"/>
                </a:cubicBezTo>
                <a:cubicBezTo>
                  <a:pt x="309" y="7"/>
                  <a:pt x="310" y="8"/>
                  <a:pt x="308" y="8"/>
                </a:cubicBezTo>
                <a:cubicBezTo>
                  <a:pt x="307" y="8"/>
                  <a:pt x="307" y="6"/>
                  <a:pt x="306" y="7"/>
                </a:cubicBezTo>
                <a:cubicBezTo>
                  <a:pt x="306" y="7"/>
                  <a:pt x="306" y="8"/>
                  <a:pt x="304" y="8"/>
                </a:cubicBezTo>
                <a:cubicBezTo>
                  <a:pt x="301" y="7"/>
                  <a:pt x="300" y="7"/>
                  <a:pt x="299" y="8"/>
                </a:cubicBezTo>
                <a:cubicBezTo>
                  <a:pt x="298" y="8"/>
                  <a:pt x="292" y="8"/>
                  <a:pt x="290" y="9"/>
                </a:cubicBezTo>
                <a:cubicBezTo>
                  <a:pt x="289" y="10"/>
                  <a:pt x="288" y="12"/>
                  <a:pt x="284" y="12"/>
                </a:cubicBezTo>
                <a:cubicBezTo>
                  <a:pt x="279" y="13"/>
                  <a:pt x="277" y="14"/>
                  <a:pt x="277" y="14"/>
                </a:cubicBezTo>
                <a:cubicBezTo>
                  <a:pt x="277" y="14"/>
                  <a:pt x="285" y="14"/>
                  <a:pt x="282" y="15"/>
                </a:cubicBezTo>
                <a:cubicBezTo>
                  <a:pt x="280" y="16"/>
                  <a:pt x="276" y="16"/>
                  <a:pt x="276" y="16"/>
                </a:cubicBezTo>
                <a:cubicBezTo>
                  <a:pt x="276" y="16"/>
                  <a:pt x="274" y="17"/>
                  <a:pt x="273" y="17"/>
                </a:cubicBezTo>
                <a:cubicBezTo>
                  <a:pt x="271" y="18"/>
                  <a:pt x="269" y="19"/>
                  <a:pt x="269" y="19"/>
                </a:cubicBezTo>
                <a:cubicBezTo>
                  <a:pt x="269" y="19"/>
                  <a:pt x="272" y="19"/>
                  <a:pt x="271" y="20"/>
                </a:cubicBezTo>
                <a:cubicBezTo>
                  <a:pt x="270" y="20"/>
                  <a:pt x="270" y="21"/>
                  <a:pt x="268" y="21"/>
                </a:cubicBezTo>
                <a:cubicBezTo>
                  <a:pt x="266" y="21"/>
                  <a:pt x="266" y="21"/>
                  <a:pt x="265" y="22"/>
                </a:cubicBezTo>
                <a:cubicBezTo>
                  <a:pt x="264" y="22"/>
                  <a:pt x="261" y="22"/>
                  <a:pt x="261" y="23"/>
                </a:cubicBezTo>
                <a:cubicBezTo>
                  <a:pt x="261" y="24"/>
                  <a:pt x="260" y="24"/>
                  <a:pt x="259" y="24"/>
                </a:cubicBezTo>
                <a:cubicBezTo>
                  <a:pt x="257" y="25"/>
                  <a:pt x="255" y="27"/>
                  <a:pt x="255" y="27"/>
                </a:cubicBezTo>
                <a:cubicBezTo>
                  <a:pt x="255" y="27"/>
                  <a:pt x="255" y="26"/>
                  <a:pt x="257" y="26"/>
                </a:cubicBezTo>
                <a:cubicBezTo>
                  <a:pt x="260" y="25"/>
                  <a:pt x="263" y="25"/>
                  <a:pt x="261" y="26"/>
                </a:cubicBezTo>
                <a:cubicBezTo>
                  <a:pt x="260" y="27"/>
                  <a:pt x="257" y="28"/>
                  <a:pt x="254" y="29"/>
                </a:cubicBezTo>
                <a:cubicBezTo>
                  <a:pt x="251" y="30"/>
                  <a:pt x="251" y="32"/>
                  <a:pt x="248" y="32"/>
                </a:cubicBezTo>
                <a:cubicBezTo>
                  <a:pt x="244" y="31"/>
                  <a:pt x="241" y="29"/>
                  <a:pt x="239" y="30"/>
                </a:cubicBezTo>
                <a:cubicBezTo>
                  <a:pt x="238" y="30"/>
                  <a:pt x="236" y="31"/>
                  <a:pt x="236" y="31"/>
                </a:cubicBezTo>
                <a:cubicBezTo>
                  <a:pt x="236" y="31"/>
                  <a:pt x="238" y="31"/>
                  <a:pt x="239" y="32"/>
                </a:cubicBezTo>
                <a:cubicBezTo>
                  <a:pt x="240" y="32"/>
                  <a:pt x="239" y="32"/>
                  <a:pt x="241" y="32"/>
                </a:cubicBezTo>
                <a:cubicBezTo>
                  <a:pt x="242" y="32"/>
                  <a:pt x="247" y="32"/>
                  <a:pt x="245" y="34"/>
                </a:cubicBezTo>
                <a:cubicBezTo>
                  <a:pt x="244" y="35"/>
                  <a:pt x="243" y="35"/>
                  <a:pt x="242" y="34"/>
                </a:cubicBezTo>
                <a:cubicBezTo>
                  <a:pt x="240" y="34"/>
                  <a:pt x="240" y="35"/>
                  <a:pt x="239" y="34"/>
                </a:cubicBezTo>
                <a:cubicBezTo>
                  <a:pt x="237" y="34"/>
                  <a:pt x="235" y="33"/>
                  <a:pt x="235" y="34"/>
                </a:cubicBezTo>
                <a:cubicBezTo>
                  <a:pt x="235" y="35"/>
                  <a:pt x="241" y="35"/>
                  <a:pt x="240" y="36"/>
                </a:cubicBezTo>
                <a:cubicBezTo>
                  <a:pt x="239" y="36"/>
                  <a:pt x="237" y="36"/>
                  <a:pt x="237" y="36"/>
                </a:cubicBezTo>
                <a:cubicBezTo>
                  <a:pt x="237" y="36"/>
                  <a:pt x="240" y="37"/>
                  <a:pt x="238" y="37"/>
                </a:cubicBezTo>
                <a:cubicBezTo>
                  <a:pt x="237" y="37"/>
                  <a:pt x="235" y="38"/>
                  <a:pt x="235" y="38"/>
                </a:cubicBezTo>
                <a:cubicBezTo>
                  <a:pt x="235" y="38"/>
                  <a:pt x="233" y="39"/>
                  <a:pt x="235" y="40"/>
                </a:cubicBezTo>
                <a:cubicBezTo>
                  <a:pt x="237" y="41"/>
                  <a:pt x="237" y="42"/>
                  <a:pt x="235" y="42"/>
                </a:cubicBezTo>
                <a:cubicBezTo>
                  <a:pt x="234" y="42"/>
                  <a:pt x="232" y="43"/>
                  <a:pt x="233" y="45"/>
                </a:cubicBezTo>
                <a:cubicBezTo>
                  <a:pt x="234" y="47"/>
                  <a:pt x="233" y="45"/>
                  <a:pt x="234" y="47"/>
                </a:cubicBezTo>
                <a:cubicBezTo>
                  <a:pt x="235" y="49"/>
                  <a:pt x="237" y="48"/>
                  <a:pt x="236" y="51"/>
                </a:cubicBezTo>
                <a:cubicBezTo>
                  <a:pt x="234" y="54"/>
                  <a:pt x="236" y="55"/>
                  <a:pt x="235" y="57"/>
                </a:cubicBezTo>
                <a:cubicBezTo>
                  <a:pt x="235" y="59"/>
                  <a:pt x="235" y="59"/>
                  <a:pt x="236" y="58"/>
                </a:cubicBezTo>
                <a:cubicBezTo>
                  <a:pt x="236" y="57"/>
                  <a:pt x="238" y="56"/>
                  <a:pt x="237" y="58"/>
                </a:cubicBezTo>
                <a:cubicBezTo>
                  <a:pt x="237" y="60"/>
                  <a:pt x="238" y="61"/>
                  <a:pt x="240" y="60"/>
                </a:cubicBezTo>
                <a:cubicBezTo>
                  <a:pt x="242" y="59"/>
                  <a:pt x="244" y="58"/>
                  <a:pt x="244" y="58"/>
                </a:cubicBezTo>
                <a:cubicBezTo>
                  <a:pt x="244" y="58"/>
                  <a:pt x="242" y="60"/>
                  <a:pt x="243" y="60"/>
                </a:cubicBezTo>
                <a:cubicBezTo>
                  <a:pt x="245" y="60"/>
                  <a:pt x="248" y="58"/>
                  <a:pt x="249" y="57"/>
                </a:cubicBezTo>
                <a:cubicBezTo>
                  <a:pt x="250" y="56"/>
                  <a:pt x="250" y="56"/>
                  <a:pt x="250" y="56"/>
                </a:cubicBezTo>
                <a:cubicBezTo>
                  <a:pt x="250" y="56"/>
                  <a:pt x="251" y="56"/>
                  <a:pt x="250" y="59"/>
                </a:cubicBezTo>
                <a:cubicBezTo>
                  <a:pt x="249" y="62"/>
                  <a:pt x="248" y="66"/>
                  <a:pt x="247" y="71"/>
                </a:cubicBezTo>
                <a:cubicBezTo>
                  <a:pt x="247" y="75"/>
                  <a:pt x="247" y="82"/>
                  <a:pt x="247" y="85"/>
                </a:cubicBezTo>
                <a:cubicBezTo>
                  <a:pt x="248" y="89"/>
                  <a:pt x="247" y="94"/>
                  <a:pt x="246" y="96"/>
                </a:cubicBezTo>
                <a:cubicBezTo>
                  <a:pt x="246" y="97"/>
                  <a:pt x="247" y="100"/>
                  <a:pt x="249" y="102"/>
                </a:cubicBezTo>
                <a:cubicBezTo>
                  <a:pt x="250" y="104"/>
                  <a:pt x="250" y="106"/>
                  <a:pt x="247" y="111"/>
                </a:cubicBezTo>
                <a:cubicBezTo>
                  <a:pt x="244" y="116"/>
                  <a:pt x="238" y="126"/>
                  <a:pt x="237" y="130"/>
                </a:cubicBezTo>
                <a:cubicBezTo>
                  <a:pt x="236" y="133"/>
                  <a:pt x="234" y="140"/>
                  <a:pt x="238" y="142"/>
                </a:cubicBezTo>
                <a:cubicBezTo>
                  <a:pt x="241" y="144"/>
                  <a:pt x="243" y="144"/>
                  <a:pt x="247" y="144"/>
                </a:cubicBezTo>
                <a:cubicBezTo>
                  <a:pt x="251" y="144"/>
                  <a:pt x="251" y="146"/>
                  <a:pt x="253" y="147"/>
                </a:cubicBezTo>
                <a:cubicBezTo>
                  <a:pt x="254" y="148"/>
                  <a:pt x="254" y="149"/>
                  <a:pt x="254" y="151"/>
                </a:cubicBezTo>
                <a:cubicBezTo>
                  <a:pt x="253" y="153"/>
                  <a:pt x="253" y="155"/>
                  <a:pt x="255" y="156"/>
                </a:cubicBezTo>
                <a:cubicBezTo>
                  <a:pt x="258" y="156"/>
                  <a:pt x="260" y="156"/>
                  <a:pt x="260" y="156"/>
                </a:cubicBezTo>
                <a:cubicBezTo>
                  <a:pt x="260" y="156"/>
                  <a:pt x="260" y="157"/>
                  <a:pt x="261" y="159"/>
                </a:cubicBezTo>
                <a:cubicBezTo>
                  <a:pt x="262" y="160"/>
                  <a:pt x="263" y="162"/>
                  <a:pt x="263" y="162"/>
                </a:cubicBezTo>
                <a:cubicBezTo>
                  <a:pt x="263" y="162"/>
                  <a:pt x="261" y="163"/>
                  <a:pt x="260" y="164"/>
                </a:cubicBezTo>
                <a:cubicBezTo>
                  <a:pt x="259" y="166"/>
                  <a:pt x="258" y="168"/>
                  <a:pt x="260" y="168"/>
                </a:cubicBezTo>
                <a:cubicBezTo>
                  <a:pt x="262" y="169"/>
                  <a:pt x="265" y="173"/>
                  <a:pt x="265" y="175"/>
                </a:cubicBezTo>
                <a:cubicBezTo>
                  <a:pt x="266" y="178"/>
                  <a:pt x="264" y="185"/>
                  <a:pt x="266" y="189"/>
                </a:cubicBezTo>
                <a:cubicBezTo>
                  <a:pt x="268" y="193"/>
                  <a:pt x="270" y="195"/>
                  <a:pt x="279" y="194"/>
                </a:cubicBezTo>
                <a:cubicBezTo>
                  <a:pt x="287" y="194"/>
                  <a:pt x="291" y="192"/>
                  <a:pt x="296" y="190"/>
                </a:cubicBezTo>
                <a:cubicBezTo>
                  <a:pt x="300" y="187"/>
                  <a:pt x="303" y="185"/>
                  <a:pt x="307" y="186"/>
                </a:cubicBezTo>
                <a:cubicBezTo>
                  <a:pt x="311" y="187"/>
                  <a:pt x="313" y="188"/>
                  <a:pt x="315" y="192"/>
                </a:cubicBezTo>
                <a:cubicBezTo>
                  <a:pt x="317" y="196"/>
                  <a:pt x="321" y="202"/>
                  <a:pt x="324" y="204"/>
                </a:cubicBezTo>
                <a:cubicBezTo>
                  <a:pt x="328" y="206"/>
                  <a:pt x="333" y="207"/>
                  <a:pt x="333" y="207"/>
                </a:cubicBezTo>
                <a:cubicBezTo>
                  <a:pt x="333" y="217"/>
                  <a:pt x="333" y="217"/>
                  <a:pt x="333" y="217"/>
                </a:cubicBezTo>
                <a:cubicBezTo>
                  <a:pt x="333" y="217"/>
                  <a:pt x="330" y="224"/>
                  <a:pt x="328" y="230"/>
                </a:cubicBezTo>
                <a:cubicBezTo>
                  <a:pt x="327" y="237"/>
                  <a:pt x="326" y="247"/>
                  <a:pt x="327" y="252"/>
                </a:cubicBezTo>
                <a:cubicBezTo>
                  <a:pt x="327" y="258"/>
                  <a:pt x="329" y="262"/>
                  <a:pt x="328" y="265"/>
                </a:cubicBezTo>
                <a:cubicBezTo>
                  <a:pt x="328" y="269"/>
                  <a:pt x="319" y="305"/>
                  <a:pt x="319" y="321"/>
                </a:cubicBezTo>
                <a:cubicBezTo>
                  <a:pt x="319" y="337"/>
                  <a:pt x="318" y="348"/>
                  <a:pt x="324" y="367"/>
                </a:cubicBezTo>
                <a:cubicBezTo>
                  <a:pt x="329" y="385"/>
                  <a:pt x="331" y="388"/>
                  <a:pt x="332" y="393"/>
                </a:cubicBezTo>
                <a:cubicBezTo>
                  <a:pt x="333" y="398"/>
                  <a:pt x="334" y="406"/>
                  <a:pt x="336" y="412"/>
                </a:cubicBezTo>
                <a:cubicBezTo>
                  <a:pt x="339" y="418"/>
                  <a:pt x="342" y="423"/>
                  <a:pt x="342" y="426"/>
                </a:cubicBezTo>
                <a:cubicBezTo>
                  <a:pt x="342" y="429"/>
                  <a:pt x="341" y="431"/>
                  <a:pt x="342" y="435"/>
                </a:cubicBezTo>
                <a:cubicBezTo>
                  <a:pt x="344" y="440"/>
                  <a:pt x="347" y="445"/>
                  <a:pt x="344" y="446"/>
                </a:cubicBezTo>
                <a:cubicBezTo>
                  <a:pt x="341" y="447"/>
                  <a:pt x="333" y="447"/>
                  <a:pt x="325" y="447"/>
                </a:cubicBezTo>
                <a:cubicBezTo>
                  <a:pt x="317" y="448"/>
                  <a:pt x="315" y="447"/>
                  <a:pt x="315" y="447"/>
                </a:cubicBezTo>
                <a:cubicBezTo>
                  <a:pt x="315" y="447"/>
                  <a:pt x="310" y="445"/>
                  <a:pt x="308" y="443"/>
                </a:cubicBezTo>
                <a:cubicBezTo>
                  <a:pt x="305" y="441"/>
                  <a:pt x="301" y="437"/>
                  <a:pt x="298" y="437"/>
                </a:cubicBezTo>
                <a:cubicBezTo>
                  <a:pt x="295" y="437"/>
                  <a:pt x="291" y="439"/>
                  <a:pt x="288" y="440"/>
                </a:cubicBezTo>
                <a:cubicBezTo>
                  <a:pt x="284" y="440"/>
                  <a:pt x="277" y="442"/>
                  <a:pt x="274" y="443"/>
                </a:cubicBezTo>
                <a:cubicBezTo>
                  <a:pt x="270" y="444"/>
                  <a:pt x="270" y="448"/>
                  <a:pt x="270" y="448"/>
                </a:cubicBezTo>
                <a:cubicBezTo>
                  <a:pt x="270" y="448"/>
                  <a:pt x="261" y="446"/>
                  <a:pt x="254" y="449"/>
                </a:cubicBezTo>
                <a:cubicBezTo>
                  <a:pt x="248" y="452"/>
                  <a:pt x="242" y="456"/>
                  <a:pt x="242" y="456"/>
                </a:cubicBezTo>
                <a:cubicBezTo>
                  <a:pt x="242" y="456"/>
                  <a:pt x="242" y="458"/>
                  <a:pt x="242" y="460"/>
                </a:cubicBezTo>
                <a:cubicBezTo>
                  <a:pt x="242" y="461"/>
                  <a:pt x="240" y="463"/>
                  <a:pt x="239" y="462"/>
                </a:cubicBezTo>
                <a:cubicBezTo>
                  <a:pt x="238" y="461"/>
                  <a:pt x="239" y="460"/>
                  <a:pt x="237" y="461"/>
                </a:cubicBezTo>
                <a:cubicBezTo>
                  <a:pt x="235" y="461"/>
                  <a:pt x="233" y="461"/>
                  <a:pt x="230" y="461"/>
                </a:cubicBezTo>
                <a:cubicBezTo>
                  <a:pt x="228" y="461"/>
                  <a:pt x="225" y="461"/>
                  <a:pt x="225" y="461"/>
                </a:cubicBezTo>
                <a:cubicBezTo>
                  <a:pt x="212" y="448"/>
                  <a:pt x="212" y="448"/>
                  <a:pt x="212" y="448"/>
                </a:cubicBezTo>
                <a:cubicBezTo>
                  <a:pt x="212" y="448"/>
                  <a:pt x="214" y="444"/>
                  <a:pt x="212" y="443"/>
                </a:cubicBezTo>
                <a:cubicBezTo>
                  <a:pt x="209" y="442"/>
                  <a:pt x="209" y="442"/>
                  <a:pt x="209" y="442"/>
                </a:cubicBezTo>
                <a:cubicBezTo>
                  <a:pt x="211" y="440"/>
                  <a:pt x="211" y="440"/>
                  <a:pt x="211" y="440"/>
                </a:cubicBezTo>
                <a:cubicBezTo>
                  <a:pt x="204" y="434"/>
                  <a:pt x="204" y="434"/>
                  <a:pt x="204" y="434"/>
                </a:cubicBezTo>
                <a:cubicBezTo>
                  <a:pt x="204" y="434"/>
                  <a:pt x="204" y="436"/>
                  <a:pt x="203" y="435"/>
                </a:cubicBezTo>
                <a:cubicBezTo>
                  <a:pt x="202" y="435"/>
                  <a:pt x="202" y="433"/>
                  <a:pt x="200" y="432"/>
                </a:cubicBezTo>
                <a:cubicBezTo>
                  <a:pt x="197" y="432"/>
                  <a:pt x="195" y="430"/>
                  <a:pt x="195" y="430"/>
                </a:cubicBezTo>
                <a:cubicBezTo>
                  <a:pt x="194" y="429"/>
                  <a:pt x="194" y="429"/>
                  <a:pt x="194" y="429"/>
                </a:cubicBezTo>
                <a:cubicBezTo>
                  <a:pt x="195" y="428"/>
                  <a:pt x="195" y="428"/>
                  <a:pt x="195" y="428"/>
                </a:cubicBezTo>
                <a:cubicBezTo>
                  <a:pt x="194" y="427"/>
                  <a:pt x="194" y="427"/>
                  <a:pt x="194" y="427"/>
                </a:cubicBezTo>
                <a:cubicBezTo>
                  <a:pt x="193" y="428"/>
                  <a:pt x="193" y="428"/>
                  <a:pt x="193" y="428"/>
                </a:cubicBezTo>
                <a:cubicBezTo>
                  <a:pt x="191" y="426"/>
                  <a:pt x="191" y="426"/>
                  <a:pt x="191" y="426"/>
                </a:cubicBezTo>
                <a:cubicBezTo>
                  <a:pt x="192" y="424"/>
                  <a:pt x="192" y="424"/>
                  <a:pt x="192" y="424"/>
                </a:cubicBezTo>
                <a:cubicBezTo>
                  <a:pt x="191" y="423"/>
                  <a:pt x="191" y="423"/>
                  <a:pt x="191" y="423"/>
                </a:cubicBezTo>
                <a:cubicBezTo>
                  <a:pt x="189" y="424"/>
                  <a:pt x="189" y="424"/>
                  <a:pt x="189" y="424"/>
                </a:cubicBezTo>
                <a:cubicBezTo>
                  <a:pt x="186" y="420"/>
                  <a:pt x="186" y="420"/>
                  <a:pt x="186" y="420"/>
                </a:cubicBezTo>
                <a:cubicBezTo>
                  <a:pt x="186" y="420"/>
                  <a:pt x="190" y="421"/>
                  <a:pt x="188" y="419"/>
                </a:cubicBezTo>
                <a:cubicBezTo>
                  <a:pt x="187" y="417"/>
                  <a:pt x="183" y="414"/>
                  <a:pt x="183" y="414"/>
                </a:cubicBezTo>
                <a:cubicBezTo>
                  <a:pt x="181" y="415"/>
                  <a:pt x="181" y="415"/>
                  <a:pt x="181" y="415"/>
                </a:cubicBezTo>
                <a:cubicBezTo>
                  <a:pt x="179" y="414"/>
                  <a:pt x="179" y="414"/>
                  <a:pt x="179" y="414"/>
                </a:cubicBezTo>
                <a:cubicBezTo>
                  <a:pt x="179" y="414"/>
                  <a:pt x="166" y="402"/>
                  <a:pt x="162" y="398"/>
                </a:cubicBezTo>
                <a:cubicBezTo>
                  <a:pt x="157" y="394"/>
                  <a:pt x="156" y="392"/>
                  <a:pt x="148" y="400"/>
                </a:cubicBezTo>
                <a:cubicBezTo>
                  <a:pt x="140" y="408"/>
                  <a:pt x="75" y="474"/>
                  <a:pt x="75" y="474"/>
                </a:cubicBezTo>
                <a:cubicBezTo>
                  <a:pt x="16" y="534"/>
                  <a:pt x="16" y="534"/>
                  <a:pt x="16" y="534"/>
                </a:cubicBezTo>
                <a:cubicBezTo>
                  <a:pt x="4" y="546"/>
                  <a:pt x="4" y="546"/>
                  <a:pt x="4" y="546"/>
                </a:cubicBezTo>
                <a:cubicBezTo>
                  <a:pt x="4" y="546"/>
                  <a:pt x="0" y="549"/>
                  <a:pt x="3" y="553"/>
                </a:cubicBezTo>
                <a:cubicBezTo>
                  <a:pt x="6" y="557"/>
                  <a:pt x="12" y="562"/>
                  <a:pt x="14" y="564"/>
                </a:cubicBezTo>
                <a:cubicBezTo>
                  <a:pt x="15" y="565"/>
                  <a:pt x="16" y="567"/>
                  <a:pt x="15" y="569"/>
                </a:cubicBezTo>
                <a:cubicBezTo>
                  <a:pt x="14" y="570"/>
                  <a:pt x="12" y="572"/>
                  <a:pt x="12" y="572"/>
                </a:cubicBezTo>
                <a:cubicBezTo>
                  <a:pt x="15" y="575"/>
                  <a:pt x="15" y="575"/>
                  <a:pt x="15" y="575"/>
                </a:cubicBezTo>
                <a:cubicBezTo>
                  <a:pt x="21" y="572"/>
                  <a:pt x="21" y="572"/>
                  <a:pt x="21" y="572"/>
                </a:cubicBezTo>
                <a:cubicBezTo>
                  <a:pt x="21" y="572"/>
                  <a:pt x="23" y="572"/>
                  <a:pt x="25" y="575"/>
                </a:cubicBezTo>
                <a:cubicBezTo>
                  <a:pt x="26" y="577"/>
                  <a:pt x="63" y="612"/>
                  <a:pt x="75" y="624"/>
                </a:cubicBezTo>
                <a:cubicBezTo>
                  <a:pt x="86" y="635"/>
                  <a:pt x="141" y="689"/>
                  <a:pt x="159" y="707"/>
                </a:cubicBezTo>
                <a:cubicBezTo>
                  <a:pt x="177" y="725"/>
                  <a:pt x="197" y="745"/>
                  <a:pt x="197" y="745"/>
                </a:cubicBezTo>
                <a:cubicBezTo>
                  <a:pt x="195" y="750"/>
                  <a:pt x="195" y="750"/>
                  <a:pt x="195" y="750"/>
                </a:cubicBezTo>
                <a:cubicBezTo>
                  <a:pt x="195" y="753"/>
                  <a:pt x="195" y="753"/>
                  <a:pt x="195" y="753"/>
                </a:cubicBezTo>
                <a:cubicBezTo>
                  <a:pt x="198" y="755"/>
                  <a:pt x="198" y="755"/>
                  <a:pt x="198" y="755"/>
                </a:cubicBezTo>
                <a:cubicBezTo>
                  <a:pt x="203" y="753"/>
                  <a:pt x="203" y="753"/>
                  <a:pt x="203" y="753"/>
                </a:cubicBezTo>
                <a:cubicBezTo>
                  <a:pt x="203" y="753"/>
                  <a:pt x="204" y="756"/>
                  <a:pt x="206" y="755"/>
                </a:cubicBezTo>
                <a:cubicBezTo>
                  <a:pt x="207" y="755"/>
                  <a:pt x="207" y="755"/>
                  <a:pt x="207" y="755"/>
                </a:cubicBezTo>
                <a:cubicBezTo>
                  <a:pt x="207" y="755"/>
                  <a:pt x="216" y="769"/>
                  <a:pt x="224" y="761"/>
                </a:cubicBezTo>
                <a:cubicBezTo>
                  <a:pt x="232" y="753"/>
                  <a:pt x="274" y="709"/>
                  <a:pt x="304" y="679"/>
                </a:cubicBezTo>
                <a:cubicBezTo>
                  <a:pt x="334" y="648"/>
                  <a:pt x="357" y="623"/>
                  <a:pt x="358" y="625"/>
                </a:cubicBezTo>
                <a:cubicBezTo>
                  <a:pt x="359" y="627"/>
                  <a:pt x="359" y="628"/>
                  <a:pt x="358" y="638"/>
                </a:cubicBezTo>
                <a:cubicBezTo>
                  <a:pt x="358" y="648"/>
                  <a:pt x="359" y="670"/>
                  <a:pt x="357" y="687"/>
                </a:cubicBezTo>
                <a:cubicBezTo>
                  <a:pt x="355" y="703"/>
                  <a:pt x="354" y="706"/>
                  <a:pt x="354" y="706"/>
                </a:cubicBezTo>
                <a:cubicBezTo>
                  <a:pt x="362" y="708"/>
                  <a:pt x="362" y="708"/>
                  <a:pt x="362" y="708"/>
                </a:cubicBezTo>
                <a:cubicBezTo>
                  <a:pt x="362" y="708"/>
                  <a:pt x="361" y="712"/>
                  <a:pt x="365" y="719"/>
                </a:cubicBezTo>
                <a:cubicBezTo>
                  <a:pt x="368" y="725"/>
                  <a:pt x="369" y="725"/>
                  <a:pt x="366" y="731"/>
                </a:cubicBezTo>
                <a:cubicBezTo>
                  <a:pt x="364" y="737"/>
                  <a:pt x="359" y="748"/>
                  <a:pt x="361" y="766"/>
                </a:cubicBezTo>
                <a:cubicBezTo>
                  <a:pt x="364" y="783"/>
                  <a:pt x="363" y="790"/>
                  <a:pt x="366" y="803"/>
                </a:cubicBezTo>
                <a:cubicBezTo>
                  <a:pt x="368" y="816"/>
                  <a:pt x="373" y="825"/>
                  <a:pt x="372" y="836"/>
                </a:cubicBezTo>
                <a:cubicBezTo>
                  <a:pt x="372" y="846"/>
                  <a:pt x="367" y="855"/>
                  <a:pt x="368" y="869"/>
                </a:cubicBezTo>
                <a:cubicBezTo>
                  <a:pt x="368" y="883"/>
                  <a:pt x="368" y="894"/>
                  <a:pt x="369" y="902"/>
                </a:cubicBezTo>
                <a:cubicBezTo>
                  <a:pt x="370" y="910"/>
                  <a:pt x="372" y="927"/>
                  <a:pt x="380" y="972"/>
                </a:cubicBezTo>
                <a:cubicBezTo>
                  <a:pt x="388" y="1018"/>
                  <a:pt x="393" y="1035"/>
                  <a:pt x="399" y="1066"/>
                </a:cubicBezTo>
                <a:cubicBezTo>
                  <a:pt x="405" y="1097"/>
                  <a:pt x="410" y="1118"/>
                  <a:pt x="417" y="1137"/>
                </a:cubicBezTo>
                <a:cubicBezTo>
                  <a:pt x="424" y="1155"/>
                  <a:pt x="427" y="1172"/>
                  <a:pt x="429" y="1181"/>
                </a:cubicBezTo>
                <a:cubicBezTo>
                  <a:pt x="431" y="1189"/>
                  <a:pt x="432" y="1196"/>
                  <a:pt x="434" y="1200"/>
                </a:cubicBezTo>
                <a:cubicBezTo>
                  <a:pt x="437" y="1203"/>
                  <a:pt x="441" y="1206"/>
                  <a:pt x="441" y="1206"/>
                </a:cubicBezTo>
                <a:cubicBezTo>
                  <a:pt x="441" y="1206"/>
                  <a:pt x="438" y="1211"/>
                  <a:pt x="438" y="1212"/>
                </a:cubicBezTo>
                <a:cubicBezTo>
                  <a:pt x="438" y="1214"/>
                  <a:pt x="436" y="1218"/>
                  <a:pt x="434" y="1221"/>
                </a:cubicBezTo>
                <a:cubicBezTo>
                  <a:pt x="433" y="1224"/>
                  <a:pt x="432" y="1226"/>
                  <a:pt x="432" y="1226"/>
                </a:cubicBezTo>
                <a:cubicBezTo>
                  <a:pt x="432" y="1226"/>
                  <a:pt x="435" y="1226"/>
                  <a:pt x="434" y="1228"/>
                </a:cubicBezTo>
                <a:cubicBezTo>
                  <a:pt x="433" y="1230"/>
                  <a:pt x="433" y="1231"/>
                  <a:pt x="431" y="1233"/>
                </a:cubicBezTo>
                <a:cubicBezTo>
                  <a:pt x="429" y="1235"/>
                  <a:pt x="427" y="1234"/>
                  <a:pt x="427" y="1236"/>
                </a:cubicBezTo>
                <a:cubicBezTo>
                  <a:pt x="427" y="1237"/>
                  <a:pt x="426" y="1238"/>
                  <a:pt x="424" y="1239"/>
                </a:cubicBezTo>
                <a:cubicBezTo>
                  <a:pt x="423" y="1240"/>
                  <a:pt x="422" y="1240"/>
                  <a:pt x="420" y="1241"/>
                </a:cubicBezTo>
                <a:cubicBezTo>
                  <a:pt x="419" y="1242"/>
                  <a:pt x="418" y="1245"/>
                  <a:pt x="417" y="1245"/>
                </a:cubicBezTo>
                <a:cubicBezTo>
                  <a:pt x="416" y="1246"/>
                  <a:pt x="413" y="1247"/>
                  <a:pt x="412" y="1251"/>
                </a:cubicBezTo>
                <a:cubicBezTo>
                  <a:pt x="411" y="1255"/>
                  <a:pt x="411" y="1256"/>
                  <a:pt x="411" y="1256"/>
                </a:cubicBezTo>
                <a:cubicBezTo>
                  <a:pt x="411" y="1256"/>
                  <a:pt x="410" y="1255"/>
                  <a:pt x="407" y="1256"/>
                </a:cubicBezTo>
                <a:cubicBezTo>
                  <a:pt x="404" y="1258"/>
                  <a:pt x="404" y="1259"/>
                  <a:pt x="402" y="1259"/>
                </a:cubicBezTo>
                <a:cubicBezTo>
                  <a:pt x="400" y="1259"/>
                  <a:pt x="398" y="1259"/>
                  <a:pt x="393" y="1259"/>
                </a:cubicBezTo>
                <a:cubicBezTo>
                  <a:pt x="388" y="1259"/>
                  <a:pt x="384" y="1256"/>
                  <a:pt x="380" y="1259"/>
                </a:cubicBezTo>
                <a:cubicBezTo>
                  <a:pt x="376" y="1261"/>
                  <a:pt x="376" y="1262"/>
                  <a:pt x="369" y="1263"/>
                </a:cubicBezTo>
                <a:cubicBezTo>
                  <a:pt x="362" y="1264"/>
                  <a:pt x="352" y="1265"/>
                  <a:pt x="348" y="1268"/>
                </a:cubicBezTo>
                <a:cubicBezTo>
                  <a:pt x="345" y="1271"/>
                  <a:pt x="345" y="1276"/>
                  <a:pt x="345" y="1276"/>
                </a:cubicBezTo>
                <a:cubicBezTo>
                  <a:pt x="345" y="1276"/>
                  <a:pt x="342" y="1275"/>
                  <a:pt x="342" y="1277"/>
                </a:cubicBezTo>
                <a:cubicBezTo>
                  <a:pt x="341" y="1279"/>
                  <a:pt x="342" y="1282"/>
                  <a:pt x="342" y="1282"/>
                </a:cubicBezTo>
                <a:cubicBezTo>
                  <a:pt x="342" y="1282"/>
                  <a:pt x="340" y="1286"/>
                  <a:pt x="351" y="1289"/>
                </a:cubicBezTo>
                <a:cubicBezTo>
                  <a:pt x="362" y="1293"/>
                  <a:pt x="367" y="1299"/>
                  <a:pt x="411" y="1296"/>
                </a:cubicBezTo>
                <a:cubicBezTo>
                  <a:pt x="426" y="1296"/>
                  <a:pt x="449" y="1293"/>
                  <a:pt x="462" y="1292"/>
                </a:cubicBezTo>
                <a:cubicBezTo>
                  <a:pt x="475" y="1291"/>
                  <a:pt x="487" y="1290"/>
                  <a:pt x="487" y="1290"/>
                </a:cubicBezTo>
                <a:cubicBezTo>
                  <a:pt x="487" y="1297"/>
                  <a:pt x="487" y="1297"/>
                  <a:pt x="487" y="1297"/>
                </a:cubicBezTo>
                <a:cubicBezTo>
                  <a:pt x="487" y="1297"/>
                  <a:pt x="495" y="1298"/>
                  <a:pt x="516" y="1296"/>
                </a:cubicBezTo>
                <a:cubicBezTo>
                  <a:pt x="538" y="1293"/>
                  <a:pt x="545" y="1295"/>
                  <a:pt x="545" y="1288"/>
                </a:cubicBezTo>
                <a:cubicBezTo>
                  <a:pt x="546" y="1281"/>
                  <a:pt x="547" y="1279"/>
                  <a:pt x="546" y="1277"/>
                </a:cubicBezTo>
                <a:cubicBezTo>
                  <a:pt x="545" y="1276"/>
                  <a:pt x="545" y="1275"/>
                  <a:pt x="545" y="1275"/>
                </a:cubicBezTo>
                <a:cubicBezTo>
                  <a:pt x="545" y="1275"/>
                  <a:pt x="545" y="1269"/>
                  <a:pt x="544" y="1263"/>
                </a:cubicBezTo>
                <a:cubicBezTo>
                  <a:pt x="543" y="1257"/>
                  <a:pt x="543" y="1257"/>
                  <a:pt x="543" y="1257"/>
                </a:cubicBezTo>
                <a:cubicBezTo>
                  <a:pt x="545" y="1255"/>
                  <a:pt x="545" y="1255"/>
                  <a:pt x="545" y="1255"/>
                </a:cubicBezTo>
                <a:cubicBezTo>
                  <a:pt x="545" y="1255"/>
                  <a:pt x="546" y="1246"/>
                  <a:pt x="545" y="1237"/>
                </a:cubicBezTo>
                <a:cubicBezTo>
                  <a:pt x="545" y="1228"/>
                  <a:pt x="547" y="1217"/>
                  <a:pt x="543" y="1209"/>
                </a:cubicBezTo>
                <a:cubicBezTo>
                  <a:pt x="540" y="1202"/>
                  <a:pt x="536" y="1192"/>
                  <a:pt x="530" y="1179"/>
                </a:cubicBezTo>
                <a:cubicBezTo>
                  <a:pt x="524" y="1167"/>
                  <a:pt x="521" y="1163"/>
                  <a:pt x="521" y="1159"/>
                </a:cubicBezTo>
                <a:cubicBezTo>
                  <a:pt x="520" y="1156"/>
                  <a:pt x="522" y="1154"/>
                  <a:pt x="520" y="1148"/>
                </a:cubicBezTo>
                <a:cubicBezTo>
                  <a:pt x="519" y="1141"/>
                  <a:pt x="519" y="1142"/>
                  <a:pt x="520" y="1135"/>
                </a:cubicBezTo>
                <a:cubicBezTo>
                  <a:pt x="522" y="1129"/>
                  <a:pt x="524" y="1123"/>
                  <a:pt x="526" y="1096"/>
                </a:cubicBezTo>
                <a:cubicBezTo>
                  <a:pt x="528" y="1069"/>
                  <a:pt x="529" y="1064"/>
                  <a:pt x="529" y="1064"/>
                </a:cubicBezTo>
                <a:cubicBezTo>
                  <a:pt x="529" y="1064"/>
                  <a:pt x="575" y="1124"/>
                  <a:pt x="602" y="1153"/>
                </a:cubicBezTo>
                <a:cubicBezTo>
                  <a:pt x="629" y="1182"/>
                  <a:pt x="648" y="1204"/>
                  <a:pt x="655" y="1213"/>
                </a:cubicBezTo>
                <a:cubicBezTo>
                  <a:pt x="662" y="1222"/>
                  <a:pt x="668" y="1229"/>
                  <a:pt x="668" y="1229"/>
                </a:cubicBezTo>
                <a:cubicBezTo>
                  <a:pt x="668" y="1229"/>
                  <a:pt x="673" y="1223"/>
                  <a:pt x="675" y="1224"/>
                </a:cubicBezTo>
                <a:cubicBezTo>
                  <a:pt x="676" y="1225"/>
                  <a:pt x="676" y="1226"/>
                  <a:pt x="676" y="1229"/>
                </a:cubicBezTo>
                <a:cubicBezTo>
                  <a:pt x="676" y="1233"/>
                  <a:pt x="674" y="1242"/>
                  <a:pt x="675" y="1244"/>
                </a:cubicBezTo>
                <a:cubicBezTo>
                  <a:pt x="676" y="1245"/>
                  <a:pt x="677" y="1245"/>
                  <a:pt x="678" y="1246"/>
                </a:cubicBezTo>
                <a:cubicBezTo>
                  <a:pt x="680" y="1247"/>
                  <a:pt x="679" y="1249"/>
                  <a:pt x="680" y="1252"/>
                </a:cubicBezTo>
                <a:cubicBezTo>
                  <a:pt x="681" y="1254"/>
                  <a:pt x="681" y="1256"/>
                  <a:pt x="684" y="1258"/>
                </a:cubicBezTo>
                <a:cubicBezTo>
                  <a:pt x="688" y="1260"/>
                  <a:pt x="689" y="1262"/>
                  <a:pt x="691" y="1263"/>
                </a:cubicBezTo>
                <a:cubicBezTo>
                  <a:pt x="693" y="1264"/>
                  <a:pt x="695" y="1265"/>
                  <a:pt x="695" y="1266"/>
                </a:cubicBezTo>
                <a:cubicBezTo>
                  <a:pt x="694" y="1268"/>
                  <a:pt x="691" y="1267"/>
                  <a:pt x="691" y="1268"/>
                </a:cubicBezTo>
                <a:cubicBezTo>
                  <a:pt x="690" y="1270"/>
                  <a:pt x="691" y="1273"/>
                  <a:pt x="690" y="1275"/>
                </a:cubicBezTo>
                <a:cubicBezTo>
                  <a:pt x="688" y="1278"/>
                  <a:pt x="684" y="1282"/>
                  <a:pt x="683" y="1285"/>
                </a:cubicBezTo>
                <a:cubicBezTo>
                  <a:pt x="681" y="1288"/>
                  <a:pt x="682" y="1289"/>
                  <a:pt x="679" y="1292"/>
                </a:cubicBezTo>
                <a:cubicBezTo>
                  <a:pt x="677" y="1295"/>
                  <a:pt x="672" y="1298"/>
                  <a:pt x="671" y="1301"/>
                </a:cubicBezTo>
                <a:cubicBezTo>
                  <a:pt x="671" y="1304"/>
                  <a:pt x="672" y="1307"/>
                  <a:pt x="672" y="1307"/>
                </a:cubicBezTo>
                <a:cubicBezTo>
                  <a:pt x="672" y="1307"/>
                  <a:pt x="670" y="1308"/>
                  <a:pt x="671" y="1310"/>
                </a:cubicBezTo>
                <a:cubicBezTo>
                  <a:pt x="672" y="1313"/>
                  <a:pt x="673" y="1318"/>
                  <a:pt x="675" y="1318"/>
                </a:cubicBezTo>
                <a:cubicBezTo>
                  <a:pt x="677" y="1319"/>
                  <a:pt x="712" y="1317"/>
                  <a:pt x="732" y="1301"/>
                </a:cubicBezTo>
                <a:cubicBezTo>
                  <a:pt x="752" y="1286"/>
                  <a:pt x="755" y="1275"/>
                  <a:pt x="759" y="1256"/>
                </a:cubicBezTo>
                <a:cubicBezTo>
                  <a:pt x="761" y="1247"/>
                  <a:pt x="761" y="1241"/>
                  <a:pt x="762" y="1231"/>
                </a:cubicBezTo>
                <a:cubicBezTo>
                  <a:pt x="764" y="1221"/>
                  <a:pt x="766" y="1214"/>
                  <a:pt x="766" y="1210"/>
                </a:cubicBezTo>
                <a:cubicBezTo>
                  <a:pt x="766" y="1207"/>
                  <a:pt x="765" y="1203"/>
                  <a:pt x="767" y="1203"/>
                </a:cubicBezTo>
                <a:cubicBezTo>
                  <a:pt x="769" y="1203"/>
                  <a:pt x="772" y="1206"/>
                  <a:pt x="772" y="1206"/>
                </a:cubicBezTo>
                <a:cubicBezTo>
                  <a:pt x="772" y="1206"/>
                  <a:pt x="779" y="1186"/>
                  <a:pt x="781" y="1172"/>
                </a:cubicBezTo>
                <a:cubicBezTo>
                  <a:pt x="783" y="1159"/>
                  <a:pt x="783" y="1153"/>
                  <a:pt x="780" y="1151"/>
                </a:cubicBezTo>
                <a:close/>
                <a:moveTo>
                  <a:pt x="607" y="557"/>
                </a:moveTo>
                <a:cubicBezTo>
                  <a:pt x="607" y="554"/>
                  <a:pt x="610" y="555"/>
                  <a:pt x="610" y="555"/>
                </a:cubicBezTo>
                <a:cubicBezTo>
                  <a:pt x="610" y="555"/>
                  <a:pt x="609" y="561"/>
                  <a:pt x="607" y="562"/>
                </a:cubicBezTo>
                <a:cubicBezTo>
                  <a:pt x="605" y="562"/>
                  <a:pt x="606" y="559"/>
                  <a:pt x="607" y="557"/>
                </a:cubicBezTo>
                <a:close/>
                <a:moveTo>
                  <a:pt x="569" y="395"/>
                </a:moveTo>
                <a:cubicBezTo>
                  <a:pt x="574" y="400"/>
                  <a:pt x="575" y="404"/>
                  <a:pt x="578" y="409"/>
                </a:cubicBezTo>
                <a:cubicBezTo>
                  <a:pt x="582" y="414"/>
                  <a:pt x="590" y="420"/>
                  <a:pt x="593" y="422"/>
                </a:cubicBezTo>
                <a:cubicBezTo>
                  <a:pt x="596" y="424"/>
                  <a:pt x="595" y="425"/>
                  <a:pt x="594" y="428"/>
                </a:cubicBezTo>
                <a:cubicBezTo>
                  <a:pt x="593" y="431"/>
                  <a:pt x="593" y="437"/>
                  <a:pt x="592" y="440"/>
                </a:cubicBezTo>
                <a:cubicBezTo>
                  <a:pt x="592" y="443"/>
                  <a:pt x="583" y="453"/>
                  <a:pt x="581" y="455"/>
                </a:cubicBezTo>
                <a:cubicBezTo>
                  <a:pt x="578" y="458"/>
                  <a:pt x="578" y="464"/>
                  <a:pt x="578" y="467"/>
                </a:cubicBezTo>
                <a:cubicBezTo>
                  <a:pt x="579" y="470"/>
                  <a:pt x="577" y="472"/>
                  <a:pt x="575" y="475"/>
                </a:cubicBezTo>
                <a:cubicBezTo>
                  <a:pt x="573" y="477"/>
                  <a:pt x="571" y="484"/>
                  <a:pt x="571" y="484"/>
                </a:cubicBezTo>
                <a:cubicBezTo>
                  <a:pt x="562" y="389"/>
                  <a:pt x="562" y="389"/>
                  <a:pt x="562" y="389"/>
                </a:cubicBezTo>
                <a:cubicBezTo>
                  <a:pt x="562" y="389"/>
                  <a:pt x="563" y="389"/>
                  <a:pt x="569" y="395"/>
                </a:cubicBezTo>
                <a:close/>
                <a:moveTo>
                  <a:pt x="287" y="13"/>
                </a:moveTo>
                <a:cubicBezTo>
                  <a:pt x="285" y="13"/>
                  <a:pt x="289" y="12"/>
                  <a:pt x="289" y="12"/>
                </a:cubicBezTo>
                <a:cubicBezTo>
                  <a:pt x="289" y="12"/>
                  <a:pt x="289" y="13"/>
                  <a:pt x="290" y="14"/>
                </a:cubicBezTo>
                <a:cubicBezTo>
                  <a:pt x="291" y="15"/>
                  <a:pt x="288" y="14"/>
                  <a:pt x="287" y="13"/>
                </a:cubicBezTo>
                <a:close/>
                <a:moveTo>
                  <a:pt x="291" y="12"/>
                </a:moveTo>
                <a:cubicBezTo>
                  <a:pt x="289" y="10"/>
                  <a:pt x="293" y="11"/>
                  <a:pt x="293" y="11"/>
                </a:cubicBezTo>
                <a:cubicBezTo>
                  <a:pt x="294" y="12"/>
                  <a:pt x="294" y="12"/>
                  <a:pt x="294" y="12"/>
                </a:cubicBezTo>
                <a:cubicBezTo>
                  <a:pt x="294" y="12"/>
                  <a:pt x="292" y="13"/>
                  <a:pt x="291" y="12"/>
                </a:cubicBezTo>
                <a:close/>
                <a:moveTo>
                  <a:pt x="317" y="6"/>
                </a:moveTo>
                <a:cubicBezTo>
                  <a:pt x="315" y="4"/>
                  <a:pt x="315" y="4"/>
                  <a:pt x="315" y="4"/>
                </a:cubicBezTo>
                <a:cubicBezTo>
                  <a:pt x="315" y="4"/>
                  <a:pt x="316" y="1"/>
                  <a:pt x="317" y="1"/>
                </a:cubicBezTo>
                <a:cubicBezTo>
                  <a:pt x="319" y="1"/>
                  <a:pt x="320" y="1"/>
                  <a:pt x="320" y="1"/>
                </a:cubicBezTo>
                <a:cubicBezTo>
                  <a:pt x="320" y="1"/>
                  <a:pt x="317" y="2"/>
                  <a:pt x="317" y="4"/>
                </a:cubicBezTo>
                <a:cubicBezTo>
                  <a:pt x="317" y="5"/>
                  <a:pt x="317" y="6"/>
                  <a:pt x="317" y="6"/>
                </a:cubicBezTo>
                <a:close/>
                <a:moveTo>
                  <a:pt x="319" y="7"/>
                </a:moveTo>
                <a:cubicBezTo>
                  <a:pt x="319" y="7"/>
                  <a:pt x="318" y="2"/>
                  <a:pt x="320" y="2"/>
                </a:cubicBezTo>
                <a:cubicBezTo>
                  <a:pt x="322" y="2"/>
                  <a:pt x="323" y="3"/>
                  <a:pt x="323" y="3"/>
                </a:cubicBezTo>
                <a:cubicBezTo>
                  <a:pt x="323" y="3"/>
                  <a:pt x="321" y="3"/>
                  <a:pt x="320" y="4"/>
                </a:cubicBezTo>
                <a:cubicBezTo>
                  <a:pt x="319" y="5"/>
                  <a:pt x="319" y="7"/>
                  <a:pt x="319" y="7"/>
                </a:cubicBezTo>
                <a:close/>
                <a:moveTo>
                  <a:pt x="295" y="514"/>
                </a:moveTo>
                <a:cubicBezTo>
                  <a:pt x="296" y="516"/>
                  <a:pt x="296" y="516"/>
                  <a:pt x="296" y="516"/>
                </a:cubicBezTo>
                <a:cubicBezTo>
                  <a:pt x="294" y="517"/>
                  <a:pt x="294" y="517"/>
                  <a:pt x="294" y="517"/>
                </a:cubicBezTo>
                <a:lnTo>
                  <a:pt x="295" y="514"/>
                </a:lnTo>
                <a:close/>
                <a:moveTo>
                  <a:pt x="234" y="466"/>
                </a:moveTo>
                <a:cubicBezTo>
                  <a:pt x="235" y="465"/>
                  <a:pt x="237" y="463"/>
                  <a:pt x="237" y="463"/>
                </a:cubicBezTo>
                <a:cubicBezTo>
                  <a:pt x="237" y="463"/>
                  <a:pt x="242" y="467"/>
                  <a:pt x="243" y="469"/>
                </a:cubicBezTo>
                <a:cubicBezTo>
                  <a:pt x="245" y="471"/>
                  <a:pt x="246" y="469"/>
                  <a:pt x="246" y="469"/>
                </a:cubicBezTo>
                <a:cubicBezTo>
                  <a:pt x="246" y="472"/>
                  <a:pt x="246" y="472"/>
                  <a:pt x="246" y="472"/>
                </a:cubicBezTo>
                <a:cubicBezTo>
                  <a:pt x="246" y="472"/>
                  <a:pt x="244" y="474"/>
                  <a:pt x="243" y="475"/>
                </a:cubicBezTo>
                <a:cubicBezTo>
                  <a:pt x="242" y="475"/>
                  <a:pt x="240" y="474"/>
                  <a:pt x="238" y="471"/>
                </a:cubicBezTo>
                <a:cubicBezTo>
                  <a:pt x="235" y="469"/>
                  <a:pt x="234" y="467"/>
                  <a:pt x="234" y="466"/>
                </a:cubicBezTo>
                <a:close/>
                <a:moveTo>
                  <a:pt x="273" y="509"/>
                </a:moveTo>
                <a:cubicBezTo>
                  <a:pt x="271" y="507"/>
                  <a:pt x="272" y="507"/>
                  <a:pt x="271" y="505"/>
                </a:cubicBezTo>
                <a:cubicBezTo>
                  <a:pt x="270" y="504"/>
                  <a:pt x="267" y="501"/>
                  <a:pt x="264" y="498"/>
                </a:cubicBezTo>
                <a:cubicBezTo>
                  <a:pt x="261" y="495"/>
                  <a:pt x="260" y="495"/>
                  <a:pt x="260" y="495"/>
                </a:cubicBezTo>
                <a:cubicBezTo>
                  <a:pt x="242" y="477"/>
                  <a:pt x="242" y="477"/>
                  <a:pt x="242" y="477"/>
                </a:cubicBezTo>
                <a:cubicBezTo>
                  <a:pt x="242" y="477"/>
                  <a:pt x="247" y="474"/>
                  <a:pt x="249" y="472"/>
                </a:cubicBezTo>
                <a:cubicBezTo>
                  <a:pt x="251" y="470"/>
                  <a:pt x="245" y="469"/>
                  <a:pt x="245" y="469"/>
                </a:cubicBezTo>
                <a:cubicBezTo>
                  <a:pt x="245" y="469"/>
                  <a:pt x="247" y="466"/>
                  <a:pt x="250" y="465"/>
                </a:cubicBezTo>
                <a:cubicBezTo>
                  <a:pt x="252" y="463"/>
                  <a:pt x="255" y="463"/>
                  <a:pt x="255" y="463"/>
                </a:cubicBezTo>
                <a:cubicBezTo>
                  <a:pt x="255" y="463"/>
                  <a:pt x="255" y="463"/>
                  <a:pt x="254" y="466"/>
                </a:cubicBezTo>
                <a:cubicBezTo>
                  <a:pt x="254" y="469"/>
                  <a:pt x="253" y="470"/>
                  <a:pt x="255" y="474"/>
                </a:cubicBezTo>
                <a:cubicBezTo>
                  <a:pt x="257" y="478"/>
                  <a:pt x="265" y="477"/>
                  <a:pt x="265" y="477"/>
                </a:cubicBezTo>
                <a:cubicBezTo>
                  <a:pt x="265" y="477"/>
                  <a:pt x="265" y="479"/>
                  <a:pt x="265" y="482"/>
                </a:cubicBezTo>
                <a:cubicBezTo>
                  <a:pt x="265" y="485"/>
                  <a:pt x="267" y="484"/>
                  <a:pt x="270" y="488"/>
                </a:cubicBezTo>
                <a:cubicBezTo>
                  <a:pt x="272" y="491"/>
                  <a:pt x="273" y="495"/>
                  <a:pt x="273" y="496"/>
                </a:cubicBezTo>
                <a:cubicBezTo>
                  <a:pt x="273" y="498"/>
                  <a:pt x="273" y="499"/>
                  <a:pt x="276" y="502"/>
                </a:cubicBezTo>
                <a:cubicBezTo>
                  <a:pt x="279" y="505"/>
                  <a:pt x="280" y="506"/>
                  <a:pt x="281" y="509"/>
                </a:cubicBezTo>
                <a:cubicBezTo>
                  <a:pt x="282" y="511"/>
                  <a:pt x="282" y="512"/>
                  <a:pt x="284" y="513"/>
                </a:cubicBezTo>
                <a:cubicBezTo>
                  <a:pt x="287" y="514"/>
                  <a:pt x="292" y="514"/>
                  <a:pt x="292" y="514"/>
                </a:cubicBezTo>
                <a:cubicBezTo>
                  <a:pt x="292" y="516"/>
                  <a:pt x="292" y="516"/>
                  <a:pt x="292" y="516"/>
                </a:cubicBezTo>
                <a:cubicBezTo>
                  <a:pt x="286" y="521"/>
                  <a:pt x="286" y="521"/>
                  <a:pt x="286" y="521"/>
                </a:cubicBezTo>
                <a:cubicBezTo>
                  <a:pt x="286" y="521"/>
                  <a:pt x="276" y="511"/>
                  <a:pt x="273" y="509"/>
                </a:cubicBezTo>
                <a:close/>
                <a:moveTo>
                  <a:pt x="298" y="530"/>
                </a:moveTo>
                <a:cubicBezTo>
                  <a:pt x="297" y="531"/>
                  <a:pt x="294" y="528"/>
                  <a:pt x="292" y="526"/>
                </a:cubicBezTo>
                <a:cubicBezTo>
                  <a:pt x="291" y="524"/>
                  <a:pt x="289" y="523"/>
                  <a:pt x="289" y="522"/>
                </a:cubicBezTo>
                <a:cubicBezTo>
                  <a:pt x="290" y="520"/>
                  <a:pt x="293" y="518"/>
                  <a:pt x="293" y="518"/>
                </a:cubicBezTo>
                <a:cubicBezTo>
                  <a:pt x="293" y="521"/>
                  <a:pt x="293" y="521"/>
                  <a:pt x="293" y="521"/>
                </a:cubicBezTo>
                <a:cubicBezTo>
                  <a:pt x="298" y="526"/>
                  <a:pt x="298" y="526"/>
                  <a:pt x="298" y="526"/>
                </a:cubicBezTo>
                <a:cubicBezTo>
                  <a:pt x="301" y="525"/>
                  <a:pt x="301" y="525"/>
                  <a:pt x="301" y="525"/>
                </a:cubicBezTo>
                <a:cubicBezTo>
                  <a:pt x="301" y="527"/>
                  <a:pt x="301" y="527"/>
                  <a:pt x="301" y="527"/>
                </a:cubicBezTo>
                <a:cubicBezTo>
                  <a:pt x="301" y="527"/>
                  <a:pt x="300" y="529"/>
                  <a:pt x="298" y="530"/>
                </a:cubicBezTo>
                <a:close/>
                <a:moveTo>
                  <a:pt x="360" y="593"/>
                </a:moveTo>
                <a:cubicBezTo>
                  <a:pt x="360" y="593"/>
                  <a:pt x="359" y="594"/>
                  <a:pt x="357" y="591"/>
                </a:cubicBezTo>
                <a:cubicBezTo>
                  <a:pt x="355" y="589"/>
                  <a:pt x="350" y="584"/>
                  <a:pt x="350" y="584"/>
                </a:cubicBezTo>
                <a:cubicBezTo>
                  <a:pt x="350" y="581"/>
                  <a:pt x="350" y="581"/>
                  <a:pt x="350" y="581"/>
                </a:cubicBezTo>
                <a:cubicBezTo>
                  <a:pt x="351" y="580"/>
                  <a:pt x="351" y="580"/>
                  <a:pt x="351" y="580"/>
                </a:cubicBezTo>
                <a:cubicBezTo>
                  <a:pt x="346" y="575"/>
                  <a:pt x="346" y="575"/>
                  <a:pt x="346" y="575"/>
                </a:cubicBezTo>
                <a:cubicBezTo>
                  <a:pt x="346" y="577"/>
                  <a:pt x="346" y="577"/>
                  <a:pt x="346" y="577"/>
                </a:cubicBezTo>
                <a:cubicBezTo>
                  <a:pt x="343" y="577"/>
                  <a:pt x="343" y="577"/>
                  <a:pt x="343" y="577"/>
                </a:cubicBezTo>
                <a:cubicBezTo>
                  <a:pt x="341" y="574"/>
                  <a:pt x="341" y="574"/>
                  <a:pt x="341" y="574"/>
                </a:cubicBezTo>
                <a:cubicBezTo>
                  <a:pt x="341" y="573"/>
                  <a:pt x="341" y="573"/>
                  <a:pt x="341" y="573"/>
                </a:cubicBezTo>
                <a:cubicBezTo>
                  <a:pt x="340" y="572"/>
                  <a:pt x="340" y="572"/>
                  <a:pt x="340" y="572"/>
                </a:cubicBezTo>
                <a:cubicBezTo>
                  <a:pt x="339" y="572"/>
                  <a:pt x="339" y="572"/>
                  <a:pt x="339" y="572"/>
                </a:cubicBezTo>
                <a:cubicBezTo>
                  <a:pt x="337" y="570"/>
                  <a:pt x="337" y="570"/>
                  <a:pt x="337" y="570"/>
                </a:cubicBezTo>
                <a:cubicBezTo>
                  <a:pt x="338" y="569"/>
                  <a:pt x="338" y="569"/>
                  <a:pt x="338" y="569"/>
                </a:cubicBezTo>
                <a:cubicBezTo>
                  <a:pt x="336" y="568"/>
                  <a:pt x="336" y="568"/>
                  <a:pt x="336" y="568"/>
                </a:cubicBezTo>
                <a:cubicBezTo>
                  <a:pt x="335" y="569"/>
                  <a:pt x="335" y="569"/>
                  <a:pt x="335" y="569"/>
                </a:cubicBezTo>
                <a:cubicBezTo>
                  <a:pt x="333" y="567"/>
                  <a:pt x="333" y="567"/>
                  <a:pt x="333" y="567"/>
                </a:cubicBezTo>
                <a:cubicBezTo>
                  <a:pt x="333" y="567"/>
                  <a:pt x="335" y="564"/>
                  <a:pt x="333" y="563"/>
                </a:cubicBezTo>
                <a:cubicBezTo>
                  <a:pt x="331" y="562"/>
                  <a:pt x="329" y="562"/>
                  <a:pt x="330" y="561"/>
                </a:cubicBezTo>
                <a:cubicBezTo>
                  <a:pt x="330" y="560"/>
                  <a:pt x="331" y="559"/>
                  <a:pt x="331" y="559"/>
                </a:cubicBezTo>
                <a:cubicBezTo>
                  <a:pt x="325" y="553"/>
                  <a:pt x="325" y="553"/>
                  <a:pt x="325" y="553"/>
                </a:cubicBezTo>
                <a:cubicBezTo>
                  <a:pt x="325" y="553"/>
                  <a:pt x="324" y="556"/>
                  <a:pt x="323" y="554"/>
                </a:cubicBezTo>
                <a:cubicBezTo>
                  <a:pt x="322" y="553"/>
                  <a:pt x="322" y="551"/>
                  <a:pt x="320" y="552"/>
                </a:cubicBezTo>
                <a:cubicBezTo>
                  <a:pt x="318" y="552"/>
                  <a:pt x="318" y="552"/>
                  <a:pt x="318" y="552"/>
                </a:cubicBezTo>
                <a:cubicBezTo>
                  <a:pt x="318" y="552"/>
                  <a:pt x="304" y="540"/>
                  <a:pt x="303" y="538"/>
                </a:cubicBezTo>
                <a:cubicBezTo>
                  <a:pt x="302" y="535"/>
                  <a:pt x="302" y="530"/>
                  <a:pt x="303" y="528"/>
                </a:cubicBezTo>
                <a:cubicBezTo>
                  <a:pt x="304" y="526"/>
                  <a:pt x="303" y="523"/>
                  <a:pt x="303" y="523"/>
                </a:cubicBezTo>
                <a:cubicBezTo>
                  <a:pt x="303" y="523"/>
                  <a:pt x="305" y="524"/>
                  <a:pt x="306" y="523"/>
                </a:cubicBezTo>
                <a:cubicBezTo>
                  <a:pt x="308" y="522"/>
                  <a:pt x="311" y="519"/>
                  <a:pt x="313" y="515"/>
                </a:cubicBezTo>
                <a:cubicBezTo>
                  <a:pt x="315" y="510"/>
                  <a:pt x="317" y="510"/>
                  <a:pt x="319" y="509"/>
                </a:cubicBezTo>
                <a:cubicBezTo>
                  <a:pt x="320" y="508"/>
                  <a:pt x="323" y="506"/>
                  <a:pt x="323" y="506"/>
                </a:cubicBezTo>
                <a:cubicBezTo>
                  <a:pt x="323" y="506"/>
                  <a:pt x="324" y="506"/>
                  <a:pt x="325" y="508"/>
                </a:cubicBezTo>
                <a:cubicBezTo>
                  <a:pt x="326" y="510"/>
                  <a:pt x="328" y="516"/>
                  <a:pt x="330" y="520"/>
                </a:cubicBezTo>
                <a:cubicBezTo>
                  <a:pt x="332" y="525"/>
                  <a:pt x="333" y="529"/>
                  <a:pt x="336" y="528"/>
                </a:cubicBezTo>
                <a:cubicBezTo>
                  <a:pt x="339" y="527"/>
                  <a:pt x="343" y="525"/>
                  <a:pt x="348" y="523"/>
                </a:cubicBezTo>
                <a:cubicBezTo>
                  <a:pt x="353" y="521"/>
                  <a:pt x="356" y="520"/>
                  <a:pt x="356" y="520"/>
                </a:cubicBezTo>
                <a:cubicBezTo>
                  <a:pt x="356" y="520"/>
                  <a:pt x="362" y="551"/>
                  <a:pt x="362" y="563"/>
                </a:cubicBezTo>
                <a:cubicBezTo>
                  <a:pt x="361" y="576"/>
                  <a:pt x="360" y="593"/>
                  <a:pt x="360" y="593"/>
                </a:cubicBezTo>
                <a:close/>
                <a:moveTo>
                  <a:pt x="453" y="1207"/>
                </a:moveTo>
                <a:cubicBezTo>
                  <a:pt x="452" y="1208"/>
                  <a:pt x="446" y="1206"/>
                  <a:pt x="446" y="1205"/>
                </a:cubicBezTo>
                <a:cubicBezTo>
                  <a:pt x="445" y="1204"/>
                  <a:pt x="448" y="1202"/>
                  <a:pt x="451" y="1202"/>
                </a:cubicBezTo>
                <a:cubicBezTo>
                  <a:pt x="453" y="1201"/>
                  <a:pt x="453" y="1204"/>
                  <a:pt x="453" y="1204"/>
                </a:cubicBezTo>
                <a:cubicBezTo>
                  <a:pt x="453" y="1204"/>
                  <a:pt x="455" y="1207"/>
                  <a:pt x="453" y="1207"/>
                </a:cubicBezTo>
                <a:close/>
                <a:moveTo>
                  <a:pt x="679" y="1244"/>
                </a:moveTo>
                <a:cubicBezTo>
                  <a:pt x="678" y="1248"/>
                  <a:pt x="677" y="1245"/>
                  <a:pt x="677" y="1243"/>
                </a:cubicBezTo>
                <a:cubicBezTo>
                  <a:pt x="676" y="1241"/>
                  <a:pt x="677" y="1231"/>
                  <a:pt x="677" y="1231"/>
                </a:cubicBezTo>
                <a:cubicBezTo>
                  <a:pt x="677" y="1231"/>
                  <a:pt x="679" y="1232"/>
                  <a:pt x="679" y="1235"/>
                </a:cubicBezTo>
                <a:cubicBezTo>
                  <a:pt x="680" y="1237"/>
                  <a:pt x="680" y="1241"/>
                  <a:pt x="679" y="1244"/>
                </a:cubicBezTo>
                <a:close/>
                <a:moveTo>
                  <a:pt x="689" y="1260"/>
                </a:moveTo>
                <a:cubicBezTo>
                  <a:pt x="688" y="1259"/>
                  <a:pt x="684" y="1256"/>
                  <a:pt x="682" y="1252"/>
                </a:cubicBezTo>
                <a:cubicBezTo>
                  <a:pt x="680" y="1248"/>
                  <a:pt x="681" y="1245"/>
                  <a:pt x="682" y="1243"/>
                </a:cubicBezTo>
                <a:cubicBezTo>
                  <a:pt x="683" y="1242"/>
                  <a:pt x="683" y="1239"/>
                  <a:pt x="683" y="1239"/>
                </a:cubicBezTo>
                <a:cubicBezTo>
                  <a:pt x="685" y="1240"/>
                  <a:pt x="685" y="1240"/>
                  <a:pt x="685" y="1240"/>
                </a:cubicBezTo>
                <a:cubicBezTo>
                  <a:pt x="685" y="1240"/>
                  <a:pt x="685" y="1240"/>
                  <a:pt x="685" y="1243"/>
                </a:cubicBezTo>
                <a:cubicBezTo>
                  <a:pt x="685" y="1245"/>
                  <a:pt x="686" y="1244"/>
                  <a:pt x="687" y="1246"/>
                </a:cubicBezTo>
                <a:cubicBezTo>
                  <a:pt x="688" y="1248"/>
                  <a:pt x="689" y="1251"/>
                  <a:pt x="688" y="1252"/>
                </a:cubicBezTo>
                <a:cubicBezTo>
                  <a:pt x="688" y="1253"/>
                  <a:pt x="689" y="1253"/>
                  <a:pt x="690" y="1254"/>
                </a:cubicBezTo>
                <a:cubicBezTo>
                  <a:pt x="691" y="1255"/>
                  <a:pt x="691" y="1259"/>
                  <a:pt x="692" y="1261"/>
                </a:cubicBezTo>
                <a:cubicBezTo>
                  <a:pt x="693" y="1263"/>
                  <a:pt x="690" y="1262"/>
                  <a:pt x="689" y="126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59" name="Group 3"/>
          <p:cNvGrpSpPr/>
          <p:nvPr/>
        </p:nvGrpSpPr>
        <p:grpSpPr>
          <a:xfrm>
            <a:off x="1400116" y="1033912"/>
            <a:ext cx="2295048" cy="1451515"/>
            <a:chOff x="1965382" y="2671517"/>
            <a:chExt cx="2295048" cy="1451515"/>
          </a:xfrm>
        </p:grpSpPr>
        <p:sp>
          <p:nvSpPr>
            <p:cNvPr id="60" name="Right Arrow 2"/>
            <p:cNvSpPr/>
            <p:nvPr/>
          </p:nvSpPr>
          <p:spPr>
            <a:xfrm rot="19167966">
              <a:off x="1965382" y="4056971"/>
              <a:ext cx="757193" cy="66061"/>
            </a:xfrm>
            <a:prstGeom prst="rightArrow">
              <a:avLst/>
            </a:prstGeom>
            <a:solidFill>
              <a:srgbClr val="EC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23"/>
            <p:cNvSpPr/>
            <p:nvPr/>
          </p:nvSpPr>
          <p:spPr>
            <a:xfrm rot="19167966">
              <a:off x="2699673" y="3364244"/>
              <a:ext cx="757193" cy="66061"/>
            </a:xfrm>
            <a:prstGeom prst="rightArrow">
              <a:avLst/>
            </a:prstGeom>
            <a:solidFill>
              <a:srgbClr val="EC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ight Arrow 25"/>
            <p:cNvSpPr/>
            <p:nvPr/>
          </p:nvSpPr>
          <p:spPr>
            <a:xfrm rot="19167966">
              <a:off x="3503237" y="2671517"/>
              <a:ext cx="757193" cy="66061"/>
            </a:xfrm>
            <a:prstGeom prst="rightArrow">
              <a:avLst/>
            </a:prstGeom>
            <a:solidFill>
              <a:srgbClr val="EC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ectángulo 62"/>
          <p:cNvSpPr/>
          <p:nvPr/>
        </p:nvSpPr>
        <p:spPr>
          <a:xfrm>
            <a:off x="1851870" y="3766432"/>
            <a:ext cx="4572000" cy="276999"/>
          </a:xfrm>
          <a:prstGeom prst="rect">
            <a:avLst/>
          </a:prstGeom>
        </p:spPr>
        <p:txBody>
          <a:bodyPr>
            <a:spAutoFit/>
          </a:bodyPr>
          <a:lstStyle/>
          <a:p>
            <a:pPr lvl="1" algn="just">
              <a:buNone/>
            </a:pPr>
            <a:r>
              <a:rPr lang="es-ES" sz="1200" b="1" dirty="0" smtClean="0">
                <a:solidFill>
                  <a:schemeClr val="tx1">
                    <a:lumMod val="65000"/>
                    <a:lumOff val="35000"/>
                  </a:schemeClr>
                </a:solidFill>
                <a:latin typeface="Calibri" pitchFamily="34" charset="0"/>
              </a:rPr>
              <a:t>Resumen </a:t>
            </a:r>
            <a:r>
              <a:rPr lang="es-ES" sz="1200" b="1" dirty="0">
                <a:solidFill>
                  <a:schemeClr val="tx1">
                    <a:lumMod val="65000"/>
                    <a:lumOff val="35000"/>
                  </a:schemeClr>
                </a:solidFill>
                <a:latin typeface="Calibri" pitchFamily="34" charset="0"/>
              </a:rPr>
              <a:t>de las condiciones del programa o proyecto:</a:t>
            </a:r>
            <a:endParaRPr lang="es-MX" sz="1200" dirty="0">
              <a:solidFill>
                <a:schemeClr val="tx1">
                  <a:lumMod val="65000"/>
                  <a:lumOff val="35000"/>
                </a:schemeClr>
              </a:solidFill>
              <a:latin typeface="Calibri" pitchFamily="34" charset="0"/>
            </a:endParaRPr>
          </a:p>
        </p:txBody>
      </p:sp>
      <p:sp>
        <p:nvSpPr>
          <p:cNvPr id="64" name="Rectángulo 63"/>
          <p:cNvSpPr/>
          <p:nvPr/>
        </p:nvSpPr>
        <p:spPr>
          <a:xfrm>
            <a:off x="1734728" y="4108667"/>
            <a:ext cx="2029979" cy="276999"/>
          </a:xfrm>
          <a:prstGeom prst="rect">
            <a:avLst/>
          </a:prstGeom>
        </p:spPr>
        <p:txBody>
          <a:bodyPr wrap="none">
            <a:spAutoFit/>
          </a:bodyPr>
          <a:lstStyle/>
          <a:p>
            <a:pPr lvl="2" algn="just">
              <a:buNone/>
            </a:pPr>
            <a:r>
              <a:rPr lang="es-ES" sz="1200" b="1" dirty="0" smtClean="0">
                <a:solidFill>
                  <a:schemeClr val="tx1">
                    <a:lumMod val="65000"/>
                    <a:lumOff val="35000"/>
                  </a:schemeClr>
                </a:solidFill>
                <a:latin typeface="Calibri" pitchFamily="34" charset="0"/>
              </a:rPr>
              <a:t>2.1.1 Técnicas.</a:t>
            </a:r>
            <a:endParaRPr lang="es-MX" sz="1200" dirty="0">
              <a:solidFill>
                <a:schemeClr val="tx1">
                  <a:lumMod val="65000"/>
                  <a:lumOff val="35000"/>
                </a:schemeClr>
              </a:solidFill>
              <a:latin typeface="Calibri" pitchFamily="34" charset="0"/>
            </a:endParaRPr>
          </a:p>
        </p:txBody>
      </p:sp>
      <p:sp>
        <p:nvSpPr>
          <p:cNvPr id="65" name="Rectángulo 64"/>
          <p:cNvSpPr/>
          <p:nvPr/>
        </p:nvSpPr>
        <p:spPr>
          <a:xfrm>
            <a:off x="2117756" y="4486250"/>
            <a:ext cx="2190984" cy="276999"/>
          </a:xfrm>
          <a:prstGeom prst="rect">
            <a:avLst/>
          </a:prstGeom>
        </p:spPr>
        <p:txBody>
          <a:bodyPr wrap="none">
            <a:spAutoFit/>
          </a:bodyPr>
          <a:lstStyle/>
          <a:p>
            <a:pPr lvl="2" algn="just">
              <a:buNone/>
            </a:pPr>
            <a:r>
              <a:rPr lang="es-ES" sz="1200" b="1" dirty="0">
                <a:solidFill>
                  <a:schemeClr val="tx1">
                    <a:lumMod val="65000"/>
                    <a:lumOff val="35000"/>
                  </a:schemeClr>
                </a:solidFill>
                <a:latin typeface="Calibri" pitchFamily="34" charset="0"/>
              </a:rPr>
              <a:t>2.1.2 Operativas.</a:t>
            </a:r>
            <a:endParaRPr lang="es-MX" sz="1200" dirty="0">
              <a:solidFill>
                <a:schemeClr val="tx1">
                  <a:lumMod val="65000"/>
                  <a:lumOff val="35000"/>
                </a:schemeClr>
              </a:solidFill>
              <a:latin typeface="Calibri" pitchFamily="34" charset="0"/>
            </a:endParaRPr>
          </a:p>
        </p:txBody>
      </p:sp>
      <p:sp>
        <p:nvSpPr>
          <p:cNvPr id="66" name="Rectángulo 65"/>
          <p:cNvSpPr/>
          <p:nvPr/>
        </p:nvSpPr>
        <p:spPr>
          <a:xfrm>
            <a:off x="2361129" y="4708648"/>
            <a:ext cx="2500236" cy="276999"/>
          </a:xfrm>
          <a:prstGeom prst="rect">
            <a:avLst/>
          </a:prstGeom>
        </p:spPr>
        <p:txBody>
          <a:bodyPr wrap="none">
            <a:spAutoFit/>
          </a:bodyPr>
          <a:lstStyle/>
          <a:p>
            <a:pPr lvl="2" algn="just">
              <a:buNone/>
            </a:pPr>
            <a:r>
              <a:rPr lang="es-ES" sz="1200" b="1" dirty="0">
                <a:solidFill>
                  <a:schemeClr val="tx1">
                    <a:lumMod val="65000"/>
                    <a:lumOff val="35000"/>
                  </a:schemeClr>
                </a:solidFill>
                <a:latin typeface="Calibri" pitchFamily="34" charset="0"/>
              </a:rPr>
              <a:t>2.1.3 Administrativas.</a:t>
            </a:r>
            <a:endParaRPr lang="es-MX" sz="1200" dirty="0">
              <a:solidFill>
                <a:schemeClr val="tx1">
                  <a:lumMod val="65000"/>
                  <a:lumOff val="35000"/>
                </a:schemeClr>
              </a:solidFill>
              <a:latin typeface="Calibri" pitchFamily="34" charset="0"/>
            </a:endParaRPr>
          </a:p>
        </p:txBody>
      </p:sp>
      <p:sp>
        <p:nvSpPr>
          <p:cNvPr id="67" name="Rectángulo 66"/>
          <p:cNvSpPr/>
          <p:nvPr/>
        </p:nvSpPr>
        <p:spPr>
          <a:xfrm>
            <a:off x="3044176" y="2332867"/>
            <a:ext cx="5060737" cy="646331"/>
          </a:xfrm>
          <a:prstGeom prst="rect">
            <a:avLst/>
          </a:prstGeom>
        </p:spPr>
        <p:txBody>
          <a:bodyPr wrap="square">
            <a:spAutoFit/>
          </a:bodyPr>
          <a:lstStyle/>
          <a:p>
            <a:pPr lvl="1" algn="just">
              <a:buNone/>
            </a:pPr>
            <a:r>
              <a:rPr lang="es-ES" sz="1200" b="1" dirty="0" smtClean="0">
                <a:solidFill>
                  <a:schemeClr val="tx1">
                    <a:lumMod val="65000"/>
                    <a:lumOff val="35000"/>
                  </a:schemeClr>
                </a:solidFill>
                <a:latin typeface="Calibri" pitchFamily="34" charset="0"/>
              </a:rPr>
              <a:t>Principales </a:t>
            </a:r>
            <a:r>
              <a:rPr lang="es-ES" sz="1200" b="1" dirty="0">
                <a:solidFill>
                  <a:schemeClr val="tx1">
                    <a:lumMod val="65000"/>
                    <a:lumOff val="35000"/>
                  </a:schemeClr>
                </a:solidFill>
                <a:latin typeface="Calibri" pitchFamily="34" charset="0"/>
              </a:rPr>
              <a:t>resultados y beneficios económicos y/o sociales esperados con la ejecución y puesta en operación del programa o proyecto.</a:t>
            </a:r>
          </a:p>
        </p:txBody>
      </p:sp>
      <p:sp>
        <p:nvSpPr>
          <p:cNvPr id="68" name="Rectángulo 67"/>
          <p:cNvSpPr/>
          <p:nvPr/>
        </p:nvSpPr>
        <p:spPr>
          <a:xfrm>
            <a:off x="4346260" y="2838661"/>
            <a:ext cx="4274038" cy="261610"/>
          </a:xfrm>
          <a:prstGeom prst="rect">
            <a:avLst/>
          </a:prstGeom>
        </p:spPr>
        <p:txBody>
          <a:bodyPr wrap="square">
            <a:spAutoFit/>
          </a:bodyPr>
          <a:lstStyle/>
          <a:p>
            <a:r>
              <a:rPr lang="es-ES" sz="1100" b="1" dirty="0">
                <a:solidFill>
                  <a:schemeClr val="tx1">
                    <a:lumMod val="65000"/>
                    <a:lumOff val="35000"/>
                  </a:schemeClr>
                </a:solidFill>
                <a:latin typeface="Calibri" pitchFamily="34" charset="0"/>
              </a:rPr>
              <a:t>2.2.1 Resultados de la ejecución y beneficios económicos y/o sociales</a:t>
            </a:r>
            <a:endParaRPr lang="es-MX" sz="1100" dirty="0">
              <a:solidFill>
                <a:schemeClr val="tx1">
                  <a:lumMod val="65000"/>
                  <a:lumOff val="35000"/>
                </a:schemeClr>
              </a:solidFill>
            </a:endParaRPr>
          </a:p>
        </p:txBody>
      </p:sp>
      <p:sp>
        <p:nvSpPr>
          <p:cNvPr id="69" name="Rectángulo 68"/>
          <p:cNvSpPr/>
          <p:nvPr/>
        </p:nvSpPr>
        <p:spPr>
          <a:xfrm>
            <a:off x="3558591" y="3059484"/>
            <a:ext cx="4870514" cy="261610"/>
          </a:xfrm>
          <a:prstGeom prst="rect">
            <a:avLst/>
          </a:prstGeom>
        </p:spPr>
        <p:txBody>
          <a:bodyPr wrap="square">
            <a:spAutoFit/>
          </a:bodyPr>
          <a:lstStyle/>
          <a:p>
            <a:pPr lvl="2" algn="just">
              <a:buNone/>
            </a:pPr>
            <a:r>
              <a:rPr lang="es-ES" sz="1100" b="1" dirty="0">
                <a:solidFill>
                  <a:schemeClr val="tx1">
                    <a:lumMod val="65000"/>
                    <a:lumOff val="35000"/>
                  </a:schemeClr>
                </a:solidFill>
              </a:rPr>
              <a:t>2.2.2 Situación sin programa o proyecto.</a:t>
            </a:r>
            <a:endParaRPr lang="es-MX" sz="1100" dirty="0">
              <a:solidFill>
                <a:schemeClr val="tx1">
                  <a:lumMod val="65000"/>
                  <a:lumOff val="35000"/>
                </a:schemeClr>
              </a:solidFill>
            </a:endParaRPr>
          </a:p>
        </p:txBody>
      </p:sp>
      <p:sp>
        <p:nvSpPr>
          <p:cNvPr id="70" name="Rectángulo 69"/>
          <p:cNvSpPr/>
          <p:nvPr/>
        </p:nvSpPr>
        <p:spPr>
          <a:xfrm>
            <a:off x="3764703" y="3280399"/>
            <a:ext cx="4273704" cy="261610"/>
          </a:xfrm>
          <a:prstGeom prst="rect">
            <a:avLst/>
          </a:prstGeom>
        </p:spPr>
        <p:txBody>
          <a:bodyPr wrap="square">
            <a:spAutoFit/>
          </a:bodyPr>
          <a:lstStyle/>
          <a:p>
            <a:pPr lvl="2" algn="just">
              <a:buNone/>
            </a:pPr>
            <a:r>
              <a:rPr lang="es-ES" sz="1100" b="1" dirty="0">
                <a:solidFill>
                  <a:schemeClr val="tx1">
                    <a:lumMod val="65000"/>
                    <a:lumOff val="35000"/>
                  </a:schemeClr>
                </a:solidFill>
              </a:rPr>
              <a:t>2.2.3 Situación con programa o proyecto.</a:t>
            </a:r>
            <a:endParaRPr lang="es-MX" sz="1100" dirty="0">
              <a:solidFill>
                <a:schemeClr val="tx1">
                  <a:lumMod val="65000"/>
                  <a:lumOff val="35000"/>
                </a:schemeClr>
              </a:solidFill>
            </a:endParaRPr>
          </a:p>
        </p:txBody>
      </p:sp>
      <p:sp>
        <p:nvSpPr>
          <p:cNvPr id="71" name="Rectángulo 70"/>
          <p:cNvSpPr/>
          <p:nvPr/>
        </p:nvSpPr>
        <p:spPr>
          <a:xfrm>
            <a:off x="3863079" y="1723510"/>
            <a:ext cx="4572000" cy="523220"/>
          </a:xfrm>
          <a:prstGeom prst="rect">
            <a:avLst/>
          </a:prstGeom>
        </p:spPr>
        <p:txBody>
          <a:bodyPr>
            <a:spAutoFit/>
          </a:bodyPr>
          <a:lstStyle/>
          <a:p>
            <a:pPr lvl="1" algn="just">
              <a:buNone/>
            </a:pPr>
            <a:r>
              <a:rPr lang="es-ES" b="1" dirty="0">
                <a:solidFill>
                  <a:schemeClr val="tx1">
                    <a:lumMod val="65000"/>
                    <a:lumOff val="35000"/>
                  </a:schemeClr>
                </a:solidFill>
                <a:latin typeface="Calibri" pitchFamily="34" charset="0"/>
              </a:rPr>
              <a:t>Población objetivo que será beneficiaria del impacto del programa o proyecto.</a:t>
            </a:r>
            <a:endParaRPr lang="es-MX" dirty="0">
              <a:solidFill>
                <a:schemeClr val="tx1">
                  <a:lumMod val="65000"/>
                  <a:lumOff val="35000"/>
                </a:schemeClr>
              </a:solidFill>
              <a:latin typeface="Calibri" pitchFamily="34" charset="0"/>
            </a:endParaRPr>
          </a:p>
        </p:txBody>
      </p:sp>
      <p:sp>
        <p:nvSpPr>
          <p:cNvPr id="72" name="Rectángulo 71"/>
          <p:cNvSpPr/>
          <p:nvPr/>
        </p:nvSpPr>
        <p:spPr>
          <a:xfrm>
            <a:off x="4333716" y="910284"/>
            <a:ext cx="4572000" cy="584775"/>
          </a:xfrm>
          <a:prstGeom prst="rect">
            <a:avLst/>
          </a:prstGeom>
        </p:spPr>
        <p:txBody>
          <a:bodyPr>
            <a:spAutoFit/>
          </a:bodyPr>
          <a:lstStyle/>
          <a:p>
            <a:pPr lvl="1" algn="just">
              <a:buNone/>
            </a:pPr>
            <a:r>
              <a:rPr lang="es-ES" sz="1600" b="1" dirty="0">
                <a:solidFill>
                  <a:srgbClr val="00B0F0"/>
                </a:solidFill>
                <a:latin typeface="Calibri" pitchFamily="34" charset="0"/>
              </a:rPr>
              <a:t>Impacto y/ o incidencia regional de la ejecución del programa o proyecto.</a:t>
            </a:r>
            <a:endParaRPr lang="es-MX" sz="1600" dirty="0">
              <a:solidFill>
                <a:srgbClr val="00B0F0"/>
              </a:solidFill>
              <a:latin typeface="Calibri" pitchFamily="34" charset="0"/>
            </a:endParaRPr>
          </a:p>
        </p:txBody>
      </p:sp>
      <p:grpSp>
        <p:nvGrpSpPr>
          <p:cNvPr id="73" name="Group 60"/>
          <p:cNvGrpSpPr/>
          <p:nvPr/>
        </p:nvGrpSpPr>
        <p:grpSpPr>
          <a:xfrm rot="6107347">
            <a:off x="4086557" y="2897442"/>
            <a:ext cx="625547" cy="757927"/>
            <a:chOff x="1720681" y="1524932"/>
            <a:chExt cx="4488180" cy="4456640"/>
          </a:xfrm>
          <a:solidFill>
            <a:schemeClr val="bg1">
              <a:lumMod val="50000"/>
            </a:schemeClr>
          </a:solidFill>
          <a:effectLst>
            <a:reflection blurRad="6350" stA="52000" endA="300" endPos="35000" dir="5400000" sy="-100000" algn="bl" rotWithShape="0"/>
          </a:effectLst>
        </p:grpSpPr>
        <p:sp>
          <p:nvSpPr>
            <p:cNvPr id="74" name="Cube 61"/>
            <p:cNvSpPr/>
            <p:nvPr/>
          </p:nvSpPr>
          <p:spPr>
            <a:xfrm flipH="1">
              <a:off x="3396009" y="3192710"/>
              <a:ext cx="1117600" cy="1117600"/>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ube 62"/>
            <p:cNvSpPr/>
            <p:nvPr/>
          </p:nvSpPr>
          <p:spPr>
            <a:xfrm flipH="1">
              <a:off x="1720681" y="4863972"/>
              <a:ext cx="1117600" cy="1117600"/>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ube 63"/>
            <p:cNvSpPr/>
            <p:nvPr/>
          </p:nvSpPr>
          <p:spPr>
            <a:xfrm flipH="1">
              <a:off x="2557809" y="4024461"/>
              <a:ext cx="1117600" cy="1117600"/>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ube 64"/>
            <p:cNvSpPr/>
            <p:nvPr/>
          </p:nvSpPr>
          <p:spPr>
            <a:xfrm flipH="1">
              <a:off x="5091261" y="1524932"/>
              <a:ext cx="1117600" cy="1117600"/>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ube 65"/>
            <p:cNvSpPr/>
            <p:nvPr/>
          </p:nvSpPr>
          <p:spPr>
            <a:xfrm flipH="1">
              <a:off x="4246880" y="2362200"/>
              <a:ext cx="1117600" cy="1117600"/>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60"/>
          <p:cNvGrpSpPr/>
          <p:nvPr/>
        </p:nvGrpSpPr>
        <p:grpSpPr>
          <a:xfrm rot="5744855">
            <a:off x="2493305" y="4282862"/>
            <a:ext cx="688513" cy="732597"/>
            <a:chOff x="1720681" y="1524932"/>
            <a:chExt cx="4488180" cy="4456640"/>
          </a:xfrm>
          <a:solidFill>
            <a:schemeClr val="bg1">
              <a:lumMod val="50000"/>
            </a:schemeClr>
          </a:solidFill>
          <a:effectLst>
            <a:reflection blurRad="6350" stA="52000" endA="300" endPos="35000" dir="5400000" sy="-100000" algn="bl" rotWithShape="0"/>
          </a:effectLst>
        </p:grpSpPr>
        <p:sp>
          <p:nvSpPr>
            <p:cNvPr id="80" name="Cube 61"/>
            <p:cNvSpPr/>
            <p:nvPr/>
          </p:nvSpPr>
          <p:spPr>
            <a:xfrm flipH="1">
              <a:off x="3396009" y="3192710"/>
              <a:ext cx="1117600" cy="1117600"/>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ube 62"/>
            <p:cNvSpPr/>
            <p:nvPr/>
          </p:nvSpPr>
          <p:spPr>
            <a:xfrm flipH="1">
              <a:off x="1720681" y="4863972"/>
              <a:ext cx="1117600" cy="1117600"/>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ube 63"/>
            <p:cNvSpPr/>
            <p:nvPr/>
          </p:nvSpPr>
          <p:spPr>
            <a:xfrm flipH="1">
              <a:off x="2557809" y="4024461"/>
              <a:ext cx="1117600" cy="1117600"/>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ube 64"/>
            <p:cNvSpPr/>
            <p:nvPr/>
          </p:nvSpPr>
          <p:spPr>
            <a:xfrm flipH="1">
              <a:off x="5091261" y="1524932"/>
              <a:ext cx="1117600" cy="1117600"/>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ube 65"/>
            <p:cNvSpPr/>
            <p:nvPr/>
          </p:nvSpPr>
          <p:spPr>
            <a:xfrm flipH="1">
              <a:off x="4246880" y="2362200"/>
              <a:ext cx="1117600" cy="1117600"/>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ángulo 84"/>
          <p:cNvSpPr/>
          <p:nvPr/>
        </p:nvSpPr>
        <p:spPr>
          <a:xfrm>
            <a:off x="4740896" y="577851"/>
            <a:ext cx="3260123" cy="369332"/>
          </a:xfrm>
          <a:prstGeom prst="rect">
            <a:avLst/>
          </a:prstGeom>
          <a:solidFill>
            <a:srgbClr val="00B0F0"/>
          </a:solidFill>
        </p:spPr>
        <p:txBody>
          <a:bodyPr wrap="none">
            <a:spAutoFit/>
          </a:bodyPr>
          <a:lstStyle/>
          <a:p>
            <a:pPr lvl="0" algn="just">
              <a:buNone/>
            </a:pPr>
            <a:r>
              <a:rPr lang="es-ES" sz="1800" b="1" dirty="0" smtClean="0">
                <a:solidFill>
                  <a:schemeClr val="bg1"/>
                </a:solidFill>
                <a:latin typeface="Calibri" pitchFamily="34" charset="0"/>
              </a:rPr>
              <a:t>2. </a:t>
            </a:r>
            <a:r>
              <a:rPr lang="es-ES" sz="1800" b="1" dirty="0" smtClean="0">
                <a:solidFill>
                  <a:srgbClr val="FFFF00"/>
                </a:solidFill>
                <a:latin typeface="Calibri" pitchFamily="34" charset="0"/>
              </a:rPr>
              <a:t>Especificaciones</a:t>
            </a:r>
            <a:r>
              <a:rPr lang="es-ES" sz="1800" b="1" dirty="0" smtClean="0">
                <a:solidFill>
                  <a:schemeClr val="bg1"/>
                </a:solidFill>
                <a:latin typeface="Calibri" pitchFamily="34" charset="0"/>
              </a:rPr>
              <a:t> del proyecto.</a:t>
            </a:r>
            <a:endParaRPr lang="es-MX" sz="1800" dirty="0">
              <a:solidFill>
                <a:schemeClr val="bg1"/>
              </a:solidFill>
              <a:latin typeface="Calibri" pitchFamily="34" charset="0"/>
            </a:endParaRPr>
          </a:p>
        </p:txBody>
      </p:sp>
      <p:sp>
        <p:nvSpPr>
          <p:cNvPr id="87" name="CuadroTexto 86"/>
          <p:cNvSpPr txBox="1"/>
          <p:nvPr/>
        </p:nvSpPr>
        <p:spPr>
          <a:xfrm>
            <a:off x="1642414" y="3457864"/>
            <a:ext cx="1179798" cy="461665"/>
          </a:xfrm>
          <a:prstGeom prst="rect">
            <a:avLst/>
          </a:prstGeom>
          <a:noFill/>
        </p:spPr>
        <p:txBody>
          <a:bodyPr wrap="square" rtlCol="0">
            <a:spAutoFit/>
          </a:bodyPr>
          <a:lstStyle/>
          <a:p>
            <a:r>
              <a:rPr lang="es-MX" sz="2400" b="1" dirty="0" smtClean="0">
                <a:solidFill>
                  <a:schemeClr val="bg1"/>
                </a:solidFill>
              </a:rPr>
              <a:t>2.1</a:t>
            </a:r>
            <a:endParaRPr lang="es-MX" sz="2400" b="1" dirty="0">
              <a:solidFill>
                <a:schemeClr val="bg1"/>
              </a:solidFill>
            </a:endParaRPr>
          </a:p>
        </p:txBody>
      </p:sp>
      <p:sp>
        <p:nvSpPr>
          <p:cNvPr id="88" name="CuadroTexto 87"/>
          <p:cNvSpPr txBox="1"/>
          <p:nvPr/>
        </p:nvSpPr>
        <p:spPr>
          <a:xfrm>
            <a:off x="2876576" y="2249174"/>
            <a:ext cx="1179798" cy="461665"/>
          </a:xfrm>
          <a:prstGeom prst="rect">
            <a:avLst/>
          </a:prstGeom>
          <a:noFill/>
        </p:spPr>
        <p:txBody>
          <a:bodyPr wrap="square" rtlCol="0">
            <a:spAutoFit/>
          </a:bodyPr>
          <a:lstStyle/>
          <a:p>
            <a:r>
              <a:rPr lang="es-MX" sz="2400" b="1" dirty="0" smtClean="0">
                <a:solidFill>
                  <a:schemeClr val="bg1"/>
                </a:solidFill>
              </a:rPr>
              <a:t>2.2</a:t>
            </a:r>
            <a:endParaRPr lang="es-MX" sz="2400" b="1" dirty="0">
              <a:solidFill>
                <a:schemeClr val="bg1"/>
              </a:solidFill>
            </a:endParaRPr>
          </a:p>
        </p:txBody>
      </p:sp>
      <p:sp>
        <p:nvSpPr>
          <p:cNvPr id="89" name="CuadroTexto 88"/>
          <p:cNvSpPr txBox="1"/>
          <p:nvPr/>
        </p:nvSpPr>
        <p:spPr>
          <a:xfrm>
            <a:off x="3505557" y="1675297"/>
            <a:ext cx="1179798" cy="461665"/>
          </a:xfrm>
          <a:prstGeom prst="rect">
            <a:avLst/>
          </a:prstGeom>
          <a:noFill/>
        </p:spPr>
        <p:txBody>
          <a:bodyPr wrap="square" rtlCol="0">
            <a:spAutoFit/>
          </a:bodyPr>
          <a:lstStyle/>
          <a:p>
            <a:r>
              <a:rPr lang="es-MX" sz="2400" b="1" dirty="0" smtClean="0">
                <a:solidFill>
                  <a:schemeClr val="bg1"/>
                </a:solidFill>
              </a:rPr>
              <a:t>2.3</a:t>
            </a:r>
            <a:endParaRPr lang="es-MX" sz="2400" b="1" dirty="0">
              <a:solidFill>
                <a:schemeClr val="bg1"/>
              </a:solidFill>
            </a:endParaRPr>
          </a:p>
        </p:txBody>
      </p:sp>
      <p:sp>
        <p:nvSpPr>
          <p:cNvPr id="90" name="CuadroTexto 89"/>
          <p:cNvSpPr txBox="1"/>
          <p:nvPr/>
        </p:nvSpPr>
        <p:spPr>
          <a:xfrm>
            <a:off x="4132688" y="1037422"/>
            <a:ext cx="1179798" cy="461665"/>
          </a:xfrm>
          <a:prstGeom prst="rect">
            <a:avLst/>
          </a:prstGeom>
          <a:noFill/>
        </p:spPr>
        <p:txBody>
          <a:bodyPr wrap="square" rtlCol="0">
            <a:spAutoFit/>
          </a:bodyPr>
          <a:lstStyle/>
          <a:p>
            <a:r>
              <a:rPr lang="es-MX" sz="2400" b="1" dirty="0" smtClean="0">
                <a:solidFill>
                  <a:schemeClr val="bg1"/>
                </a:solidFill>
              </a:rPr>
              <a:t>2.4</a:t>
            </a:r>
            <a:endParaRPr lang="es-MX" sz="2400" b="1" dirty="0">
              <a:solidFill>
                <a:schemeClr val="bg1"/>
              </a:solidFill>
            </a:endParaRPr>
          </a:p>
        </p:txBody>
      </p:sp>
      <p:pic>
        <p:nvPicPr>
          <p:cNvPr id="91" name="Picture 2" descr="Resultado de imagen para mano seÃ±alan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9237" y="617207"/>
            <a:ext cx="671526" cy="67152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 descr="Resultado de imagen para infoem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92" name="91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37971691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n 92"/>
          <p:cNvPicPr>
            <a:picLocks noChangeAspect="1"/>
          </p:cNvPicPr>
          <p:nvPr/>
        </p:nvPicPr>
        <p:blipFill rotWithShape="1">
          <a:blip r:embed="rId2"/>
          <a:srcRect l="19853"/>
          <a:stretch/>
        </p:blipFill>
        <p:spPr>
          <a:xfrm>
            <a:off x="4096" y="0"/>
            <a:ext cx="9144000" cy="5143500"/>
          </a:xfrm>
          <a:prstGeom prst="rect">
            <a:avLst/>
          </a:prstGeom>
        </p:spPr>
      </p:pic>
      <p:cxnSp>
        <p:nvCxnSpPr>
          <p:cNvPr id="23"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4"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33" name="Rectángulo 32"/>
          <p:cNvSpPr/>
          <p:nvPr/>
        </p:nvSpPr>
        <p:spPr>
          <a:xfrm>
            <a:off x="368336" y="5174792"/>
            <a:ext cx="4140733" cy="353935"/>
          </a:xfrm>
          <a:prstGeom prst="rect">
            <a:avLst/>
          </a:prstGeom>
        </p:spPr>
        <p:txBody>
          <a:bodyPr wrap="none" lIns="121912" tIns="60956" rIns="121912" bIns="60956">
            <a:spAutoFit/>
          </a:bodyPr>
          <a:lstStyle/>
          <a:p>
            <a:pPr algn="just"/>
            <a:r>
              <a:rPr lang="es-MX" sz="1500" b="1" dirty="0">
                <a:solidFill>
                  <a:prstClr val="white"/>
                </a:solidFill>
                <a:ea typeface="Calibri" panose="020F0502020204030204" pitchFamily="34" charset="0"/>
                <a:cs typeface="Calibri" panose="020F0502020204030204" pitchFamily="34" charset="0"/>
              </a:rPr>
              <a:t>Personal del instituto:  2 archivistas y 2 auxiliares</a:t>
            </a:r>
          </a:p>
        </p:txBody>
      </p:sp>
      <p:sp>
        <p:nvSpPr>
          <p:cNvPr id="9"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Guía para la Presentación del Proyecto</a:t>
            </a:r>
            <a:endParaRPr lang="es-MX" sz="1400" dirty="0">
              <a:solidFill>
                <a:srgbClr val="E60083"/>
              </a:solidFill>
              <a:ea typeface="Montserrat Light" charset="0"/>
              <a:cs typeface="Montserrat Light" charset="0"/>
            </a:endParaRPr>
          </a:p>
        </p:txBody>
      </p:sp>
      <p:sp>
        <p:nvSpPr>
          <p:cNvPr id="7" name="Shape 178"/>
          <p:cNvSpPr txBox="1">
            <a:spLocks/>
          </p:cNvSpPr>
          <p:nvPr/>
        </p:nvSpPr>
        <p:spPr>
          <a:xfrm>
            <a:off x="5463500" y="3543901"/>
            <a:ext cx="2974057" cy="1359559"/>
          </a:xfrm>
          <a:prstGeom prst="rect">
            <a:avLst/>
          </a:prstGeom>
          <a:solidFill>
            <a:srgbClr val="00B2FF">
              <a:alpha val="73330"/>
            </a:srgbClr>
          </a:solidFill>
          <a:ln>
            <a:noFill/>
          </a:ln>
        </p:spPr>
        <p:txBody>
          <a:bodyPr lIns="91425" tIns="91425" rIns="91425" bIns="91425"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00" b="1" i="0" u="none" strike="noStrike" cap="none">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a:spcBef>
                <a:spcPts val="0"/>
              </a:spcBef>
              <a:buNone/>
              <a:defRPr sz="1800" b="1">
                <a:solidFill>
                  <a:srgbClr val="FFFFFF"/>
                </a:solidFill>
                <a:latin typeface="Muli"/>
                <a:ea typeface="Muli"/>
                <a:cs typeface="Muli"/>
                <a:sym typeface="Muli"/>
              </a:defRPr>
            </a:lvl9pPr>
          </a:lstStyle>
          <a:p>
            <a:pPr algn="ctr" eaLnBrk="1" fontAlgn="auto" hangingPunct="1">
              <a:defRPr/>
            </a:pPr>
            <a:r>
              <a:rPr lang="es-MX" b="0" kern="0" dirty="0" smtClean="0"/>
              <a:t>.</a:t>
            </a:r>
            <a:r>
              <a:rPr lang="es-MX" sz="2000" kern="0" dirty="0" smtClean="0"/>
              <a:t> </a:t>
            </a:r>
            <a:endParaRPr lang="en" sz="2000" kern="0" dirty="0"/>
          </a:p>
        </p:txBody>
      </p:sp>
      <p:sp>
        <p:nvSpPr>
          <p:cNvPr id="10" name="Shape 214"/>
          <p:cNvSpPr>
            <a:spLocks/>
          </p:cNvSpPr>
          <p:nvPr/>
        </p:nvSpPr>
        <p:spPr bwMode="auto">
          <a:xfrm>
            <a:off x="1875588" y="2044701"/>
            <a:ext cx="2478088" cy="439737"/>
          </a:xfrm>
          <a:custGeom>
            <a:avLst/>
            <a:gdLst>
              <a:gd name="T0" fmla="*/ 28525 w 120000"/>
              <a:gd name="T1" fmla="*/ 0 h 120000"/>
              <a:gd name="T2" fmla="*/ 28525 w 120000"/>
              <a:gd name="T3" fmla="*/ 0 h 120000"/>
              <a:gd name="T4" fmla="*/ 9548 w 120000"/>
              <a:gd name="T5" fmla="*/ 0 h 120000"/>
              <a:gd name="T6" fmla="*/ 0 w 120000"/>
              <a:gd name="T7" fmla="*/ 60000 h 120000"/>
              <a:gd name="T8" fmla="*/ 9548 w 120000"/>
              <a:gd name="T9" fmla="*/ 120000 h 120000"/>
              <a:gd name="T10" fmla="*/ 14597 w 120000"/>
              <a:gd name="T11" fmla="*/ 120000 h 120000"/>
              <a:gd name="T12" fmla="*/ 28525 w 120000"/>
              <a:gd name="T13" fmla="*/ 120000 h 120000"/>
              <a:gd name="T14" fmla="*/ 120000 w 120000"/>
              <a:gd name="T15" fmla="*/ 120000 h 120000"/>
              <a:gd name="T16" fmla="*/ 120000 w 120000"/>
              <a:gd name="T17" fmla="*/ 0 h 120000"/>
              <a:gd name="T18" fmla="*/ 28525 w 120000"/>
              <a:gd name="T19" fmla="*/ 0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28525" y="0"/>
                </a:moveTo>
                <a:lnTo>
                  <a:pt x="28525" y="0"/>
                </a:lnTo>
                <a:lnTo>
                  <a:pt x="9548" y="0"/>
                </a:lnTo>
                <a:lnTo>
                  <a:pt x="0" y="60000"/>
                </a:lnTo>
                <a:lnTo>
                  <a:pt x="9548" y="120000"/>
                </a:lnTo>
                <a:lnTo>
                  <a:pt x="14597" y="120000"/>
                </a:lnTo>
                <a:lnTo>
                  <a:pt x="28525" y="120000"/>
                </a:lnTo>
                <a:lnTo>
                  <a:pt x="120000" y="120000"/>
                </a:lnTo>
                <a:lnTo>
                  <a:pt x="120000" y="0"/>
                </a:lnTo>
                <a:lnTo>
                  <a:pt x="28525" y="0"/>
                </a:lnTo>
                <a:close/>
              </a:path>
            </a:pathLst>
          </a:custGeom>
          <a:solidFill>
            <a:srgbClr val="00B2FF">
              <a:alpha val="5294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s-MX"/>
          </a:p>
        </p:txBody>
      </p:sp>
      <p:sp>
        <p:nvSpPr>
          <p:cNvPr id="11" name="Shape 219"/>
          <p:cNvSpPr>
            <a:spLocks/>
          </p:cNvSpPr>
          <p:nvPr/>
        </p:nvSpPr>
        <p:spPr bwMode="auto">
          <a:xfrm>
            <a:off x="3310227" y="2386012"/>
            <a:ext cx="2020888" cy="603250"/>
          </a:xfrm>
          <a:custGeom>
            <a:avLst/>
            <a:gdLst>
              <a:gd name="T0" fmla="*/ 59957 w 120000"/>
              <a:gd name="T1" fmla="*/ 24285 h 120000"/>
              <a:gd name="T2" fmla="*/ 14754 w 120000"/>
              <a:gd name="T3" fmla="*/ 0 h 120000"/>
              <a:gd name="T4" fmla="*/ 0 w 120000"/>
              <a:gd name="T5" fmla="*/ 99714 h 120000"/>
              <a:gd name="T6" fmla="*/ 59872 w 120000"/>
              <a:gd name="T7" fmla="*/ 120000 h 120000"/>
              <a:gd name="T8" fmla="*/ 120000 w 120000"/>
              <a:gd name="T9" fmla="*/ 100000 h 120000"/>
              <a:gd name="T10" fmla="*/ 105159 w 120000"/>
              <a:gd name="T11" fmla="*/ 0 h 120000"/>
              <a:gd name="T12" fmla="*/ 59957 w 120000"/>
              <a:gd name="T13" fmla="*/ 24285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59957" y="24285"/>
                </a:moveTo>
                <a:cubicBezTo>
                  <a:pt x="42558" y="24285"/>
                  <a:pt x="26609" y="15142"/>
                  <a:pt x="14754" y="0"/>
                </a:cubicBezTo>
                <a:cubicBezTo>
                  <a:pt x="7249" y="27428"/>
                  <a:pt x="1961" y="61714"/>
                  <a:pt x="0" y="99714"/>
                </a:cubicBezTo>
                <a:cubicBezTo>
                  <a:pt x="17910" y="112571"/>
                  <a:pt x="38294" y="120000"/>
                  <a:pt x="59872" y="120000"/>
                </a:cubicBezTo>
                <a:cubicBezTo>
                  <a:pt x="81620" y="120000"/>
                  <a:pt x="102089" y="112857"/>
                  <a:pt x="120000" y="100000"/>
                </a:cubicBezTo>
                <a:cubicBezTo>
                  <a:pt x="118038" y="62000"/>
                  <a:pt x="112750" y="27428"/>
                  <a:pt x="105159" y="0"/>
                </a:cubicBezTo>
                <a:cubicBezTo>
                  <a:pt x="93390" y="15142"/>
                  <a:pt x="77441" y="24285"/>
                  <a:pt x="59957" y="24285"/>
                </a:cubicBezTo>
              </a:path>
            </a:pathLst>
          </a:custGeom>
          <a:solidFill>
            <a:srgbClr val="1155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s-MX"/>
          </a:p>
        </p:txBody>
      </p:sp>
      <p:sp>
        <p:nvSpPr>
          <p:cNvPr id="12" name="Shape 220"/>
          <p:cNvSpPr>
            <a:spLocks/>
          </p:cNvSpPr>
          <p:nvPr/>
        </p:nvSpPr>
        <p:spPr bwMode="auto">
          <a:xfrm>
            <a:off x="3276600" y="2876550"/>
            <a:ext cx="2063750" cy="611187"/>
          </a:xfrm>
          <a:custGeom>
            <a:avLst/>
            <a:gdLst>
              <a:gd name="T0" fmla="*/ 59874 w 120000"/>
              <a:gd name="T1" fmla="*/ 20047 h 120000"/>
              <a:gd name="T2" fmla="*/ 918 w 120000"/>
              <a:gd name="T3" fmla="*/ 0 h 120000"/>
              <a:gd name="T4" fmla="*/ 0 w 120000"/>
              <a:gd name="T5" fmla="*/ 33600 h 120000"/>
              <a:gd name="T6" fmla="*/ 4592 w 120000"/>
              <a:gd name="T7" fmla="*/ 109270 h 120000"/>
              <a:gd name="T8" fmla="*/ 59958 w 120000"/>
              <a:gd name="T9" fmla="*/ 120000 h 120000"/>
              <a:gd name="T10" fmla="*/ 115407 w 120000"/>
              <a:gd name="T11" fmla="*/ 109270 h 120000"/>
              <a:gd name="T12" fmla="*/ 120000 w 120000"/>
              <a:gd name="T13" fmla="*/ 33600 h 120000"/>
              <a:gd name="T14" fmla="*/ 119081 w 120000"/>
              <a:gd name="T15" fmla="*/ 0 h 120000"/>
              <a:gd name="T16" fmla="*/ 59874 w 120000"/>
              <a:gd name="T17" fmla="*/ 20047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59874" y="20047"/>
                </a:moveTo>
                <a:cubicBezTo>
                  <a:pt x="38580" y="20047"/>
                  <a:pt x="18538" y="12705"/>
                  <a:pt x="918" y="0"/>
                </a:cubicBezTo>
                <a:cubicBezTo>
                  <a:pt x="334" y="11011"/>
                  <a:pt x="0" y="22305"/>
                  <a:pt x="0" y="33600"/>
                </a:cubicBezTo>
                <a:cubicBezTo>
                  <a:pt x="0" y="60423"/>
                  <a:pt x="1670" y="85835"/>
                  <a:pt x="4592" y="109270"/>
                </a:cubicBezTo>
                <a:cubicBezTo>
                  <a:pt x="22129" y="116329"/>
                  <a:pt x="40751" y="120000"/>
                  <a:pt x="59958" y="120000"/>
                </a:cubicBezTo>
                <a:cubicBezTo>
                  <a:pt x="79248" y="120000"/>
                  <a:pt x="97870" y="116329"/>
                  <a:pt x="115407" y="109270"/>
                </a:cubicBezTo>
                <a:cubicBezTo>
                  <a:pt x="118329" y="85835"/>
                  <a:pt x="120000" y="60423"/>
                  <a:pt x="120000" y="33600"/>
                </a:cubicBezTo>
                <a:cubicBezTo>
                  <a:pt x="120000" y="22305"/>
                  <a:pt x="119665" y="11011"/>
                  <a:pt x="119081" y="0"/>
                </a:cubicBezTo>
                <a:cubicBezTo>
                  <a:pt x="101461" y="12705"/>
                  <a:pt x="81252" y="20047"/>
                  <a:pt x="59874" y="20047"/>
                </a:cubicBezTo>
              </a:path>
            </a:pathLst>
          </a:custGeom>
          <a:solidFill>
            <a:srgbClr val="3C78D8"/>
          </a:solidFill>
          <a:ln w="9525" cap="flat" cmpd="sng">
            <a:solidFill>
              <a:srgbClr val="3C78D8">
                <a:alpha val="0"/>
              </a:srgbClr>
            </a:solidFill>
            <a:prstDash val="solid"/>
            <a:round/>
            <a:headEnd type="none" w="med" len="med"/>
            <a:tailEnd type="none" w="med" len="med"/>
          </a:ln>
        </p:spPr>
        <p:txBody>
          <a:bodyPr lIns="91425" tIns="45700" rIns="91425" bIns="45700" anchor="ctr"/>
          <a:lstStyle/>
          <a:p>
            <a:endParaRPr lang="es-MX"/>
          </a:p>
        </p:txBody>
      </p:sp>
      <p:sp>
        <p:nvSpPr>
          <p:cNvPr id="13" name="Shape 225"/>
          <p:cNvSpPr>
            <a:spLocks/>
          </p:cNvSpPr>
          <p:nvPr/>
        </p:nvSpPr>
        <p:spPr bwMode="auto">
          <a:xfrm>
            <a:off x="3842505" y="4395789"/>
            <a:ext cx="960437" cy="212725"/>
          </a:xfrm>
          <a:custGeom>
            <a:avLst/>
            <a:gdLst>
              <a:gd name="T0" fmla="*/ 116591 w 120000"/>
              <a:gd name="T1" fmla="*/ 0 h 120000"/>
              <a:gd name="T2" fmla="*/ 59730 w 120000"/>
              <a:gd name="T3" fmla="*/ 18648 h 120000"/>
              <a:gd name="T4" fmla="*/ 3228 w 120000"/>
              <a:gd name="T5" fmla="*/ 0 h 120000"/>
              <a:gd name="T6" fmla="*/ 2511 w 120000"/>
              <a:gd name="T7" fmla="*/ 19459 h 120000"/>
              <a:gd name="T8" fmla="*/ 4663 w 120000"/>
              <a:gd name="T9" fmla="*/ 54324 h 120000"/>
              <a:gd name="T10" fmla="*/ 5919 w 120000"/>
              <a:gd name="T11" fmla="*/ 120000 h 120000"/>
              <a:gd name="T12" fmla="*/ 56502 w 120000"/>
              <a:gd name="T13" fmla="*/ 120000 h 120000"/>
              <a:gd name="T14" fmla="*/ 63139 w 120000"/>
              <a:gd name="T15" fmla="*/ 120000 h 120000"/>
              <a:gd name="T16" fmla="*/ 114080 w 120000"/>
              <a:gd name="T17" fmla="*/ 120000 h 120000"/>
              <a:gd name="T18" fmla="*/ 115336 w 120000"/>
              <a:gd name="T19" fmla="*/ 54324 h 120000"/>
              <a:gd name="T20" fmla="*/ 117488 w 120000"/>
              <a:gd name="T21" fmla="*/ 20270 h 120000"/>
              <a:gd name="T22" fmla="*/ 116591 w 120000"/>
              <a:gd name="T23" fmla="*/ 0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116591" y="0"/>
                </a:moveTo>
                <a:cubicBezTo>
                  <a:pt x="105650" y="12162"/>
                  <a:pt x="70852" y="17837"/>
                  <a:pt x="59730" y="18648"/>
                </a:cubicBezTo>
                <a:cubicBezTo>
                  <a:pt x="48789" y="17837"/>
                  <a:pt x="14170" y="12162"/>
                  <a:pt x="3228" y="0"/>
                </a:cubicBezTo>
                <a:cubicBezTo>
                  <a:pt x="3228" y="0"/>
                  <a:pt x="0" y="1621"/>
                  <a:pt x="2511" y="19459"/>
                </a:cubicBezTo>
                <a:cubicBezTo>
                  <a:pt x="2511" y="19459"/>
                  <a:pt x="4304" y="23513"/>
                  <a:pt x="4663" y="54324"/>
                </a:cubicBezTo>
                <a:cubicBezTo>
                  <a:pt x="5201" y="84324"/>
                  <a:pt x="3228" y="104594"/>
                  <a:pt x="5919" y="120000"/>
                </a:cubicBezTo>
                <a:cubicBezTo>
                  <a:pt x="56502" y="120000"/>
                  <a:pt x="56502" y="120000"/>
                  <a:pt x="56502" y="120000"/>
                </a:cubicBezTo>
                <a:cubicBezTo>
                  <a:pt x="63139" y="120000"/>
                  <a:pt x="63139" y="120000"/>
                  <a:pt x="63139" y="120000"/>
                </a:cubicBezTo>
                <a:cubicBezTo>
                  <a:pt x="114080" y="120000"/>
                  <a:pt x="114080" y="120000"/>
                  <a:pt x="114080" y="120000"/>
                </a:cubicBezTo>
                <a:cubicBezTo>
                  <a:pt x="116771" y="104594"/>
                  <a:pt x="114798" y="84324"/>
                  <a:pt x="115336" y="54324"/>
                </a:cubicBezTo>
                <a:cubicBezTo>
                  <a:pt x="115695" y="23513"/>
                  <a:pt x="117488" y="20270"/>
                  <a:pt x="117488" y="20270"/>
                </a:cubicBezTo>
                <a:cubicBezTo>
                  <a:pt x="120000" y="2432"/>
                  <a:pt x="116591" y="0"/>
                  <a:pt x="116591" y="0"/>
                </a:cubicBezTo>
              </a:path>
            </a:pathLst>
          </a:custGeom>
          <a:gradFill rotWithShape="0">
            <a:gsLst>
              <a:gs pos="0">
                <a:srgbClr val="7F7F7F"/>
              </a:gs>
              <a:gs pos="25000">
                <a:srgbClr val="A5A5A5"/>
              </a:gs>
              <a:gs pos="50000">
                <a:srgbClr val="D8D8D8"/>
              </a:gs>
              <a:gs pos="75000">
                <a:srgbClr val="A5A5A5"/>
              </a:gs>
              <a:gs pos="100000">
                <a:srgbClr val="7F7F7F"/>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MX"/>
          </a:p>
        </p:txBody>
      </p:sp>
      <p:sp>
        <p:nvSpPr>
          <p:cNvPr id="14" name="Shape 228"/>
          <p:cNvSpPr>
            <a:spLocks/>
          </p:cNvSpPr>
          <p:nvPr/>
        </p:nvSpPr>
        <p:spPr bwMode="auto">
          <a:xfrm>
            <a:off x="3896480" y="4951414"/>
            <a:ext cx="852487" cy="58738"/>
          </a:xfrm>
          <a:custGeom>
            <a:avLst/>
            <a:gdLst>
              <a:gd name="T0" fmla="*/ 120000 w 120000"/>
              <a:gd name="T1" fmla="*/ 53023 h 120000"/>
              <a:gd name="T2" fmla="*/ 120000 w 120000"/>
              <a:gd name="T3" fmla="*/ 53023 h 120000"/>
              <a:gd name="T4" fmla="*/ 117463 w 120000"/>
              <a:gd name="T5" fmla="*/ 5581 h 120000"/>
              <a:gd name="T6" fmla="*/ 117268 w 120000"/>
              <a:gd name="T7" fmla="*/ 5581 h 120000"/>
              <a:gd name="T8" fmla="*/ 116682 w 120000"/>
              <a:gd name="T9" fmla="*/ 2790 h 120000"/>
              <a:gd name="T10" fmla="*/ 116682 w 120000"/>
              <a:gd name="T11" fmla="*/ 2790 h 120000"/>
              <a:gd name="T12" fmla="*/ 116097 w 120000"/>
              <a:gd name="T13" fmla="*/ 0 h 120000"/>
              <a:gd name="T14" fmla="*/ 115902 w 120000"/>
              <a:gd name="T15" fmla="*/ 0 h 120000"/>
              <a:gd name="T16" fmla="*/ 115317 w 120000"/>
              <a:gd name="T17" fmla="*/ 0 h 120000"/>
              <a:gd name="T18" fmla="*/ 4682 w 120000"/>
              <a:gd name="T19" fmla="*/ 0 h 120000"/>
              <a:gd name="T20" fmla="*/ 4097 w 120000"/>
              <a:gd name="T21" fmla="*/ 0 h 120000"/>
              <a:gd name="T22" fmla="*/ 3902 w 120000"/>
              <a:gd name="T23" fmla="*/ 0 h 120000"/>
              <a:gd name="T24" fmla="*/ 3317 w 120000"/>
              <a:gd name="T25" fmla="*/ 2790 h 120000"/>
              <a:gd name="T26" fmla="*/ 3121 w 120000"/>
              <a:gd name="T27" fmla="*/ 2790 h 120000"/>
              <a:gd name="T28" fmla="*/ 2536 w 120000"/>
              <a:gd name="T29" fmla="*/ 5581 h 120000"/>
              <a:gd name="T30" fmla="*/ 2536 w 120000"/>
              <a:gd name="T31" fmla="*/ 5581 h 120000"/>
              <a:gd name="T32" fmla="*/ 1951 w 120000"/>
              <a:gd name="T33" fmla="*/ 11162 h 120000"/>
              <a:gd name="T34" fmla="*/ 1951 w 120000"/>
              <a:gd name="T35" fmla="*/ 11162 h 120000"/>
              <a:gd name="T36" fmla="*/ 1951 w 120000"/>
              <a:gd name="T37" fmla="*/ 11162 h 120000"/>
              <a:gd name="T38" fmla="*/ 0 w 120000"/>
              <a:gd name="T39" fmla="*/ 53023 h 120000"/>
              <a:gd name="T40" fmla="*/ 0 w 120000"/>
              <a:gd name="T41" fmla="*/ 53023 h 120000"/>
              <a:gd name="T42" fmla="*/ 0 w 120000"/>
              <a:gd name="T43" fmla="*/ 53023 h 120000"/>
              <a:gd name="T44" fmla="*/ 0 w 120000"/>
              <a:gd name="T45" fmla="*/ 61395 h 120000"/>
              <a:gd name="T46" fmla="*/ 4682 w 120000"/>
              <a:gd name="T47" fmla="*/ 120000 h 120000"/>
              <a:gd name="T48" fmla="*/ 115317 w 120000"/>
              <a:gd name="T49" fmla="*/ 120000 h 120000"/>
              <a:gd name="T50" fmla="*/ 120000 w 120000"/>
              <a:gd name="T51" fmla="*/ 61395 h 120000"/>
              <a:gd name="T52" fmla="*/ 120000 w 120000"/>
              <a:gd name="T53" fmla="*/ 53023 h 120000"/>
              <a:gd name="T54" fmla="*/ 120000 w 120000"/>
              <a:gd name="T55" fmla="*/ 53023 h 120000"/>
              <a:gd name="T56" fmla="*/ 0 w 120000"/>
              <a:gd name="T57" fmla="*/ 0 h 120000"/>
              <a:gd name="T58" fmla="*/ 120000 w 120000"/>
              <a:gd name="T59"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120000" h="120000" extrusionOk="0">
                <a:moveTo>
                  <a:pt x="120000" y="53023"/>
                </a:moveTo>
                <a:cubicBezTo>
                  <a:pt x="120000" y="53023"/>
                  <a:pt x="120000" y="53023"/>
                  <a:pt x="120000" y="53023"/>
                </a:cubicBezTo>
                <a:cubicBezTo>
                  <a:pt x="119804" y="33488"/>
                  <a:pt x="118829" y="16744"/>
                  <a:pt x="117463" y="5581"/>
                </a:cubicBezTo>
                <a:cubicBezTo>
                  <a:pt x="117463" y="5581"/>
                  <a:pt x="117463" y="5581"/>
                  <a:pt x="117268" y="5581"/>
                </a:cubicBezTo>
                <a:cubicBezTo>
                  <a:pt x="117073" y="5581"/>
                  <a:pt x="116878" y="2790"/>
                  <a:pt x="116682" y="2790"/>
                </a:cubicBezTo>
                <a:cubicBezTo>
                  <a:pt x="116682" y="2790"/>
                  <a:pt x="116682" y="2790"/>
                  <a:pt x="116682" y="2790"/>
                </a:cubicBezTo>
                <a:cubicBezTo>
                  <a:pt x="116487" y="2790"/>
                  <a:pt x="116292" y="2790"/>
                  <a:pt x="116097" y="0"/>
                </a:cubicBezTo>
                <a:cubicBezTo>
                  <a:pt x="116097" y="0"/>
                  <a:pt x="116097" y="0"/>
                  <a:pt x="115902" y="0"/>
                </a:cubicBezTo>
                <a:cubicBezTo>
                  <a:pt x="115707" y="0"/>
                  <a:pt x="115512" y="0"/>
                  <a:pt x="115317" y="0"/>
                </a:cubicBezTo>
                <a:cubicBezTo>
                  <a:pt x="4682" y="0"/>
                  <a:pt x="4682" y="0"/>
                  <a:pt x="4682" y="0"/>
                </a:cubicBezTo>
                <a:cubicBezTo>
                  <a:pt x="4487" y="0"/>
                  <a:pt x="4292" y="0"/>
                  <a:pt x="4097" y="0"/>
                </a:cubicBezTo>
                <a:cubicBezTo>
                  <a:pt x="3902" y="0"/>
                  <a:pt x="3902" y="0"/>
                  <a:pt x="3902" y="0"/>
                </a:cubicBezTo>
                <a:cubicBezTo>
                  <a:pt x="3707" y="2790"/>
                  <a:pt x="3512" y="2790"/>
                  <a:pt x="3317" y="2790"/>
                </a:cubicBezTo>
                <a:cubicBezTo>
                  <a:pt x="3121" y="2790"/>
                  <a:pt x="3121" y="2790"/>
                  <a:pt x="3121" y="2790"/>
                </a:cubicBezTo>
                <a:cubicBezTo>
                  <a:pt x="2926" y="2790"/>
                  <a:pt x="2731" y="5581"/>
                  <a:pt x="2536" y="5581"/>
                </a:cubicBezTo>
                <a:cubicBezTo>
                  <a:pt x="2536" y="5581"/>
                  <a:pt x="2536" y="5581"/>
                  <a:pt x="2536" y="5581"/>
                </a:cubicBezTo>
                <a:cubicBezTo>
                  <a:pt x="2341" y="8372"/>
                  <a:pt x="2146" y="8372"/>
                  <a:pt x="1951" y="11162"/>
                </a:cubicBezTo>
                <a:cubicBezTo>
                  <a:pt x="1951" y="11162"/>
                  <a:pt x="1951" y="11162"/>
                  <a:pt x="1951" y="11162"/>
                </a:cubicBezTo>
                <a:cubicBezTo>
                  <a:pt x="1951" y="11162"/>
                  <a:pt x="1951" y="11162"/>
                  <a:pt x="1951" y="11162"/>
                </a:cubicBezTo>
                <a:cubicBezTo>
                  <a:pt x="975" y="22325"/>
                  <a:pt x="195" y="36279"/>
                  <a:pt x="0" y="53023"/>
                </a:cubicBezTo>
                <a:cubicBezTo>
                  <a:pt x="0" y="53023"/>
                  <a:pt x="0" y="53023"/>
                  <a:pt x="0" y="53023"/>
                </a:cubicBezTo>
                <a:cubicBezTo>
                  <a:pt x="0" y="53023"/>
                  <a:pt x="0" y="53023"/>
                  <a:pt x="0" y="53023"/>
                </a:cubicBezTo>
                <a:cubicBezTo>
                  <a:pt x="0" y="55813"/>
                  <a:pt x="0" y="58604"/>
                  <a:pt x="0" y="61395"/>
                </a:cubicBezTo>
                <a:cubicBezTo>
                  <a:pt x="0" y="92093"/>
                  <a:pt x="1951" y="120000"/>
                  <a:pt x="4682" y="120000"/>
                </a:cubicBezTo>
                <a:cubicBezTo>
                  <a:pt x="115317" y="120000"/>
                  <a:pt x="115317" y="120000"/>
                  <a:pt x="115317" y="120000"/>
                </a:cubicBezTo>
                <a:cubicBezTo>
                  <a:pt x="117853" y="120000"/>
                  <a:pt x="120000" y="92093"/>
                  <a:pt x="120000" y="61395"/>
                </a:cubicBezTo>
                <a:cubicBezTo>
                  <a:pt x="120000" y="58604"/>
                  <a:pt x="120000" y="55813"/>
                  <a:pt x="120000" y="53023"/>
                </a:cubicBezTo>
                <a:cubicBezTo>
                  <a:pt x="120000" y="53023"/>
                  <a:pt x="120000" y="53023"/>
                  <a:pt x="120000" y="53023"/>
                </a:cubicBez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MX"/>
          </a:p>
        </p:txBody>
      </p:sp>
      <p:sp>
        <p:nvSpPr>
          <p:cNvPr id="15" name="Shape 229"/>
          <p:cNvSpPr>
            <a:spLocks/>
          </p:cNvSpPr>
          <p:nvPr/>
        </p:nvSpPr>
        <p:spPr bwMode="auto">
          <a:xfrm>
            <a:off x="3896480" y="4848227"/>
            <a:ext cx="852487" cy="60325"/>
          </a:xfrm>
          <a:custGeom>
            <a:avLst/>
            <a:gdLst>
              <a:gd name="T0" fmla="*/ 120000 w 120000"/>
              <a:gd name="T1" fmla="*/ 51818 h 120000"/>
              <a:gd name="T2" fmla="*/ 120000 w 120000"/>
              <a:gd name="T3" fmla="*/ 51818 h 120000"/>
              <a:gd name="T4" fmla="*/ 117463 w 120000"/>
              <a:gd name="T5" fmla="*/ 8181 h 120000"/>
              <a:gd name="T6" fmla="*/ 117268 w 120000"/>
              <a:gd name="T7" fmla="*/ 8181 h 120000"/>
              <a:gd name="T8" fmla="*/ 116682 w 120000"/>
              <a:gd name="T9" fmla="*/ 5454 h 120000"/>
              <a:gd name="T10" fmla="*/ 116682 w 120000"/>
              <a:gd name="T11" fmla="*/ 5454 h 120000"/>
              <a:gd name="T12" fmla="*/ 116097 w 120000"/>
              <a:gd name="T13" fmla="*/ 2727 h 120000"/>
              <a:gd name="T14" fmla="*/ 115902 w 120000"/>
              <a:gd name="T15" fmla="*/ 2727 h 120000"/>
              <a:gd name="T16" fmla="*/ 115317 w 120000"/>
              <a:gd name="T17" fmla="*/ 0 h 120000"/>
              <a:gd name="T18" fmla="*/ 4682 w 120000"/>
              <a:gd name="T19" fmla="*/ 0 h 120000"/>
              <a:gd name="T20" fmla="*/ 4097 w 120000"/>
              <a:gd name="T21" fmla="*/ 2727 h 120000"/>
              <a:gd name="T22" fmla="*/ 3902 w 120000"/>
              <a:gd name="T23" fmla="*/ 2727 h 120000"/>
              <a:gd name="T24" fmla="*/ 3317 w 120000"/>
              <a:gd name="T25" fmla="*/ 5454 h 120000"/>
              <a:gd name="T26" fmla="*/ 3121 w 120000"/>
              <a:gd name="T27" fmla="*/ 5454 h 120000"/>
              <a:gd name="T28" fmla="*/ 2536 w 120000"/>
              <a:gd name="T29" fmla="*/ 8181 h 120000"/>
              <a:gd name="T30" fmla="*/ 2536 w 120000"/>
              <a:gd name="T31" fmla="*/ 8181 h 120000"/>
              <a:gd name="T32" fmla="*/ 1951 w 120000"/>
              <a:gd name="T33" fmla="*/ 10909 h 120000"/>
              <a:gd name="T34" fmla="*/ 1951 w 120000"/>
              <a:gd name="T35" fmla="*/ 10909 h 120000"/>
              <a:gd name="T36" fmla="*/ 1951 w 120000"/>
              <a:gd name="T37" fmla="*/ 10909 h 120000"/>
              <a:gd name="T38" fmla="*/ 0 w 120000"/>
              <a:gd name="T39" fmla="*/ 51818 h 120000"/>
              <a:gd name="T40" fmla="*/ 0 w 120000"/>
              <a:gd name="T41" fmla="*/ 51818 h 120000"/>
              <a:gd name="T42" fmla="*/ 0 w 120000"/>
              <a:gd name="T43" fmla="*/ 51818 h 120000"/>
              <a:gd name="T44" fmla="*/ 0 w 120000"/>
              <a:gd name="T45" fmla="*/ 60000 h 120000"/>
              <a:gd name="T46" fmla="*/ 4682 w 120000"/>
              <a:gd name="T47" fmla="*/ 120000 h 120000"/>
              <a:gd name="T48" fmla="*/ 115317 w 120000"/>
              <a:gd name="T49" fmla="*/ 120000 h 120000"/>
              <a:gd name="T50" fmla="*/ 120000 w 120000"/>
              <a:gd name="T51" fmla="*/ 60000 h 120000"/>
              <a:gd name="T52" fmla="*/ 120000 w 120000"/>
              <a:gd name="T53" fmla="*/ 51818 h 120000"/>
              <a:gd name="T54" fmla="*/ 120000 w 120000"/>
              <a:gd name="T55" fmla="*/ 51818 h 120000"/>
              <a:gd name="T56" fmla="*/ 0 w 120000"/>
              <a:gd name="T57" fmla="*/ 0 h 120000"/>
              <a:gd name="T58" fmla="*/ 120000 w 120000"/>
              <a:gd name="T59"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120000" h="120000" extrusionOk="0">
                <a:moveTo>
                  <a:pt x="120000" y="51818"/>
                </a:moveTo>
                <a:cubicBezTo>
                  <a:pt x="120000" y="51818"/>
                  <a:pt x="120000" y="51818"/>
                  <a:pt x="120000" y="51818"/>
                </a:cubicBezTo>
                <a:cubicBezTo>
                  <a:pt x="119804" y="32727"/>
                  <a:pt x="118829" y="16363"/>
                  <a:pt x="117463" y="8181"/>
                </a:cubicBezTo>
                <a:cubicBezTo>
                  <a:pt x="117463" y="8181"/>
                  <a:pt x="117463" y="8181"/>
                  <a:pt x="117268" y="8181"/>
                </a:cubicBezTo>
                <a:cubicBezTo>
                  <a:pt x="117073" y="5454"/>
                  <a:pt x="116878" y="5454"/>
                  <a:pt x="116682" y="5454"/>
                </a:cubicBezTo>
                <a:cubicBezTo>
                  <a:pt x="116682" y="5454"/>
                  <a:pt x="116682" y="5454"/>
                  <a:pt x="116682" y="5454"/>
                </a:cubicBezTo>
                <a:cubicBezTo>
                  <a:pt x="116487" y="2727"/>
                  <a:pt x="116292" y="2727"/>
                  <a:pt x="116097" y="2727"/>
                </a:cubicBezTo>
                <a:cubicBezTo>
                  <a:pt x="116097" y="2727"/>
                  <a:pt x="116097" y="2727"/>
                  <a:pt x="115902" y="2727"/>
                </a:cubicBezTo>
                <a:cubicBezTo>
                  <a:pt x="115707" y="2727"/>
                  <a:pt x="115512" y="0"/>
                  <a:pt x="115317" y="0"/>
                </a:cubicBezTo>
                <a:cubicBezTo>
                  <a:pt x="4682" y="0"/>
                  <a:pt x="4682" y="0"/>
                  <a:pt x="4682" y="0"/>
                </a:cubicBezTo>
                <a:cubicBezTo>
                  <a:pt x="4487" y="0"/>
                  <a:pt x="4292" y="2727"/>
                  <a:pt x="4097" y="2727"/>
                </a:cubicBezTo>
                <a:cubicBezTo>
                  <a:pt x="3902" y="2727"/>
                  <a:pt x="3902" y="2727"/>
                  <a:pt x="3902" y="2727"/>
                </a:cubicBezTo>
                <a:cubicBezTo>
                  <a:pt x="3707" y="2727"/>
                  <a:pt x="3512" y="2727"/>
                  <a:pt x="3317" y="5454"/>
                </a:cubicBezTo>
                <a:cubicBezTo>
                  <a:pt x="3121" y="5454"/>
                  <a:pt x="3121" y="5454"/>
                  <a:pt x="3121" y="5454"/>
                </a:cubicBezTo>
                <a:cubicBezTo>
                  <a:pt x="2926" y="5454"/>
                  <a:pt x="2731" y="5454"/>
                  <a:pt x="2536" y="8181"/>
                </a:cubicBezTo>
                <a:cubicBezTo>
                  <a:pt x="2536" y="8181"/>
                  <a:pt x="2536" y="8181"/>
                  <a:pt x="2536" y="8181"/>
                </a:cubicBezTo>
                <a:cubicBezTo>
                  <a:pt x="2341" y="8181"/>
                  <a:pt x="2146" y="10909"/>
                  <a:pt x="1951" y="10909"/>
                </a:cubicBezTo>
                <a:cubicBezTo>
                  <a:pt x="1951" y="10909"/>
                  <a:pt x="1951" y="10909"/>
                  <a:pt x="1951" y="10909"/>
                </a:cubicBezTo>
                <a:cubicBezTo>
                  <a:pt x="1951" y="10909"/>
                  <a:pt x="1951" y="10909"/>
                  <a:pt x="1951" y="10909"/>
                </a:cubicBezTo>
                <a:cubicBezTo>
                  <a:pt x="975" y="21818"/>
                  <a:pt x="195" y="35454"/>
                  <a:pt x="0" y="51818"/>
                </a:cubicBezTo>
                <a:cubicBezTo>
                  <a:pt x="0" y="51818"/>
                  <a:pt x="0" y="51818"/>
                  <a:pt x="0" y="51818"/>
                </a:cubicBezTo>
                <a:cubicBezTo>
                  <a:pt x="0" y="51818"/>
                  <a:pt x="0" y="51818"/>
                  <a:pt x="0" y="51818"/>
                </a:cubicBezTo>
                <a:cubicBezTo>
                  <a:pt x="0" y="54545"/>
                  <a:pt x="0" y="57272"/>
                  <a:pt x="0" y="60000"/>
                </a:cubicBezTo>
                <a:cubicBezTo>
                  <a:pt x="0" y="92727"/>
                  <a:pt x="1951" y="120000"/>
                  <a:pt x="4682" y="120000"/>
                </a:cubicBezTo>
                <a:cubicBezTo>
                  <a:pt x="115317" y="120000"/>
                  <a:pt x="115317" y="120000"/>
                  <a:pt x="115317" y="120000"/>
                </a:cubicBezTo>
                <a:cubicBezTo>
                  <a:pt x="117853" y="120000"/>
                  <a:pt x="120000" y="92727"/>
                  <a:pt x="120000" y="60000"/>
                </a:cubicBezTo>
                <a:cubicBezTo>
                  <a:pt x="120000" y="57272"/>
                  <a:pt x="120000" y="54545"/>
                  <a:pt x="120000" y="51818"/>
                </a:cubicBezTo>
                <a:cubicBezTo>
                  <a:pt x="120000" y="51818"/>
                  <a:pt x="120000" y="51818"/>
                  <a:pt x="120000" y="51818"/>
                </a:cubicBez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MX"/>
          </a:p>
        </p:txBody>
      </p:sp>
      <p:sp>
        <p:nvSpPr>
          <p:cNvPr id="16" name="Shape 230"/>
          <p:cNvSpPr>
            <a:spLocks/>
          </p:cNvSpPr>
          <p:nvPr/>
        </p:nvSpPr>
        <p:spPr bwMode="auto">
          <a:xfrm>
            <a:off x="3896480" y="4743451"/>
            <a:ext cx="852487" cy="61912"/>
          </a:xfrm>
          <a:custGeom>
            <a:avLst/>
            <a:gdLst>
              <a:gd name="T0" fmla="*/ 120000 w 120000"/>
              <a:gd name="T1" fmla="*/ 51818 h 120000"/>
              <a:gd name="T2" fmla="*/ 120000 w 120000"/>
              <a:gd name="T3" fmla="*/ 51818 h 120000"/>
              <a:gd name="T4" fmla="*/ 117463 w 120000"/>
              <a:gd name="T5" fmla="*/ 5454 h 120000"/>
              <a:gd name="T6" fmla="*/ 117268 w 120000"/>
              <a:gd name="T7" fmla="*/ 5454 h 120000"/>
              <a:gd name="T8" fmla="*/ 116682 w 120000"/>
              <a:gd name="T9" fmla="*/ 2727 h 120000"/>
              <a:gd name="T10" fmla="*/ 116682 w 120000"/>
              <a:gd name="T11" fmla="*/ 2727 h 120000"/>
              <a:gd name="T12" fmla="*/ 116097 w 120000"/>
              <a:gd name="T13" fmla="*/ 0 h 120000"/>
              <a:gd name="T14" fmla="*/ 115902 w 120000"/>
              <a:gd name="T15" fmla="*/ 0 h 120000"/>
              <a:gd name="T16" fmla="*/ 115317 w 120000"/>
              <a:gd name="T17" fmla="*/ 0 h 120000"/>
              <a:gd name="T18" fmla="*/ 4682 w 120000"/>
              <a:gd name="T19" fmla="*/ 0 h 120000"/>
              <a:gd name="T20" fmla="*/ 4097 w 120000"/>
              <a:gd name="T21" fmla="*/ 0 h 120000"/>
              <a:gd name="T22" fmla="*/ 3902 w 120000"/>
              <a:gd name="T23" fmla="*/ 0 h 120000"/>
              <a:gd name="T24" fmla="*/ 3317 w 120000"/>
              <a:gd name="T25" fmla="*/ 2727 h 120000"/>
              <a:gd name="T26" fmla="*/ 3121 w 120000"/>
              <a:gd name="T27" fmla="*/ 2727 h 120000"/>
              <a:gd name="T28" fmla="*/ 2536 w 120000"/>
              <a:gd name="T29" fmla="*/ 5454 h 120000"/>
              <a:gd name="T30" fmla="*/ 2536 w 120000"/>
              <a:gd name="T31" fmla="*/ 5454 h 120000"/>
              <a:gd name="T32" fmla="*/ 1951 w 120000"/>
              <a:gd name="T33" fmla="*/ 10909 h 120000"/>
              <a:gd name="T34" fmla="*/ 1951 w 120000"/>
              <a:gd name="T35" fmla="*/ 10909 h 120000"/>
              <a:gd name="T36" fmla="*/ 1951 w 120000"/>
              <a:gd name="T37" fmla="*/ 10909 h 120000"/>
              <a:gd name="T38" fmla="*/ 0 w 120000"/>
              <a:gd name="T39" fmla="*/ 51818 h 120000"/>
              <a:gd name="T40" fmla="*/ 0 w 120000"/>
              <a:gd name="T41" fmla="*/ 51818 h 120000"/>
              <a:gd name="T42" fmla="*/ 0 w 120000"/>
              <a:gd name="T43" fmla="*/ 51818 h 120000"/>
              <a:gd name="T44" fmla="*/ 0 w 120000"/>
              <a:gd name="T45" fmla="*/ 60000 h 120000"/>
              <a:gd name="T46" fmla="*/ 4682 w 120000"/>
              <a:gd name="T47" fmla="*/ 120000 h 120000"/>
              <a:gd name="T48" fmla="*/ 115317 w 120000"/>
              <a:gd name="T49" fmla="*/ 120000 h 120000"/>
              <a:gd name="T50" fmla="*/ 120000 w 120000"/>
              <a:gd name="T51" fmla="*/ 60000 h 120000"/>
              <a:gd name="T52" fmla="*/ 120000 w 120000"/>
              <a:gd name="T53" fmla="*/ 51818 h 120000"/>
              <a:gd name="T54" fmla="*/ 120000 w 120000"/>
              <a:gd name="T55" fmla="*/ 51818 h 120000"/>
              <a:gd name="T56" fmla="*/ 0 w 120000"/>
              <a:gd name="T57" fmla="*/ 0 h 120000"/>
              <a:gd name="T58" fmla="*/ 120000 w 120000"/>
              <a:gd name="T59"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120000" h="120000" extrusionOk="0">
                <a:moveTo>
                  <a:pt x="120000" y="51818"/>
                </a:moveTo>
                <a:cubicBezTo>
                  <a:pt x="120000" y="51818"/>
                  <a:pt x="120000" y="51818"/>
                  <a:pt x="120000" y="51818"/>
                </a:cubicBezTo>
                <a:cubicBezTo>
                  <a:pt x="119804" y="32727"/>
                  <a:pt x="118829" y="16363"/>
                  <a:pt x="117463" y="5454"/>
                </a:cubicBezTo>
                <a:cubicBezTo>
                  <a:pt x="117463" y="5454"/>
                  <a:pt x="117463" y="5454"/>
                  <a:pt x="117268" y="5454"/>
                </a:cubicBezTo>
                <a:cubicBezTo>
                  <a:pt x="117073" y="5454"/>
                  <a:pt x="116878" y="2727"/>
                  <a:pt x="116682" y="2727"/>
                </a:cubicBezTo>
                <a:cubicBezTo>
                  <a:pt x="116682" y="2727"/>
                  <a:pt x="116682" y="2727"/>
                  <a:pt x="116682" y="2727"/>
                </a:cubicBezTo>
                <a:cubicBezTo>
                  <a:pt x="116487" y="2727"/>
                  <a:pt x="116292" y="2727"/>
                  <a:pt x="116097" y="0"/>
                </a:cubicBezTo>
                <a:cubicBezTo>
                  <a:pt x="116097" y="0"/>
                  <a:pt x="116097" y="0"/>
                  <a:pt x="115902" y="0"/>
                </a:cubicBezTo>
                <a:cubicBezTo>
                  <a:pt x="115707" y="0"/>
                  <a:pt x="115512" y="0"/>
                  <a:pt x="115317" y="0"/>
                </a:cubicBezTo>
                <a:cubicBezTo>
                  <a:pt x="4682" y="0"/>
                  <a:pt x="4682" y="0"/>
                  <a:pt x="4682" y="0"/>
                </a:cubicBezTo>
                <a:cubicBezTo>
                  <a:pt x="4487" y="0"/>
                  <a:pt x="4292" y="0"/>
                  <a:pt x="4097" y="0"/>
                </a:cubicBezTo>
                <a:cubicBezTo>
                  <a:pt x="3902" y="0"/>
                  <a:pt x="3902" y="0"/>
                  <a:pt x="3902" y="0"/>
                </a:cubicBezTo>
                <a:cubicBezTo>
                  <a:pt x="3707" y="2727"/>
                  <a:pt x="3512" y="2727"/>
                  <a:pt x="3317" y="2727"/>
                </a:cubicBezTo>
                <a:cubicBezTo>
                  <a:pt x="3121" y="2727"/>
                  <a:pt x="3121" y="2727"/>
                  <a:pt x="3121" y="2727"/>
                </a:cubicBezTo>
                <a:cubicBezTo>
                  <a:pt x="2926" y="2727"/>
                  <a:pt x="2731" y="5454"/>
                  <a:pt x="2536" y="5454"/>
                </a:cubicBezTo>
                <a:cubicBezTo>
                  <a:pt x="2536" y="5454"/>
                  <a:pt x="2536" y="5454"/>
                  <a:pt x="2536" y="5454"/>
                </a:cubicBezTo>
                <a:cubicBezTo>
                  <a:pt x="2341" y="8181"/>
                  <a:pt x="2146" y="8181"/>
                  <a:pt x="1951" y="10909"/>
                </a:cubicBezTo>
                <a:cubicBezTo>
                  <a:pt x="1951" y="10909"/>
                  <a:pt x="1951" y="10909"/>
                  <a:pt x="1951" y="10909"/>
                </a:cubicBezTo>
                <a:cubicBezTo>
                  <a:pt x="1951" y="10909"/>
                  <a:pt x="1951" y="10909"/>
                  <a:pt x="1951" y="10909"/>
                </a:cubicBezTo>
                <a:cubicBezTo>
                  <a:pt x="975" y="21818"/>
                  <a:pt x="195" y="35454"/>
                  <a:pt x="0" y="51818"/>
                </a:cubicBezTo>
                <a:cubicBezTo>
                  <a:pt x="0" y="51818"/>
                  <a:pt x="0" y="51818"/>
                  <a:pt x="0" y="51818"/>
                </a:cubicBezTo>
                <a:cubicBezTo>
                  <a:pt x="0" y="51818"/>
                  <a:pt x="0" y="51818"/>
                  <a:pt x="0" y="51818"/>
                </a:cubicBezTo>
                <a:cubicBezTo>
                  <a:pt x="0" y="54545"/>
                  <a:pt x="0" y="57272"/>
                  <a:pt x="0" y="60000"/>
                </a:cubicBezTo>
                <a:cubicBezTo>
                  <a:pt x="0" y="90000"/>
                  <a:pt x="1951" y="120000"/>
                  <a:pt x="4682" y="120000"/>
                </a:cubicBezTo>
                <a:cubicBezTo>
                  <a:pt x="115317" y="120000"/>
                  <a:pt x="115317" y="120000"/>
                  <a:pt x="115317" y="120000"/>
                </a:cubicBezTo>
                <a:cubicBezTo>
                  <a:pt x="117853" y="120000"/>
                  <a:pt x="120000" y="90000"/>
                  <a:pt x="120000" y="60000"/>
                </a:cubicBezTo>
                <a:cubicBezTo>
                  <a:pt x="120000" y="57272"/>
                  <a:pt x="120000" y="54545"/>
                  <a:pt x="120000" y="51818"/>
                </a:cubicBezTo>
                <a:cubicBezTo>
                  <a:pt x="120000" y="51818"/>
                  <a:pt x="120000" y="51818"/>
                  <a:pt x="120000" y="51818"/>
                </a:cubicBez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MX"/>
          </a:p>
        </p:txBody>
      </p:sp>
      <p:sp>
        <p:nvSpPr>
          <p:cNvPr id="17" name="Shape 231"/>
          <p:cNvSpPr>
            <a:spLocks/>
          </p:cNvSpPr>
          <p:nvPr/>
        </p:nvSpPr>
        <p:spPr bwMode="auto">
          <a:xfrm>
            <a:off x="3896480" y="4640264"/>
            <a:ext cx="852487" cy="61913"/>
          </a:xfrm>
          <a:custGeom>
            <a:avLst/>
            <a:gdLst>
              <a:gd name="T0" fmla="*/ 4682 w 120000"/>
              <a:gd name="T1" fmla="*/ 120000 h 120000"/>
              <a:gd name="T2" fmla="*/ 115317 w 120000"/>
              <a:gd name="T3" fmla="*/ 120000 h 120000"/>
              <a:gd name="T4" fmla="*/ 120000 w 120000"/>
              <a:gd name="T5" fmla="*/ 60000 h 120000"/>
              <a:gd name="T6" fmla="*/ 120000 w 120000"/>
              <a:gd name="T7" fmla="*/ 51818 h 120000"/>
              <a:gd name="T8" fmla="*/ 120000 w 120000"/>
              <a:gd name="T9" fmla="*/ 51818 h 120000"/>
              <a:gd name="T10" fmla="*/ 120000 w 120000"/>
              <a:gd name="T11" fmla="*/ 51818 h 120000"/>
              <a:gd name="T12" fmla="*/ 117463 w 120000"/>
              <a:gd name="T13" fmla="*/ 8181 h 120000"/>
              <a:gd name="T14" fmla="*/ 117268 w 120000"/>
              <a:gd name="T15" fmla="*/ 8181 h 120000"/>
              <a:gd name="T16" fmla="*/ 116682 w 120000"/>
              <a:gd name="T17" fmla="*/ 5454 h 120000"/>
              <a:gd name="T18" fmla="*/ 116682 w 120000"/>
              <a:gd name="T19" fmla="*/ 5454 h 120000"/>
              <a:gd name="T20" fmla="*/ 116097 w 120000"/>
              <a:gd name="T21" fmla="*/ 2727 h 120000"/>
              <a:gd name="T22" fmla="*/ 115902 w 120000"/>
              <a:gd name="T23" fmla="*/ 2727 h 120000"/>
              <a:gd name="T24" fmla="*/ 115317 w 120000"/>
              <a:gd name="T25" fmla="*/ 0 h 120000"/>
              <a:gd name="T26" fmla="*/ 4682 w 120000"/>
              <a:gd name="T27" fmla="*/ 0 h 120000"/>
              <a:gd name="T28" fmla="*/ 4097 w 120000"/>
              <a:gd name="T29" fmla="*/ 2727 h 120000"/>
              <a:gd name="T30" fmla="*/ 3902 w 120000"/>
              <a:gd name="T31" fmla="*/ 2727 h 120000"/>
              <a:gd name="T32" fmla="*/ 3317 w 120000"/>
              <a:gd name="T33" fmla="*/ 5454 h 120000"/>
              <a:gd name="T34" fmla="*/ 3121 w 120000"/>
              <a:gd name="T35" fmla="*/ 5454 h 120000"/>
              <a:gd name="T36" fmla="*/ 2536 w 120000"/>
              <a:gd name="T37" fmla="*/ 8181 h 120000"/>
              <a:gd name="T38" fmla="*/ 2536 w 120000"/>
              <a:gd name="T39" fmla="*/ 8181 h 120000"/>
              <a:gd name="T40" fmla="*/ 1951 w 120000"/>
              <a:gd name="T41" fmla="*/ 10909 h 120000"/>
              <a:gd name="T42" fmla="*/ 1951 w 120000"/>
              <a:gd name="T43" fmla="*/ 13636 h 120000"/>
              <a:gd name="T44" fmla="*/ 1951 w 120000"/>
              <a:gd name="T45" fmla="*/ 13636 h 120000"/>
              <a:gd name="T46" fmla="*/ 0 w 120000"/>
              <a:gd name="T47" fmla="*/ 51818 h 120000"/>
              <a:gd name="T48" fmla="*/ 0 w 120000"/>
              <a:gd name="T49" fmla="*/ 51818 h 120000"/>
              <a:gd name="T50" fmla="*/ 0 w 120000"/>
              <a:gd name="T51" fmla="*/ 51818 h 120000"/>
              <a:gd name="T52" fmla="*/ 0 w 120000"/>
              <a:gd name="T53" fmla="*/ 60000 h 120000"/>
              <a:gd name="T54" fmla="*/ 4682 w 120000"/>
              <a:gd name="T55" fmla="*/ 120000 h 120000"/>
              <a:gd name="T56" fmla="*/ 0 w 120000"/>
              <a:gd name="T57" fmla="*/ 0 h 120000"/>
              <a:gd name="T58" fmla="*/ 120000 w 120000"/>
              <a:gd name="T59"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120000" h="120000" extrusionOk="0">
                <a:moveTo>
                  <a:pt x="4682" y="120000"/>
                </a:moveTo>
                <a:cubicBezTo>
                  <a:pt x="115317" y="120000"/>
                  <a:pt x="115317" y="120000"/>
                  <a:pt x="115317" y="120000"/>
                </a:cubicBezTo>
                <a:cubicBezTo>
                  <a:pt x="117853" y="120000"/>
                  <a:pt x="120000" y="92727"/>
                  <a:pt x="120000" y="60000"/>
                </a:cubicBezTo>
                <a:cubicBezTo>
                  <a:pt x="120000" y="57272"/>
                  <a:pt x="120000" y="54545"/>
                  <a:pt x="120000" y="51818"/>
                </a:cubicBezTo>
                <a:cubicBezTo>
                  <a:pt x="120000" y="51818"/>
                  <a:pt x="120000" y="51818"/>
                  <a:pt x="120000" y="51818"/>
                </a:cubicBezTo>
                <a:cubicBezTo>
                  <a:pt x="120000" y="51818"/>
                  <a:pt x="120000" y="51818"/>
                  <a:pt x="120000" y="51818"/>
                </a:cubicBezTo>
                <a:cubicBezTo>
                  <a:pt x="119804" y="32727"/>
                  <a:pt x="118829" y="16363"/>
                  <a:pt x="117463" y="8181"/>
                </a:cubicBezTo>
                <a:cubicBezTo>
                  <a:pt x="117463" y="8181"/>
                  <a:pt x="117463" y="8181"/>
                  <a:pt x="117268" y="8181"/>
                </a:cubicBezTo>
                <a:cubicBezTo>
                  <a:pt x="117073" y="5454"/>
                  <a:pt x="116878" y="5454"/>
                  <a:pt x="116682" y="5454"/>
                </a:cubicBezTo>
                <a:cubicBezTo>
                  <a:pt x="116682" y="5454"/>
                  <a:pt x="116682" y="5454"/>
                  <a:pt x="116682" y="5454"/>
                </a:cubicBezTo>
                <a:cubicBezTo>
                  <a:pt x="116487" y="2727"/>
                  <a:pt x="116292" y="2727"/>
                  <a:pt x="116097" y="2727"/>
                </a:cubicBezTo>
                <a:cubicBezTo>
                  <a:pt x="116097" y="2727"/>
                  <a:pt x="116097" y="2727"/>
                  <a:pt x="115902" y="2727"/>
                </a:cubicBezTo>
                <a:cubicBezTo>
                  <a:pt x="115707" y="2727"/>
                  <a:pt x="115512" y="0"/>
                  <a:pt x="115317" y="0"/>
                </a:cubicBezTo>
                <a:cubicBezTo>
                  <a:pt x="4682" y="0"/>
                  <a:pt x="4682" y="0"/>
                  <a:pt x="4682" y="0"/>
                </a:cubicBezTo>
                <a:cubicBezTo>
                  <a:pt x="4487" y="0"/>
                  <a:pt x="4292" y="2727"/>
                  <a:pt x="4097" y="2727"/>
                </a:cubicBezTo>
                <a:cubicBezTo>
                  <a:pt x="3902" y="2727"/>
                  <a:pt x="3902" y="2727"/>
                  <a:pt x="3902" y="2727"/>
                </a:cubicBezTo>
                <a:cubicBezTo>
                  <a:pt x="3707" y="2727"/>
                  <a:pt x="3512" y="2727"/>
                  <a:pt x="3317" y="5454"/>
                </a:cubicBezTo>
                <a:cubicBezTo>
                  <a:pt x="3121" y="5454"/>
                  <a:pt x="3121" y="5454"/>
                  <a:pt x="3121" y="5454"/>
                </a:cubicBezTo>
                <a:cubicBezTo>
                  <a:pt x="2926" y="5454"/>
                  <a:pt x="2731" y="5454"/>
                  <a:pt x="2536" y="8181"/>
                </a:cubicBezTo>
                <a:cubicBezTo>
                  <a:pt x="2536" y="8181"/>
                  <a:pt x="2536" y="8181"/>
                  <a:pt x="2536" y="8181"/>
                </a:cubicBezTo>
                <a:cubicBezTo>
                  <a:pt x="2341" y="8181"/>
                  <a:pt x="2146" y="10909"/>
                  <a:pt x="1951" y="10909"/>
                </a:cubicBezTo>
                <a:cubicBezTo>
                  <a:pt x="1951" y="10909"/>
                  <a:pt x="1951" y="10909"/>
                  <a:pt x="1951" y="13636"/>
                </a:cubicBezTo>
                <a:cubicBezTo>
                  <a:pt x="1951" y="13636"/>
                  <a:pt x="1951" y="13636"/>
                  <a:pt x="1951" y="13636"/>
                </a:cubicBezTo>
                <a:cubicBezTo>
                  <a:pt x="975" y="21818"/>
                  <a:pt x="195" y="35454"/>
                  <a:pt x="0" y="51818"/>
                </a:cubicBezTo>
                <a:cubicBezTo>
                  <a:pt x="0" y="51818"/>
                  <a:pt x="0" y="51818"/>
                  <a:pt x="0" y="51818"/>
                </a:cubicBezTo>
                <a:cubicBezTo>
                  <a:pt x="0" y="51818"/>
                  <a:pt x="0" y="51818"/>
                  <a:pt x="0" y="51818"/>
                </a:cubicBezTo>
                <a:cubicBezTo>
                  <a:pt x="0" y="54545"/>
                  <a:pt x="0" y="57272"/>
                  <a:pt x="0" y="60000"/>
                </a:cubicBezTo>
                <a:cubicBezTo>
                  <a:pt x="0" y="92727"/>
                  <a:pt x="1951" y="120000"/>
                  <a:pt x="4682" y="120000"/>
                </a:cubicBez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MX"/>
          </a:p>
        </p:txBody>
      </p:sp>
      <p:sp>
        <p:nvSpPr>
          <p:cNvPr id="18" name="Shape 232"/>
          <p:cNvSpPr>
            <a:spLocks/>
          </p:cNvSpPr>
          <p:nvPr/>
        </p:nvSpPr>
        <p:spPr bwMode="auto">
          <a:xfrm>
            <a:off x="2072438" y="3978277"/>
            <a:ext cx="1817688" cy="452437"/>
          </a:xfrm>
          <a:custGeom>
            <a:avLst/>
            <a:gdLst>
              <a:gd name="T0" fmla="*/ 119999 w 120000"/>
              <a:gd name="T1" fmla="*/ 0 h 120000"/>
              <a:gd name="T2" fmla="*/ 12334 w 120000"/>
              <a:gd name="T3" fmla="*/ 0 h 120000"/>
              <a:gd name="T4" fmla="*/ 0 w 120000"/>
              <a:gd name="T5" fmla="*/ 59879 h 120000"/>
              <a:gd name="T6" fmla="*/ 12334 w 120000"/>
              <a:gd name="T7" fmla="*/ 120000 h 120000"/>
              <a:gd name="T8" fmla="*/ 119999 w 120000"/>
              <a:gd name="T9" fmla="*/ 120000 h 120000"/>
              <a:gd name="T10" fmla="*/ 119999 w 120000"/>
              <a:gd name="T11" fmla="*/ 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119999" y="0"/>
                </a:moveTo>
                <a:lnTo>
                  <a:pt x="12334" y="0"/>
                </a:lnTo>
                <a:lnTo>
                  <a:pt x="0" y="59879"/>
                </a:lnTo>
                <a:lnTo>
                  <a:pt x="12334" y="120000"/>
                </a:lnTo>
                <a:lnTo>
                  <a:pt x="119999" y="120000"/>
                </a:lnTo>
                <a:lnTo>
                  <a:pt x="119999" y="0"/>
                </a:lnTo>
                <a:close/>
              </a:path>
            </a:pathLst>
          </a:custGeom>
          <a:solidFill>
            <a:srgbClr val="1155CC">
              <a:alpha val="4274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MX"/>
          </a:p>
        </p:txBody>
      </p:sp>
      <p:sp>
        <p:nvSpPr>
          <p:cNvPr id="19" name="Shape 233"/>
          <p:cNvSpPr>
            <a:spLocks/>
          </p:cNvSpPr>
          <p:nvPr/>
        </p:nvSpPr>
        <p:spPr bwMode="auto">
          <a:xfrm>
            <a:off x="3569451" y="2044702"/>
            <a:ext cx="1503362" cy="454025"/>
          </a:xfrm>
          <a:custGeom>
            <a:avLst/>
            <a:gdLst>
              <a:gd name="T0" fmla="*/ 60057 w 120000"/>
              <a:gd name="T1" fmla="*/ 120000 h 120000"/>
              <a:gd name="T2" fmla="*/ 120000 w 120000"/>
              <a:gd name="T3" fmla="*/ 88860 h 120000"/>
              <a:gd name="T4" fmla="*/ 60057 w 120000"/>
              <a:gd name="T5" fmla="*/ 0 h 120000"/>
              <a:gd name="T6" fmla="*/ 0 w 120000"/>
              <a:gd name="T7" fmla="*/ 90379 h 120000"/>
              <a:gd name="T8" fmla="*/ 60057 w 120000"/>
              <a:gd name="T9" fmla="*/ 12000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60057" y="120000"/>
                </a:moveTo>
                <a:cubicBezTo>
                  <a:pt x="83094" y="120000"/>
                  <a:pt x="104412" y="108987"/>
                  <a:pt x="120000" y="88860"/>
                </a:cubicBezTo>
                <a:cubicBezTo>
                  <a:pt x="105329" y="34936"/>
                  <a:pt x="83782" y="0"/>
                  <a:pt x="60057" y="0"/>
                </a:cubicBezTo>
                <a:cubicBezTo>
                  <a:pt x="35300" y="0"/>
                  <a:pt x="14670" y="36455"/>
                  <a:pt x="0" y="90379"/>
                </a:cubicBezTo>
                <a:cubicBezTo>
                  <a:pt x="15587" y="110506"/>
                  <a:pt x="37134" y="120000"/>
                  <a:pt x="60057" y="120000"/>
                </a:cubicBezTo>
              </a:path>
            </a:pathLst>
          </a:custGeom>
          <a:solidFill>
            <a:srgbClr val="00B2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s-MX"/>
          </a:p>
        </p:txBody>
      </p:sp>
      <p:sp>
        <p:nvSpPr>
          <p:cNvPr id="20" name="Shape 234"/>
          <p:cNvSpPr>
            <a:spLocks/>
          </p:cNvSpPr>
          <p:nvPr/>
        </p:nvSpPr>
        <p:spPr bwMode="auto">
          <a:xfrm>
            <a:off x="3380538" y="3433762"/>
            <a:ext cx="1879600" cy="560388"/>
          </a:xfrm>
          <a:custGeom>
            <a:avLst/>
            <a:gdLst>
              <a:gd name="T0" fmla="*/ 59953 w 120000"/>
              <a:gd name="T1" fmla="*/ 11692 h 120000"/>
              <a:gd name="T2" fmla="*/ 0 w 120000"/>
              <a:gd name="T3" fmla="*/ 0 h 120000"/>
              <a:gd name="T4" fmla="*/ 7053 w 120000"/>
              <a:gd name="T5" fmla="*/ 42461 h 120000"/>
              <a:gd name="T6" fmla="*/ 19675 w 120000"/>
              <a:gd name="T7" fmla="*/ 116307 h 120000"/>
              <a:gd name="T8" fmla="*/ 60232 w 120000"/>
              <a:gd name="T9" fmla="*/ 120000 h 120000"/>
              <a:gd name="T10" fmla="*/ 99860 w 120000"/>
              <a:gd name="T11" fmla="*/ 116307 h 120000"/>
              <a:gd name="T12" fmla="*/ 110812 w 120000"/>
              <a:gd name="T13" fmla="*/ 51076 h 120000"/>
              <a:gd name="T14" fmla="*/ 119999 w 120000"/>
              <a:gd name="T15" fmla="*/ 0 h 120000"/>
              <a:gd name="T16" fmla="*/ 59953 w 120000"/>
              <a:gd name="T17" fmla="*/ 11692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59953" y="11692"/>
                </a:moveTo>
                <a:cubicBezTo>
                  <a:pt x="39164" y="11692"/>
                  <a:pt x="19025" y="7692"/>
                  <a:pt x="0" y="0"/>
                </a:cubicBezTo>
                <a:cubicBezTo>
                  <a:pt x="1856" y="15076"/>
                  <a:pt x="4269" y="29230"/>
                  <a:pt x="7053" y="42461"/>
                </a:cubicBezTo>
                <a:cubicBezTo>
                  <a:pt x="7238" y="43692"/>
                  <a:pt x="15498" y="82461"/>
                  <a:pt x="19675" y="116307"/>
                </a:cubicBezTo>
                <a:cubicBezTo>
                  <a:pt x="32946" y="118769"/>
                  <a:pt x="46496" y="120000"/>
                  <a:pt x="60232" y="120000"/>
                </a:cubicBezTo>
                <a:cubicBezTo>
                  <a:pt x="73689" y="120000"/>
                  <a:pt x="86867" y="118769"/>
                  <a:pt x="99860" y="116307"/>
                </a:cubicBezTo>
                <a:cubicBezTo>
                  <a:pt x="103109" y="90153"/>
                  <a:pt x="108491" y="62461"/>
                  <a:pt x="110812" y="51076"/>
                </a:cubicBezTo>
                <a:cubicBezTo>
                  <a:pt x="114524" y="35692"/>
                  <a:pt x="117587" y="18461"/>
                  <a:pt x="119999" y="0"/>
                </a:cubicBezTo>
                <a:cubicBezTo>
                  <a:pt x="100974" y="7692"/>
                  <a:pt x="80835" y="11692"/>
                  <a:pt x="59953" y="11692"/>
                </a:cubicBezTo>
              </a:path>
            </a:pathLst>
          </a:custGeom>
          <a:solidFill>
            <a:srgbClr val="00B2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s-MX"/>
          </a:p>
        </p:txBody>
      </p:sp>
      <p:sp>
        <p:nvSpPr>
          <p:cNvPr id="21" name="Shape 235"/>
          <p:cNvSpPr>
            <a:spLocks/>
          </p:cNvSpPr>
          <p:nvPr/>
        </p:nvSpPr>
        <p:spPr bwMode="auto">
          <a:xfrm>
            <a:off x="5333167" y="2874964"/>
            <a:ext cx="4763" cy="4763"/>
          </a:xfrm>
          <a:custGeom>
            <a:avLst/>
            <a:gdLst>
              <a:gd name="T0" fmla="*/ 120000 w 120000"/>
              <a:gd name="T1" fmla="*/ 90000 h 120000"/>
              <a:gd name="T2" fmla="*/ 0 w 120000"/>
              <a:gd name="T3" fmla="*/ 0 h 120000"/>
              <a:gd name="T4" fmla="*/ 0 w 120000"/>
              <a:gd name="T5" fmla="*/ 120000 h 120000"/>
              <a:gd name="T6" fmla="*/ 120000 w 120000"/>
              <a:gd name="T7" fmla="*/ 90000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120000" y="90000"/>
                </a:moveTo>
                <a:cubicBezTo>
                  <a:pt x="120000" y="90000"/>
                  <a:pt x="120000" y="0"/>
                  <a:pt x="0" y="0"/>
                </a:cubicBezTo>
                <a:cubicBezTo>
                  <a:pt x="0" y="120000"/>
                  <a:pt x="0" y="120000"/>
                  <a:pt x="0" y="120000"/>
                </a:cubicBezTo>
                <a:lnTo>
                  <a:pt x="120000" y="9000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MX"/>
          </a:p>
        </p:txBody>
      </p:sp>
      <p:sp>
        <p:nvSpPr>
          <p:cNvPr id="22" name="Shape 236"/>
          <p:cNvSpPr>
            <a:spLocks/>
          </p:cNvSpPr>
          <p:nvPr/>
        </p:nvSpPr>
        <p:spPr bwMode="auto">
          <a:xfrm>
            <a:off x="3698158" y="3971926"/>
            <a:ext cx="1241425" cy="452437"/>
          </a:xfrm>
          <a:custGeom>
            <a:avLst/>
            <a:gdLst>
              <a:gd name="T0" fmla="*/ 60694 w 120000"/>
              <a:gd name="T1" fmla="*/ 4571 h 120000"/>
              <a:gd name="T2" fmla="*/ 0 w 120000"/>
              <a:gd name="T3" fmla="*/ 0 h 120000"/>
              <a:gd name="T4" fmla="*/ 1527 w 120000"/>
              <a:gd name="T5" fmla="*/ 10285 h 120000"/>
              <a:gd name="T6" fmla="*/ 21527 w 120000"/>
              <a:gd name="T7" fmla="*/ 120000 h 120000"/>
              <a:gd name="T8" fmla="*/ 59861 w 120000"/>
              <a:gd name="T9" fmla="*/ 120000 h 120000"/>
              <a:gd name="T10" fmla="*/ 60277 w 120000"/>
              <a:gd name="T11" fmla="*/ 120000 h 120000"/>
              <a:gd name="T12" fmla="*/ 98472 w 120000"/>
              <a:gd name="T13" fmla="*/ 120000 h 120000"/>
              <a:gd name="T14" fmla="*/ 118611 w 120000"/>
              <a:gd name="T15" fmla="*/ 10285 h 120000"/>
              <a:gd name="T16" fmla="*/ 120000 w 120000"/>
              <a:gd name="T17" fmla="*/ 0 h 120000"/>
              <a:gd name="T18" fmla="*/ 60694 w 120000"/>
              <a:gd name="T19" fmla="*/ 4571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60694" y="4571"/>
                </a:moveTo>
                <a:cubicBezTo>
                  <a:pt x="40138" y="4571"/>
                  <a:pt x="19861" y="3047"/>
                  <a:pt x="0" y="0"/>
                </a:cubicBezTo>
                <a:cubicBezTo>
                  <a:pt x="555" y="3428"/>
                  <a:pt x="1111" y="6857"/>
                  <a:pt x="1527" y="10285"/>
                </a:cubicBezTo>
                <a:cubicBezTo>
                  <a:pt x="7222" y="55238"/>
                  <a:pt x="6944" y="120000"/>
                  <a:pt x="21527" y="120000"/>
                </a:cubicBezTo>
                <a:cubicBezTo>
                  <a:pt x="59861" y="120000"/>
                  <a:pt x="59861" y="120000"/>
                  <a:pt x="59861" y="120000"/>
                </a:cubicBezTo>
                <a:cubicBezTo>
                  <a:pt x="60277" y="120000"/>
                  <a:pt x="60277" y="120000"/>
                  <a:pt x="60277" y="120000"/>
                </a:cubicBezTo>
                <a:cubicBezTo>
                  <a:pt x="98472" y="120000"/>
                  <a:pt x="98472" y="120000"/>
                  <a:pt x="98472" y="120000"/>
                </a:cubicBezTo>
                <a:cubicBezTo>
                  <a:pt x="113055" y="120000"/>
                  <a:pt x="112777" y="55238"/>
                  <a:pt x="118611" y="10285"/>
                </a:cubicBezTo>
                <a:cubicBezTo>
                  <a:pt x="119027" y="6857"/>
                  <a:pt x="119444" y="3428"/>
                  <a:pt x="120000" y="0"/>
                </a:cubicBezTo>
                <a:cubicBezTo>
                  <a:pt x="100555" y="3047"/>
                  <a:pt x="80833" y="4571"/>
                  <a:pt x="60694" y="4571"/>
                </a:cubicBezTo>
              </a:path>
            </a:pathLst>
          </a:custGeom>
          <a:solidFill>
            <a:srgbClr val="1155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s-MX"/>
          </a:p>
        </p:txBody>
      </p:sp>
      <p:sp>
        <p:nvSpPr>
          <p:cNvPr id="25" name="Shape 239"/>
          <p:cNvSpPr txBox="1">
            <a:spLocks noChangeArrowheads="1"/>
          </p:cNvSpPr>
          <p:nvPr/>
        </p:nvSpPr>
        <p:spPr bwMode="auto">
          <a:xfrm>
            <a:off x="1556676" y="4046621"/>
            <a:ext cx="225106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a:buSzPct val="25000"/>
            </a:pPr>
            <a:r>
              <a:rPr lang="es-MX" altLang="es-MX" sz="1600" b="1" dirty="0" smtClean="0">
                <a:solidFill>
                  <a:srgbClr val="FF0000"/>
                </a:solidFill>
                <a:latin typeface="Muli" charset="0"/>
                <a:sym typeface="Muli" charset="0"/>
              </a:rPr>
              <a:t>resultados</a:t>
            </a:r>
          </a:p>
          <a:p>
            <a:pPr algn="r">
              <a:buSzPct val="25000"/>
            </a:pPr>
            <a:r>
              <a:rPr lang="es-MX" altLang="es-MX" sz="1000" dirty="0" smtClean="0">
                <a:solidFill>
                  <a:srgbClr val="FF0000"/>
                </a:solidFill>
                <a:latin typeface="Muli" charset="0"/>
                <a:sym typeface="Muli" charset="0"/>
              </a:rPr>
              <a:t>.</a:t>
            </a:r>
            <a:endParaRPr lang="es-MX" altLang="es-MX" sz="1000" dirty="0">
              <a:solidFill>
                <a:srgbClr val="FF0000"/>
              </a:solidFill>
              <a:latin typeface="Muli" charset="0"/>
              <a:sym typeface="Muli" charset="0"/>
            </a:endParaRPr>
          </a:p>
        </p:txBody>
      </p:sp>
      <p:sp>
        <p:nvSpPr>
          <p:cNvPr id="26" name="Shape 240"/>
          <p:cNvSpPr txBox="1">
            <a:spLocks noChangeArrowheads="1"/>
          </p:cNvSpPr>
          <p:nvPr/>
        </p:nvSpPr>
        <p:spPr bwMode="auto">
          <a:xfrm>
            <a:off x="1656513" y="1971204"/>
            <a:ext cx="191272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a:buSzPct val="25000"/>
            </a:pPr>
            <a:r>
              <a:rPr lang="es-MX" altLang="es-MX" sz="1000" dirty="0" smtClean="0">
                <a:solidFill>
                  <a:srgbClr val="FFFFFF"/>
                </a:solidFill>
                <a:latin typeface="Muli" charset="0"/>
                <a:sym typeface="Muli" charset="0"/>
              </a:rPr>
              <a:t>De rentabilidad (para proyectos mayores a 20 millones de pesos)</a:t>
            </a:r>
            <a:endParaRPr lang="es-MX" altLang="es-MX" sz="1000" dirty="0">
              <a:solidFill>
                <a:srgbClr val="FFFFFF"/>
              </a:solidFill>
              <a:latin typeface="Muli" charset="0"/>
              <a:sym typeface="Muli" charset="0"/>
            </a:endParaRPr>
          </a:p>
        </p:txBody>
      </p:sp>
      <p:grpSp>
        <p:nvGrpSpPr>
          <p:cNvPr id="27" name="Shape 241"/>
          <p:cNvGrpSpPr>
            <a:grpSpLocks/>
          </p:cNvGrpSpPr>
          <p:nvPr/>
        </p:nvGrpSpPr>
        <p:grpSpPr bwMode="auto">
          <a:xfrm>
            <a:off x="4102145" y="2185328"/>
            <a:ext cx="266700" cy="249238"/>
            <a:chOff x="5972700" y="2330200"/>
            <a:chExt cx="411625" cy="387275"/>
          </a:xfrm>
        </p:grpSpPr>
        <p:sp>
          <p:nvSpPr>
            <p:cNvPr id="28" name="Shape 242"/>
            <p:cNvSpPr>
              <a:spLocks/>
            </p:cNvSpPr>
            <p:nvPr/>
          </p:nvSpPr>
          <p:spPr bwMode="auto">
            <a:xfrm>
              <a:off x="5972700" y="2476950"/>
              <a:ext cx="98050" cy="219825"/>
            </a:xfrm>
            <a:custGeom>
              <a:avLst/>
              <a:gdLst>
                <a:gd name="T0" fmla="*/ 0 w 3922"/>
                <a:gd name="T1" fmla="*/ 0 h 8793"/>
                <a:gd name="T2" fmla="*/ 0 w 3922"/>
                <a:gd name="T3" fmla="*/ 8792 h 8793"/>
                <a:gd name="T4" fmla="*/ 3921 w 3922"/>
                <a:gd name="T5" fmla="*/ 8792 h 8793"/>
                <a:gd name="T6" fmla="*/ 3921 w 3922"/>
                <a:gd name="T7" fmla="*/ 0 h 8793"/>
                <a:gd name="T8" fmla="*/ 0 w 3922"/>
                <a:gd name="T9" fmla="*/ 0 h 8793"/>
                <a:gd name="T10" fmla="*/ 2411 w 3922"/>
                <a:gd name="T11" fmla="*/ 2411 h 8793"/>
                <a:gd name="T12" fmla="*/ 2411 w 3922"/>
                <a:gd name="T13" fmla="*/ 2411 h 8793"/>
                <a:gd name="T14" fmla="*/ 2265 w 3922"/>
                <a:gd name="T15" fmla="*/ 2387 h 8793"/>
                <a:gd name="T16" fmla="*/ 2143 w 3922"/>
                <a:gd name="T17" fmla="*/ 2363 h 8793"/>
                <a:gd name="T18" fmla="*/ 2022 w 3922"/>
                <a:gd name="T19" fmla="*/ 2290 h 8793"/>
                <a:gd name="T20" fmla="*/ 1924 w 3922"/>
                <a:gd name="T21" fmla="*/ 2216 h 8793"/>
                <a:gd name="T22" fmla="*/ 1827 w 3922"/>
                <a:gd name="T23" fmla="*/ 2095 h 8793"/>
                <a:gd name="T24" fmla="*/ 1754 w 3922"/>
                <a:gd name="T25" fmla="*/ 1973 h 8793"/>
                <a:gd name="T26" fmla="*/ 1729 w 3922"/>
                <a:gd name="T27" fmla="*/ 1851 h 8793"/>
                <a:gd name="T28" fmla="*/ 1705 w 3922"/>
                <a:gd name="T29" fmla="*/ 1705 h 8793"/>
                <a:gd name="T30" fmla="*/ 1705 w 3922"/>
                <a:gd name="T31" fmla="*/ 1705 h 8793"/>
                <a:gd name="T32" fmla="*/ 1729 w 3922"/>
                <a:gd name="T33" fmla="*/ 1559 h 8793"/>
                <a:gd name="T34" fmla="*/ 1754 w 3922"/>
                <a:gd name="T35" fmla="*/ 1437 h 8793"/>
                <a:gd name="T36" fmla="*/ 1827 w 3922"/>
                <a:gd name="T37" fmla="*/ 1315 h 8793"/>
                <a:gd name="T38" fmla="*/ 1924 w 3922"/>
                <a:gd name="T39" fmla="*/ 1218 h 8793"/>
                <a:gd name="T40" fmla="*/ 2022 w 3922"/>
                <a:gd name="T41" fmla="*/ 1120 h 8793"/>
                <a:gd name="T42" fmla="*/ 2143 w 3922"/>
                <a:gd name="T43" fmla="*/ 1072 h 8793"/>
                <a:gd name="T44" fmla="*/ 2265 w 3922"/>
                <a:gd name="T45" fmla="*/ 1023 h 8793"/>
                <a:gd name="T46" fmla="*/ 2411 w 3922"/>
                <a:gd name="T47" fmla="*/ 999 h 8793"/>
                <a:gd name="T48" fmla="*/ 2411 w 3922"/>
                <a:gd name="T49" fmla="*/ 999 h 8793"/>
                <a:gd name="T50" fmla="*/ 2557 w 3922"/>
                <a:gd name="T51" fmla="*/ 1023 h 8793"/>
                <a:gd name="T52" fmla="*/ 2679 w 3922"/>
                <a:gd name="T53" fmla="*/ 1072 h 8793"/>
                <a:gd name="T54" fmla="*/ 2801 w 3922"/>
                <a:gd name="T55" fmla="*/ 1120 h 8793"/>
                <a:gd name="T56" fmla="*/ 2898 w 3922"/>
                <a:gd name="T57" fmla="*/ 1218 h 8793"/>
                <a:gd name="T58" fmla="*/ 2996 w 3922"/>
                <a:gd name="T59" fmla="*/ 1315 h 8793"/>
                <a:gd name="T60" fmla="*/ 3069 w 3922"/>
                <a:gd name="T61" fmla="*/ 1437 h 8793"/>
                <a:gd name="T62" fmla="*/ 3093 w 3922"/>
                <a:gd name="T63" fmla="*/ 1559 h 8793"/>
                <a:gd name="T64" fmla="*/ 3118 w 3922"/>
                <a:gd name="T65" fmla="*/ 1705 h 8793"/>
                <a:gd name="T66" fmla="*/ 3118 w 3922"/>
                <a:gd name="T67" fmla="*/ 1705 h 8793"/>
                <a:gd name="T68" fmla="*/ 3093 w 3922"/>
                <a:gd name="T69" fmla="*/ 1851 h 8793"/>
                <a:gd name="T70" fmla="*/ 3069 w 3922"/>
                <a:gd name="T71" fmla="*/ 1973 h 8793"/>
                <a:gd name="T72" fmla="*/ 2996 w 3922"/>
                <a:gd name="T73" fmla="*/ 2095 h 8793"/>
                <a:gd name="T74" fmla="*/ 2898 w 3922"/>
                <a:gd name="T75" fmla="*/ 2216 h 8793"/>
                <a:gd name="T76" fmla="*/ 2801 w 3922"/>
                <a:gd name="T77" fmla="*/ 2290 h 8793"/>
                <a:gd name="T78" fmla="*/ 2679 w 3922"/>
                <a:gd name="T79" fmla="*/ 2363 h 8793"/>
                <a:gd name="T80" fmla="*/ 2557 w 3922"/>
                <a:gd name="T81" fmla="*/ 2387 h 8793"/>
                <a:gd name="T82" fmla="*/ 2411 w 3922"/>
                <a:gd name="T83" fmla="*/ 2411 h 8793"/>
                <a:gd name="T84" fmla="*/ 2411 w 3922"/>
                <a:gd name="T85" fmla="*/ 2411 h 8793"/>
                <a:gd name="T86" fmla="*/ 0 w 3922"/>
                <a:gd name="T87" fmla="*/ 0 h 8793"/>
                <a:gd name="T88" fmla="*/ 3922 w 3922"/>
                <a:gd name="T89" fmla="*/ 8793 h 8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T86" t="T87" r="T88" b="T89"/>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29" y="1559"/>
                  </a:lnTo>
                  <a:lnTo>
                    <a:pt x="1754" y="1437"/>
                  </a:lnTo>
                  <a:lnTo>
                    <a:pt x="1827" y="1315"/>
                  </a:lnTo>
                  <a:lnTo>
                    <a:pt x="1924" y="1218"/>
                  </a:lnTo>
                  <a:lnTo>
                    <a:pt x="2022" y="1120"/>
                  </a:lnTo>
                  <a:lnTo>
                    <a:pt x="2143" y="1072"/>
                  </a:lnTo>
                  <a:lnTo>
                    <a:pt x="2265" y="1023"/>
                  </a:lnTo>
                  <a:lnTo>
                    <a:pt x="2411" y="999"/>
                  </a:lnTo>
                  <a:lnTo>
                    <a:pt x="2557" y="1023"/>
                  </a:lnTo>
                  <a:lnTo>
                    <a:pt x="2679" y="1072"/>
                  </a:lnTo>
                  <a:lnTo>
                    <a:pt x="2801" y="1120"/>
                  </a:lnTo>
                  <a:lnTo>
                    <a:pt x="2898" y="1218"/>
                  </a:lnTo>
                  <a:lnTo>
                    <a:pt x="2996" y="1315"/>
                  </a:lnTo>
                  <a:lnTo>
                    <a:pt x="3069" y="1437"/>
                  </a:lnTo>
                  <a:lnTo>
                    <a:pt x="3093" y="1559"/>
                  </a:lnTo>
                  <a:lnTo>
                    <a:pt x="3118" y="1705"/>
                  </a:lnTo>
                  <a:lnTo>
                    <a:pt x="3093" y="1851"/>
                  </a:lnTo>
                  <a:lnTo>
                    <a:pt x="3069" y="1973"/>
                  </a:lnTo>
                  <a:lnTo>
                    <a:pt x="2996" y="2095"/>
                  </a:lnTo>
                  <a:lnTo>
                    <a:pt x="2898" y="2216"/>
                  </a:lnTo>
                  <a:lnTo>
                    <a:pt x="2801" y="2290"/>
                  </a:lnTo>
                  <a:lnTo>
                    <a:pt x="2679" y="2363"/>
                  </a:lnTo>
                  <a:lnTo>
                    <a:pt x="2557" y="2387"/>
                  </a:lnTo>
                  <a:lnTo>
                    <a:pt x="2411" y="2411"/>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s-MX"/>
            </a:p>
          </p:txBody>
        </p:sp>
        <p:sp>
          <p:nvSpPr>
            <p:cNvPr id="29" name="Shape 243"/>
            <p:cNvSpPr>
              <a:spLocks/>
            </p:cNvSpPr>
            <p:nvPr/>
          </p:nvSpPr>
          <p:spPr bwMode="auto">
            <a:xfrm>
              <a:off x="6078025" y="2330200"/>
              <a:ext cx="306300" cy="387275"/>
            </a:xfrm>
            <a:custGeom>
              <a:avLst/>
              <a:gdLst>
                <a:gd name="T0" fmla="*/ 1511 w 12252"/>
                <a:gd name="T1" fmla="*/ 13396 h 15491"/>
                <a:gd name="T2" fmla="*/ 3556 w 12252"/>
                <a:gd name="T3" fmla="*/ 14273 h 15491"/>
                <a:gd name="T4" fmla="*/ 6114 w 12252"/>
                <a:gd name="T5" fmla="*/ 15101 h 15491"/>
                <a:gd name="T6" fmla="*/ 7672 w 12252"/>
                <a:gd name="T7" fmla="*/ 15417 h 15491"/>
                <a:gd name="T8" fmla="*/ 8598 w 12252"/>
                <a:gd name="T9" fmla="*/ 15490 h 15491"/>
                <a:gd name="T10" fmla="*/ 10181 w 12252"/>
                <a:gd name="T11" fmla="*/ 15417 h 15491"/>
                <a:gd name="T12" fmla="*/ 10814 w 12252"/>
                <a:gd name="T13" fmla="*/ 15222 h 15491"/>
                <a:gd name="T14" fmla="*/ 11082 w 12252"/>
                <a:gd name="T15" fmla="*/ 14955 h 15491"/>
                <a:gd name="T16" fmla="*/ 11204 w 12252"/>
                <a:gd name="T17" fmla="*/ 14126 h 15491"/>
                <a:gd name="T18" fmla="*/ 11033 w 12252"/>
                <a:gd name="T19" fmla="*/ 13664 h 15491"/>
                <a:gd name="T20" fmla="*/ 11009 w 12252"/>
                <a:gd name="T21" fmla="*/ 13518 h 15491"/>
                <a:gd name="T22" fmla="*/ 11350 w 12252"/>
                <a:gd name="T23" fmla="*/ 13323 h 15491"/>
                <a:gd name="T24" fmla="*/ 11545 w 12252"/>
                <a:gd name="T25" fmla="*/ 12957 h 15491"/>
                <a:gd name="T26" fmla="*/ 11642 w 12252"/>
                <a:gd name="T27" fmla="*/ 11959 h 15491"/>
                <a:gd name="T28" fmla="*/ 11618 w 12252"/>
                <a:gd name="T29" fmla="*/ 11618 h 15491"/>
                <a:gd name="T30" fmla="*/ 11374 w 12252"/>
                <a:gd name="T31" fmla="*/ 11277 h 15491"/>
                <a:gd name="T32" fmla="*/ 11423 w 12252"/>
                <a:gd name="T33" fmla="*/ 11180 h 15491"/>
                <a:gd name="T34" fmla="*/ 11715 w 12252"/>
                <a:gd name="T35" fmla="*/ 10960 h 15491"/>
                <a:gd name="T36" fmla="*/ 11886 w 12252"/>
                <a:gd name="T37" fmla="*/ 10644 h 15491"/>
                <a:gd name="T38" fmla="*/ 11983 w 12252"/>
                <a:gd name="T39" fmla="*/ 9645 h 15491"/>
                <a:gd name="T40" fmla="*/ 11959 w 12252"/>
                <a:gd name="T41" fmla="*/ 9280 h 15491"/>
                <a:gd name="T42" fmla="*/ 11788 w 12252"/>
                <a:gd name="T43" fmla="*/ 9012 h 15491"/>
                <a:gd name="T44" fmla="*/ 11618 w 12252"/>
                <a:gd name="T45" fmla="*/ 8866 h 15491"/>
                <a:gd name="T46" fmla="*/ 11910 w 12252"/>
                <a:gd name="T47" fmla="*/ 8695 h 15491"/>
                <a:gd name="T48" fmla="*/ 12105 w 12252"/>
                <a:gd name="T49" fmla="*/ 8427 h 15491"/>
                <a:gd name="T50" fmla="*/ 12251 w 12252"/>
                <a:gd name="T51" fmla="*/ 7307 h 15491"/>
                <a:gd name="T52" fmla="*/ 12202 w 12252"/>
                <a:gd name="T53" fmla="*/ 7064 h 15491"/>
                <a:gd name="T54" fmla="*/ 12032 w 12252"/>
                <a:gd name="T55" fmla="*/ 6771 h 15491"/>
                <a:gd name="T56" fmla="*/ 11472 w 12252"/>
                <a:gd name="T57" fmla="*/ 6430 h 15491"/>
                <a:gd name="T58" fmla="*/ 10546 w 12252"/>
                <a:gd name="T59" fmla="*/ 6211 h 15491"/>
                <a:gd name="T60" fmla="*/ 8817 w 12252"/>
                <a:gd name="T61" fmla="*/ 6016 h 15491"/>
                <a:gd name="T62" fmla="*/ 6309 w 12252"/>
                <a:gd name="T63" fmla="*/ 5870 h 15491"/>
                <a:gd name="T64" fmla="*/ 6771 w 12252"/>
                <a:gd name="T65" fmla="*/ 4872 h 15491"/>
                <a:gd name="T66" fmla="*/ 7064 w 12252"/>
                <a:gd name="T67" fmla="*/ 3678 h 15491"/>
                <a:gd name="T68" fmla="*/ 7283 w 12252"/>
                <a:gd name="T69" fmla="*/ 1535 h 15491"/>
                <a:gd name="T70" fmla="*/ 7283 w 12252"/>
                <a:gd name="T71" fmla="*/ 804 h 15491"/>
                <a:gd name="T72" fmla="*/ 7015 w 12252"/>
                <a:gd name="T73" fmla="*/ 317 h 15491"/>
                <a:gd name="T74" fmla="*/ 6503 w 12252"/>
                <a:gd name="T75" fmla="*/ 25 h 15491"/>
                <a:gd name="T76" fmla="*/ 5943 w 12252"/>
                <a:gd name="T77" fmla="*/ 25 h 15491"/>
                <a:gd name="T78" fmla="*/ 5359 w 12252"/>
                <a:gd name="T79" fmla="*/ 220 h 15491"/>
                <a:gd name="T80" fmla="*/ 4774 w 12252"/>
                <a:gd name="T81" fmla="*/ 2022 h 15491"/>
                <a:gd name="T82" fmla="*/ 4190 w 12252"/>
                <a:gd name="T83" fmla="*/ 3386 h 15491"/>
                <a:gd name="T84" fmla="*/ 3873 w 12252"/>
                <a:gd name="T85" fmla="*/ 3922 h 15491"/>
                <a:gd name="T86" fmla="*/ 2509 w 12252"/>
                <a:gd name="T87" fmla="*/ 5237 h 15491"/>
                <a:gd name="T88" fmla="*/ 0 w 12252"/>
                <a:gd name="T89" fmla="*/ 0 h 15491"/>
                <a:gd name="T90" fmla="*/ 12252 w 12252"/>
                <a:gd name="T91" fmla="*/ 15491 h 15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2252" h="15491" fill="none" extrusionOk="0">
                  <a:moveTo>
                    <a:pt x="1" y="13396"/>
                  </a:move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180" y="13956"/>
                  </a:lnTo>
                  <a:lnTo>
                    <a:pt x="11131" y="13810"/>
                  </a:lnTo>
                  <a:lnTo>
                    <a:pt x="11033" y="13664"/>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837"/>
                  </a:lnTo>
                  <a:lnTo>
                    <a:pt x="11642" y="11740"/>
                  </a:lnTo>
                  <a:lnTo>
                    <a:pt x="11618" y="11618"/>
                  </a:lnTo>
                  <a:lnTo>
                    <a:pt x="11569" y="11521"/>
                  </a:lnTo>
                  <a:lnTo>
                    <a:pt x="11447" y="11350"/>
                  </a:lnTo>
                  <a:lnTo>
                    <a:pt x="11374" y="11277"/>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9864" y="6114"/>
                  </a:lnTo>
                  <a:lnTo>
                    <a:pt x="8817" y="6016"/>
                  </a:lnTo>
                  <a:lnTo>
                    <a:pt x="7575" y="5943"/>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804"/>
                  </a:lnTo>
                  <a:lnTo>
                    <a:pt x="7210" y="609"/>
                  </a:lnTo>
                  <a:lnTo>
                    <a:pt x="7137" y="463"/>
                  </a:lnTo>
                  <a:lnTo>
                    <a:pt x="7015" y="317"/>
                  </a:lnTo>
                  <a:lnTo>
                    <a:pt x="6869" y="171"/>
                  </a:lnTo>
                  <a:lnTo>
                    <a:pt x="6698" y="98"/>
                  </a:lnTo>
                  <a:lnTo>
                    <a:pt x="6503" y="25"/>
                  </a:lnTo>
                  <a:lnTo>
                    <a:pt x="6309" y="1"/>
                  </a:lnTo>
                  <a:lnTo>
                    <a:pt x="5943" y="25"/>
                  </a:lnTo>
                  <a:lnTo>
                    <a:pt x="5700" y="74"/>
                  </a:lnTo>
                  <a:lnTo>
                    <a:pt x="5505" y="147"/>
                  </a:lnTo>
                  <a:lnTo>
                    <a:pt x="5359" y="220"/>
                  </a:lnTo>
                  <a:lnTo>
                    <a:pt x="4969" y="1462"/>
                  </a:lnTo>
                  <a:lnTo>
                    <a:pt x="4774" y="2022"/>
                  </a:lnTo>
                  <a:lnTo>
                    <a:pt x="4579" y="2534"/>
                  </a:lnTo>
                  <a:lnTo>
                    <a:pt x="4385" y="2996"/>
                  </a:lnTo>
                  <a:lnTo>
                    <a:pt x="4190" y="3386"/>
                  </a:lnTo>
                  <a:lnTo>
                    <a:pt x="4019" y="3678"/>
                  </a:lnTo>
                  <a:lnTo>
                    <a:pt x="3873" y="3922"/>
                  </a:lnTo>
                  <a:lnTo>
                    <a:pt x="3654" y="4141"/>
                  </a:lnTo>
                  <a:lnTo>
                    <a:pt x="3313" y="4482"/>
                  </a:lnTo>
                  <a:lnTo>
                    <a:pt x="2509" y="5237"/>
                  </a:lnTo>
                  <a:lnTo>
                    <a:pt x="1438" y="6211"/>
                  </a:lnTo>
                  <a:lnTo>
                    <a:pt x="1" y="6211"/>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s-MX"/>
            </a:p>
          </p:txBody>
        </p:sp>
      </p:grpSp>
      <p:grpSp>
        <p:nvGrpSpPr>
          <p:cNvPr id="30" name="Shape 261"/>
          <p:cNvGrpSpPr>
            <a:grpSpLocks/>
          </p:cNvGrpSpPr>
          <p:nvPr/>
        </p:nvGrpSpPr>
        <p:grpSpPr bwMode="auto">
          <a:xfrm>
            <a:off x="4183817" y="4098925"/>
            <a:ext cx="271463" cy="241300"/>
            <a:chOff x="5292575" y="3681900"/>
            <a:chExt cx="420150" cy="373275"/>
          </a:xfrm>
        </p:grpSpPr>
        <p:sp>
          <p:nvSpPr>
            <p:cNvPr id="31" name="Shape 262"/>
            <p:cNvSpPr>
              <a:spLocks/>
            </p:cNvSpPr>
            <p:nvPr/>
          </p:nvSpPr>
          <p:spPr bwMode="auto">
            <a:xfrm>
              <a:off x="5292575" y="3706875"/>
              <a:ext cx="420150" cy="266700"/>
            </a:xfrm>
            <a:custGeom>
              <a:avLst/>
              <a:gdLst>
                <a:gd name="T0" fmla="*/ 16319 w 16806"/>
                <a:gd name="T1" fmla="*/ 0 h 10668"/>
                <a:gd name="T2" fmla="*/ 488 w 16806"/>
                <a:gd name="T3" fmla="*/ 0 h 10668"/>
                <a:gd name="T4" fmla="*/ 488 w 16806"/>
                <a:gd name="T5" fmla="*/ 0 h 10668"/>
                <a:gd name="T6" fmla="*/ 390 w 16806"/>
                <a:gd name="T7" fmla="*/ 0 h 10668"/>
                <a:gd name="T8" fmla="*/ 293 w 16806"/>
                <a:gd name="T9" fmla="*/ 25 h 10668"/>
                <a:gd name="T10" fmla="*/ 196 w 16806"/>
                <a:gd name="T11" fmla="*/ 73 h 10668"/>
                <a:gd name="T12" fmla="*/ 123 w 16806"/>
                <a:gd name="T13" fmla="*/ 146 h 10668"/>
                <a:gd name="T14" fmla="*/ 74 w 16806"/>
                <a:gd name="T15" fmla="*/ 219 h 10668"/>
                <a:gd name="T16" fmla="*/ 25 w 16806"/>
                <a:gd name="T17" fmla="*/ 292 h 10668"/>
                <a:gd name="T18" fmla="*/ 1 w 16806"/>
                <a:gd name="T19" fmla="*/ 390 h 10668"/>
                <a:gd name="T20" fmla="*/ 1 w 16806"/>
                <a:gd name="T21" fmla="*/ 487 h 10668"/>
                <a:gd name="T22" fmla="*/ 1 w 16806"/>
                <a:gd name="T23" fmla="*/ 10181 h 10668"/>
                <a:gd name="T24" fmla="*/ 1 w 16806"/>
                <a:gd name="T25" fmla="*/ 10181 h 10668"/>
                <a:gd name="T26" fmla="*/ 1 w 16806"/>
                <a:gd name="T27" fmla="*/ 10278 h 10668"/>
                <a:gd name="T28" fmla="*/ 25 w 16806"/>
                <a:gd name="T29" fmla="*/ 10375 h 10668"/>
                <a:gd name="T30" fmla="*/ 74 w 16806"/>
                <a:gd name="T31" fmla="*/ 10448 h 10668"/>
                <a:gd name="T32" fmla="*/ 123 w 16806"/>
                <a:gd name="T33" fmla="*/ 10522 h 10668"/>
                <a:gd name="T34" fmla="*/ 196 w 16806"/>
                <a:gd name="T35" fmla="*/ 10570 h 10668"/>
                <a:gd name="T36" fmla="*/ 293 w 16806"/>
                <a:gd name="T37" fmla="*/ 10619 h 10668"/>
                <a:gd name="T38" fmla="*/ 390 w 16806"/>
                <a:gd name="T39" fmla="*/ 10643 h 10668"/>
                <a:gd name="T40" fmla="*/ 488 w 16806"/>
                <a:gd name="T41" fmla="*/ 10668 h 10668"/>
                <a:gd name="T42" fmla="*/ 16319 w 16806"/>
                <a:gd name="T43" fmla="*/ 10668 h 10668"/>
                <a:gd name="T44" fmla="*/ 16319 w 16806"/>
                <a:gd name="T45" fmla="*/ 10668 h 10668"/>
                <a:gd name="T46" fmla="*/ 16416 w 16806"/>
                <a:gd name="T47" fmla="*/ 10643 h 10668"/>
                <a:gd name="T48" fmla="*/ 16513 w 16806"/>
                <a:gd name="T49" fmla="*/ 10619 h 10668"/>
                <a:gd name="T50" fmla="*/ 16611 w 16806"/>
                <a:gd name="T51" fmla="*/ 10570 h 10668"/>
                <a:gd name="T52" fmla="*/ 16684 w 16806"/>
                <a:gd name="T53" fmla="*/ 10522 h 10668"/>
                <a:gd name="T54" fmla="*/ 16733 w 16806"/>
                <a:gd name="T55" fmla="*/ 10448 h 10668"/>
                <a:gd name="T56" fmla="*/ 16781 w 16806"/>
                <a:gd name="T57" fmla="*/ 10375 h 10668"/>
                <a:gd name="T58" fmla="*/ 16806 w 16806"/>
                <a:gd name="T59" fmla="*/ 10278 h 10668"/>
                <a:gd name="T60" fmla="*/ 16806 w 16806"/>
                <a:gd name="T61" fmla="*/ 10181 h 10668"/>
                <a:gd name="T62" fmla="*/ 16806 w 16806"/>
                <a:gd name="T63" fmla="*/ 487 h 10668"/>
                <a:gd name="T64" fmla="*/ 16806 w 16806"/>
                <a:gd name="T65" fmla="*/ 487 h 10668"/>
                <a:gd name="T66" fmla="*/ 16806 w 16806"/>
                <a:gd name="T67" fmla="*/ 390 h 10668"/>
                <a:gd name="T68" fmla="*/ 16781 w 16806"/>
                <a:gd name="T69" fmla="*/ 292 h 10668"/>
                <a:gd name="T70" fmla="*/ 16733 w 16806"/>
                <a:gd name="T71" fmla="*/ 219 h 10668"/>
                <a:gd name="T72" fmla="*/ 16684 w 16806"/>
                <a:gd name="T73" fmla="*/ 146 h 10668"/>
                <a:gd name="T74" fmla="*/ 16611 w 16806"/>
                <a:gd name="T75" fmla="*/ 73 h 10668"/>
                <a:gd name="T76" fmla="*/ 16513 w 16806"/>
                <a:gd name="T77" fmla="*/ 25 h 10668"/>
                <a:gd name="T78" fmla="*/ 16416 w 16806"/>
                <a:gd name="T79" fmla="*/ 0 h 10668"/>
                <a:gd name="T80" fmla="*/ 16319 w 16806"/>
                <a:gd name="T81" fmla="*/ 0 h 10668"/>
                <a:gd name="T82" fmla="*/ 16319 w 16806"/>
                <a:gd name="T83" fmla="*/ 0 h 10668"/>
                <a:gd name="T84" fmla="*/ 0 w 16806"/>
                <a:gd name="T85" fmla="*/ 0 h 10668"/>
                <a:gd name="T86" fmla="*/ 16806 w 16806"/>
                <a:gd name="T87" fmla="*/ 10668 h 10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T84" t="T85" r="T86" b="T87"/>
              <a:pathLst>
                <a:path w="16806" h="10668" fill="none" extrusionOk="0">
                  <a:moveTo>
                    <a:pt x="16319" y="0"/>
                  </a:moveTo>
                  <a:lnTo>
                    <a:pt x="488" y="0"/>
                  </a:lnTo>
                  <a:lnTo>
                    <a:pt x="390" y="0"/>
                  </a:lnTo>
                  <a:lnTo>
                    <a:pt x="293" y="25"/>
                  </a:lnTo>
                  <a:lnTo>
                    <a:pt x="196" y="73"/>
                  </a:lnTo>
                  <a:lnTo>
                    <a:pt x="123" y="146"/>
                  </a:lnTo>
                  <a:lnTo>
                    <a:pt x="74" y="219"/>
                  </a:lnTo>
                  <a:lnTo>
                    <a:pt x="25" y="292"/>
                  </a:lnTo>
                  <a:lnTo>
                    <a:pt x="1" y="390"/>
                  </a:lnTo>
                  <a:lnTo>
                    <a:pt x="1" y="487"/>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390"/>
                  </a:lnTo>
                  <a:lnTo>
                    <a:pt x="16781" y="292"/>
                  </a:lnTo>
                  <a:lnTo>
                    <a:pt x="16733" y="219"/>
                  </a:lnTo>
                  <a:lnTo>
                    <a:pt x="16684" y="146"/>
                  </a:lnTo>
                  <a:lnTo>
                    <a:pt x="16611" y="73"/>
                  </a:lnTo>
                  <a:lnTo>
                    <a:pt x="16513" y="25"/>
                  </a:lnTo>
                  <a:lnTo>
                    <a:pt x="16416" y="0"/>
                  </a:lnTo>
                  <a:lnTo>
                    <a:pt x="16319" y="0"/>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s-MX"/>
            </a:p>
          </p:txBody>
        </p:sp>
        <p:sp>
          <p:nvSpPr>
            <p:cNvPr id="32" name="Shape 263"/>
            <p:cNvSpPr>
              <a:spLocks/>
            </p:cNvSpPr>
            <p:nvPr/>
          </p:nvSpPr>
          <p:spPr bwMode="auto">
            <a:xfrm>
              <a:off x="5490475" y="3681900"/>
              <a:ext cx="24375" cy="25000"/>
            </a:xfrm>
            <a:custGeom>
              <a:avLst/>
              <a:gdLst>
                <a:gd name="T0" fmla="*/ 974 w 975"/>
                <a:gd name="T1" fmla="*/ 999 h 1000"/>
                <a:gd name="T2" fmla="*/ 974 w 975"/>
                <a:gd name="T3" fmla="*/ 488 h 1000"/>
                <a:gd name="T4" fmla="*/ 974 w 975"/>
                <a:gd name="T5" fmla="*/ 488 h 1000"/>
                <a:gd name="T6" fmla="*/ 974 w 975"/>
                <a:gd name="T7" fmla="*/ 390 h 1000"/>
                <a:gd name="T8" fmla="*/ 926 w 975"/>
                <a:gd name="T9" fmla="*/ 293 h 1000"/>
                <a:gd name="T10" fmla="*/ 901 w 975"/>
                <a:gd name="T11" fmla="*/ 220 h 1000"/>
                <a:gd name="T12" fmla="*/ 828 w 975"/>
                <a:gd name="T13" fmla="*/ 147 h 1000"/>
                <a:gd name="T14" fmla="*/ 755 w 975"/>
                <a:gd name="T15" fmla="*/ 74 h 1000"/>
                <a:gd name="T16" fmla="*/ 682 w 975"/>
                <a:gd name="T17" fmla="*/ 49 h 1000"/>
                <a:gd name="T18" fmla="*/ 585 w 975"/>
                <a:gd name="T19" fmla="*/ 1 h 1000"/>
                <a:gd name="T20" fmla="*/ 487 w 975"/>
                <a:gd name="T21" fmla="*/ 1 h 1000"/>
                <a:gd name="T22" fmla="*/ 487 w 975"/>
                <a:gd name="T23" fmla="*/ 1 h 1000"/>
                <a:gd name="T24" fmla="*/ 390 w 975"/>
                <a:gd name="T25" fmla="*/ 1 h 1000"/>
                <a:gd name="T26" fmla="*/ 292 w 975"/>
                <a:gd name="T27" fmla="*/ 49 h 1000"/>
                <a:gd name="T28" fmla="*/ 219 w 975"/>
                <a:gd name="T29" fmla="*/ 74 h 1000"/>
                <a:gd name="T30" fmla="*/ 146 w 975"/>
                <a:gd name="T31" fmla="*/ 147 h 1000"/>
                <a:gd name="T32" fmla="*/ 73 w 975"/>
                <a:gd name="T33" fmla="*/ 220 h 1000"/>
                <a:gd name="T34" fmla="*/ 49 w 975"/>
                <a:gd name="T35" fmla="*/ 293 h 1000"/>
                <a:gd name="T36" fmla="*/ 0 w 975"/>
                <a:gd name="T37" fmla="*/ 390 h 1000"/>
                <a:gd name="T38" fmla="*/ 0 w 975"/>
                <a:gd name="T39" fmla="*/ 488 h 1000"/>
                <a:gd name="T40" fmla="*/ 0 w 975"/>
                <a:gd name="T41" fmla="*/ 999 h 1000"/>
                <a:gd name="T42" fmla="*/ 0 w 975"/>
                <a:gd name="T43" fmla="*/ 0 h 1000"/>
                <a:gd name="T44" fmla="*/ 975 w 975"/>
                <a:gd name="T45" fmla="*/ 100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T42" t="T43" r="T44" b="T45"/>
              <a:pathLst>
                <a:path w="975" h="1000" fill="none" extrusionOk="0">
                  <a:moveTo>
                    <a:pt x="974" y="999"/>
                  </a:moveTo>
                  <a:lnTo>
                    <a:pt x="974" y="488"/>
                  </a:lnTo>
                  <a:lnTo>
                    <a:pt x="974" y="390"/>
                  </a:lnTo>
                  <a:lnTo>
                    <a:pt x="926" y="293"/>
                  </a:lnTo>
                  <a:lnTo>
                    <a:pt x="901" y="220"/>
                  </a:lnTo>
                  <a:lnTo>
                    <a:pt x="828" y="147"/>
                  </a:lnTo>
                  <a:lnTo>
                    <a:pt x="755" y="74"/>
                  </a:lnTo>
                  <a:lnTo>
                    <a:pt x="682" y="49"/>
                  </a:lnTo>
                  <a:lnTo>
                    <a:pt x="585"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s-MX"/>
            </a:p>
          </p:txBody>
        </p:sp>
        <p:sp>
          <p:nvSpPr>
            <p:cNvPr id="34" name="Shape 264"/>
            <p:cNvSpPr>
              <a:spLocks/>
            </p:cNvSpPr>
            <p:nvPr/>
          </p:nvSpPr>
          <p:spPr bwMode="auto">
            <a:xfrm>
              <a:off x="5358350" y="3973550"/>
              <a:ext cx="60900" cy="81625"/>
            </a:xfrm>
            <a:custGeom>
              <a:avLst/>
              <a:gdLst>
                <a:gd name="T0" fmla="*/ 1340 w 2436"/>
                <a:gd name="T1" fmla="*/ 1 h 3265"/>
                <a:gd name="T2" fmla="*/ 49 w 2436"/>
                <a:gd name="T3" fmla="*/ 2558 h 3265"/>
                <a:gd name="T4" fmla="*/ 49 w 2436"/>
                <a:gd name="T5" fmla="*/ 2558 h 3265"/>
                <a:gd name="T6" fmla="*/ 24 w 2436"/>
                <a:gd name="T7" fmla="*/ 2631 h 3265"/>
                <a:gd name="T8" fmla="*/ 0 w 2436"/>
                <a:gd name="T9" fmla="*/ 2728 h 3265"/>
                <a:gd name="T10" fmla="*/ 0 w 2436"/>
                <a:gd name="T11" fmla="*/ 2826 h 3265"/>
                <a:gd name="T12" fmla="*/ 24 w 2436"/>
                <a:gd name="T13" fmla="*/ 2923 h 3265"/>
                <a:gd name="T14" fmla="*/ 73 w 2436"/>
                <a:gd name="T15" fmla="*/ 2996 h 3265"/>
                <a:gd name="T16" fmla="*/ 122 w 2436"/>
                <a:gd name="T17" fmla="*/ 3094 h 3265"/>
                <a:gd name="T18" fmla="*/ 195 w 2436"/>
                <a:gd name="T19" fmla="*/ 3142 h 3265"/>
                <a:gd name="T20" fmla="*/ 268 w 2436"/>
                <a:gd name="T21" fmla="*/ 3215 h 3265"/>
                <a:gd name="T22" fmla="*/ 268 w 2436"/>
                <a:gd name="T23" fmla="*/ 3215 h 3265"/>
                <a:gd name="T24" fmla="*/ 390 w 2436"/>
                <a:gd name="T25" fmla="*/ 3240 h 3265"/>
                <a:gd name="T26" fmla="*/ 487 w 2436"/>
                <a:gd name="T27" fmla="*/ 3264 h 3265"/>
                <a:gd name="T28" fmla="*/ 487 w 2436"/>
                <a:gd name="T29" fmla="*/ 3264 h 3265"/>
                <a:gd name="T30" fmla="*/ 633 w 2436"/>
                <a:gd name="T31" fmla="*/ 3240 h 3265"/>
                <a:gd name="T32" fmla="*/ 755 w 2436"/>
                <a:gd name="T33" fmla="*/ 3191 h 3265"/>
                <a:gd name="T34" fmla="*/ 853 w 2436"/>
                <a:gd name="T35" fmla="*/ 3094 h 3265"/>
                <a:gd name="T36" fmla="*/ 926 w 2436"/>
                <a:gd name="T37" fmla="*/ 2996 h 3265"/>
                <a:gd name="T38" fmla="*/ 2436 w 2436"/>
                <a:gd name="T39" fmla="*/ 1 h 3265"/>
                <a:gd name="T40" fmla="*/ 0 w 2436"/>
                <a:gd name="T41" fmla="*/ 0 h 3265"/>
                <a:gd name="T42" fmla="*/ 2436 w 2436"/>
                <a:gd name="T43" fmla="*/ 3265 h 3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2436" h="3265" fill="none" extrusionOk="0">
                  <a:moveTo>
                    <a:pt x="1340" y="1"/>
                  </a:moveTo>
                  <a:lnTo>
                    <a:pt x="49" y="2558"/>
                  </a:lnTo>
                  <a:lnTo>
                    <a:pt x="24" y="2631"/>
                  </a:lnTo>
                  <a:lnTo>
                    <a:pt x="0" y="2728"/>
                  </a:lnTo>
                  <a:lnTo>
                    <a:pt x="0" y="2826"/>
                  </a:lnTo>
                  <a:lnTo>
                    <a:pt x="24" y="2923"/>
                  </a:lnTo>
                  <a:lnTo>
                    <a:pt x="73" y="2996"/>
                  </a:lnTo>
                  <a:lnTo>
                    <a:pt x="122" y="3094"/>
                  </a:lnTo>
                  <a:lnTo>
                    <a:pt x="195" y="3142"/>
                  </a:lnTo>
                  <a:lnTo>
                    <a:pt x="268" y="3215"/>
                  </a:lnTo>
                  <a:lnTo>
                    <a:pt x="390" y="3240"/>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s-MX"/>
            </a:p>
          </p:txBody>
        </p:sp>
        <p:sp>
          <p:nvSpPr>
            <p:cNvPr id="35" name="Shape 265"/>
            <p:cNvSpPr>
              <a:spLocks/>
            </p:cNvSpPr>
            <p:nvPr/>
          </p:nvSpPr>
          <p:spPr bwMode="auto">
            <a:xfrm>
              <a:off x="5586050" y="3973550"/>
              <a:ext cx="60925" cy="81625"/>
            </a:xfrm>
            <a:custGeom>
              <a:avLst/>
              <a:gdLst>
                <a:gd name="T0" fmla="*/ 1 w 2437"/>
                <a:gd name="T1" fmla="*/ 1 h 3265"/>
                <a:gd name="T2" fmla="*/ 1511 w 2437"/>
                <a:gd name="T3" fmla="*/ 2996 h 3265"/>
                <a:gd name="T4" fmla="*/ 1511 w 2437"/>
                <a:gd name="T5" fmla="*/ 2996 h 3265"/>
                <a:gd name="T6" fmla="*/ 1584 w 2437"/>
                <a:gd name="T7" fmla="*/ 3094 h 3265"/>
                <a:gd name="T8" fmla="*/ 1681 w 2437"/>
                <a:gd name="T9" fmla="*/ 3191 h 3265"/>
                <a:gd name="T10" fmla="*/ 1803 w 2437"/>
                <a:gd name="T11" fmla="*/ 3240 h 3265"/>
                <a:gd name="T12" fmla="*/ 1949 w 2437"/>
                <a:gd name="T13" fmla="*/ 3264 h 3265"/>
                <a:gd name="T14" fmla="*/ 1949 w 2437"/>
                <a:gd name="T15" fmla="*/ 3264 h 3265"/>
                <a:gd name="T16" fmla="*/ 2047 w 2437"/>
                <a:gd name="T17" fmla="*/ 3240 h 3265"/>
                <a:gd name="T18" fmla="*/ 2168 w 2437"/>
                <a:gd name="T19" fmla="*/ 3215 h 3265"/>
                <a:gd name="T20" fmla="*/ 2168 w 2437"/>
                <a:gd name="T21" fmla="*/ 3215 h 3265"/>
                <a:gd name="T22" fmla="*/ 2241 w 2437"/>
                <a:gd name="T23" fmla="*/ 3142 h 3265"/>
                <a:gd name="T24" fmla="*/ 2315 w 2437"/>
                <a:gd name="T25" fmla="*/ 3094 h 3265"/>
                <a:gd name="T26" fmla="*/ 2363 w 2437"/>
                <a:gd name="T27" fmla="*/ 2996 h 3265"/>
                <a:gd name="T28" fmla="*/ 2412 w 2437"/>
                <a:gd name="T29" fmla="*/ 2923 h 3265"/>
                <a:gd name="T30" fmla="*/ 2436 w 2437"/>
                <a:gd name="T31" fmla="*/ 2826 h 3265"/>
                <a:gd name="T32" fmla="*/ 2436 w 2437"/>
                <a:gd name="T33" fmla="*/ 2728 h 3265"/>
                <a:gd name="T34" fmla="*/ 2412 w 2437"/>
                <a:gd name="T35" fmla="*/ 2631 h 3265"/>
                <a:gd name="T36" fmla="*/ 2388 w 2437"/>
                <a:gd name="T37" fmla="*/ 2558 h 3265"/>
                <a:gd name="T38" fmla="*/ 1097 w 2437"/>
                <a:gd name="T39" fmla="*/ 1 h 3265"/>
                <a:gd name="T40" fmla="*/ 0 w 2437"/>
                <a:gd name="T41" fmla="*/ 0 h 3265"/>
                <a:gd name="T42" fmla="*/ 2437 w 2437"/>
                <a:gd name="T43" fmla="*/ 3265 h 3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2437" h="3265" fill="none" extrusionOk="0">
                  <a:moveTo>
                    <a:pt x="1" y="1"/>
                  </a:moveTo>
                  <a:lnTo>
                    <a:pt x="1511" y="2996"/>
                  </a:lnTo>
                  <a:lnTo>
                    <a:pt x="1584" y="3094"/>
                  </a:lnTo>
                  <a:lnTo>
                    <a:pt x="1681" y="3191"/>
                  </a:lnTo>
                  <a:lnTo>
                    <a:pt x="1803" y="3240"/>
                  </a:lnTo>
                  <a:lnTo>
                    <a:pt x="1949" y="3264"/>
                  </a:lnTo>
                  <a:lnTo>
                    <a:pt x="2047" y="3240"/>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s-MX"/>
            </a:p>
          </p:txBody>
        </p:sp>
        <p:sp>
          <p:nvSpPr>
            <p:cNvPr id="36" name="Shape 266"/>
            <p:cNvSpPr>
              <a:spLocks/>
            </p:cNvSpPr>
            <p:nvPr/>
          </p:nvSpPr>
          <p:spPr bwMode="auto">
            <a:xfrm>
              <a:off x="5316925" y="3731225"/>
              <a:ext cx="371450" cy="218000"/>
            </a:xfrm>
            <a:custGeom>
              <a:avLst/>
              <a:gdLst>
                <a:gd name="T0" fmla="*/ 1 w 14858"/>
                <a:gd name="T1" fmla="*/ 0 h 8720"/>
                <a:gd name="T2" fmla="*/ 1 w 14858"/>
                <a:gd name="T3" fmla="*/ 8719 h 8720"/>
                <a:gd name="T4" fmla="*/ 14857 w 14858"/>
                <a:gd name="T5" fmla="*/ 8719 h 8720"/>
                <a:gd name="T6" fmla="*/ 14857 w 14858"/>
                <a:gd name="T7" fmla="*/ 0 h 8720"/>
                <a:gd name="T8" fmla="*/ 1 w 14858"/>
                <a:gd name="T9" fmla="*/ 0 h 8720"/>
                <a:gd name="T10" fmla="*/ 0 w 14858"/>
                <a:gd name="T11" fmla="*/ 0 h 8720"/>
                <a:gd name="T12" fmla="*/ 14858 w 14858"/>
                <a:gd name="T13" fmla="*/ 8720 h 8720"/>
              </a:gdLst>
              <a:ahLst/>
              <a:cxnLst>
                <a:cxn ang="0">
                  <a:pos x="T0" y="T1"/>
                </a:cxn>
                <a:cxn ang="0">
                  <a:pos x="T2" y="T3"/>
                </a:cxn>
                <a:cxn ang="0">
                  <a:pos x="T4" y="T5"/>
                </a:cxn>
                <a:cxn ang="0">
                  <a:pos x="T6" y="T7"/>
                </a:cxn>
                <a:cxn ang="0">
                  <a:pos x="T8" y="T9"/>
                </a:cxn>
              </a:cxnLst>
              <a:rect l="T10" t="T11" r="T12" b="T13"/>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s-MX"/>
            </a:p>
          </p:txBody>
        </p:sp>
        <p:sp>
          <p:nvSpPr>
            <p:cNvPr id="37" name="Shape 267"/>
            <p:cNvSpPr>
              <a:spLocks/>
            </p:cNvSpPr>
            <p:nvPr/>
          </p:nvSpPr>
          <p:spPr bwMode="auto">
            <a:xfrm>
              <a:off x="5380250" y="3784800"/>
              <a:ext cx="230200" cy="115725"/>
            </a:xfrm>
            <a:custGeom>
              <a:avLst/>
              <a:gdLst>
                <a:gd name="T0" fmla="*/ 9207 w 9208"/>
                <a:gd name="T1" fmla="*/ 1 h 4629"/>
                <a:gd name="T2" fmla="*/ 5213 w 9208"/>
                <a:gd name="T3" fmla="*/ 3995 h 4629"/>
                <a:gd name="T4" fmla="*/ 5213 w 9208"/>
                <a:gd name="T5" fmla="*/ 3995 h 4629"/>
                <a:gd name="T6" fmla="*/ 5140 w 9208"/>
                <a:gd name="T7" fmla="*/ 4044 h 4629"/>
                <a:gd name="T8" fmla="*/ 5067 w 9208"/>
                <a:gd name="T9" fmla="*/ 4092 h 4629"/>
                <a:gd name="T10" fmla="*/ 4969 w 9208"/>
                <a:gd name="T11" fmla="*/ 4117 h 4629"/>
                <a:gd name="T12" fmla="*/ 4872 w 9208"/>
                <a:gd name="T13" fmla="*/ 4141 h 4629"/>
                <a:gd name="T14" fmla="*/ 4774 w 9208"/>
                <a:gd name="T15" fmla="*/ 4117 h 4629"/>
                <a:gd name="T16" fmla="*/ 4677 w 9208"/>
                <a:gd name="T17" fmla="*/ 4092 h 4629"/>
                <a:gd name="T18" fmla="*/ 4604 w 9208"/>
                <a:gd name="T19" fmla="*/ 4044 h 4629"/>
                <a:gd name="T20" fmla="*/ 4531 w 9208"/>
                <a:gd name="T21" fmla="*/ 3995 h 4629"/>
                <a:gd name="T22" fmla="*/ 2582 w 9208"/>
                <a:gd name="T23" fmla="*/ 2046 h 4629"/>
                <a:gd name="T24" fmla="*/ 1 w 9208"/>
                <a:gd name="T25" fmla="*/ 4628 h 4629"/>
                <a:gd name="T26" fmla="*/ 0 w 9208"/>
                <a:gd name="T27" fmla="*/ 0 h 4629"/>
                <a:gd name="T28" fmla="*/ 9208 w 9208"/>
                <a:gd name="T29" fmla="*/ 4629 h 4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9208" h="4629" fill="none" extrusionOk="0">
                  <a:moveTo>
                    <a:pt x="9207" y="1"/>
                  </a:move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s-MX"/>
            </a:p>
          </p:txBody>
        </p:sp>
        <p:sp>
          <p:nvSpPr>
            <p:cNvPr id="38" name="Shape 268"/>
            <p:cNvSpPr>
              <a:spLocks/>
            </p:cNvSpPr>
            <p:nvPr/>
          </p:nvSpPr>
          <p:spPr bwMode="auto">
            <a:xfrm>
              <a:off x="5547700" y="3779925"/>
              <a:ext cx="68825" cy="68825"/>
            </a:xfrm>
            <a:custGeom>
              <a:avLst/>
              <a:gdLst>
                <a:gd name="T0" fmla="*/ 0 w 2753"/>
                <a:gd name="T1" fmla="*/ 1 h 2753"/>
                <a:gd name="T2" fmla="*/ 2265 w 2753"/>
                <a:gd name="T3" fmla="*/ 1 h 2753"/>
                <a:gd name="T4" fmla="*/ 2265 w 2753"/>
                <a:gd name="T5" fmla="*/ 1 h 2753"/>
                <a:gd name="T6" fmla="*/ 2363 w 2753"/>
                <a:gd name="T7" fmla="*/ 1 h 2753"/>
                <a:gd name="T8" fmla="*/ 2460 w 2753"/>
                <a:gd name="T9" fmla="*/ 25 h 2753"/>
                <a:gd name="T10" fmla="*/ 2533 w 2753"/>
                <a:gd name="T11" fmla="*/ 74 h 2753"/>
                <a:gd name="T12" fmla="*/ 2606 w 2753"/>
                <a:gd name="T13" fmla="*/ 147 h 2753"/>
                <a:gd name="T14" fmla="*/ 2680 w 2753"/>
                <a:gd name="T15" fmla="*/ 220 h 2753"/>
                <a:gd name="T16" fmla="*/ 2728 w 2753"/>
                <a:gd name="T17" fmla="*/ 293 h 2753"/>
                <a:gd name="T18" fmla="*/ 2753 w 2753"/>
                <a:gd name="T19" fmla="*/ 390 h 2753"/>
                <a:gd name="T20" fmla="*/ 2753 w 2753"/>
                <a:gd name="T21" fmla="*/ 488 h 2753"/>
                <a:gd name="T22" fmla="*/ 2753 w 2753"/>
                <a:gd name="T23" fmla="*/ 2753 h 2753"/>
                <a:gd name="T24" fmla="*/ 0 w 2753"/>
                <a:gd name="T25" fmla="*/ 0 h 2753"/>
                <a:gd name="T26" fmla="*/ 2753 w 2753"/>
                <a:gd name="T27" fmla="*/ 2753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753" h="2753" fill="none" extrusionOk="0">
                  <a:moveTo>
                    <a:pt x="0" y="1"/>
                  </a:move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s-MX"/>
            </a:p>
          </p:txBody>
        </p:sp>
      </p:grpSp>
      <p:sp>
        <p:nvSpPr>
          <p:cNvPr id="39" name="Rectángulo 38"/>
          <p:cNvSpPr/>
          <p:nvPr/>
        </p:nvSpPr>
        <p:spPr>
          <a:xfrm>
            <a:off x="3735342" y="4054402"/>
            <a:ext cx="633507" cy="338554"/>
          </a:xfrm>
          <a:prstGeom prst="rect">
            <a:avLst/>
          </a:prstGeom>
        </p:spPr>
        <p:txBody>
          <a:bodyPr wrap="none">
            <a:spAutoFit/>
          </a:bodyPr>
          <a:lstStyle/>
          <a:p>
            <a:r>
              <a:rPr lang="es-ES" sz="1600" b="1" dirty="0" smtClean="0">
                <a:solidFill>
                  <a:schemeClr val="bg1"/>
                </a:solidFill>
                <a:latin typeface="Calibri" pitchFamily="34" charset="0"/>
              </a:rPr>
              <a:t>3.1    </a:t>
            </a:r>
            <a:endParaRPr lang="es-MX" sz="1600" dirty="0">
              <a:solidFill>
                <a:schemeClr val="bg1"/>
              </a:solidFill>
            </a:endParaRPr>
          </a:p>
        </p:txBody>
      </p:sp>
      <p:sp>
        <p:nvSpPr>
          <p:cNvPr id="40" name="Rectángulo 39"/>
          <p:cNvSpPr/>
          <p:nvPr/>
        </p:nvSpPr>
        <p:spPr>
          <a:xfrm>
            <a:off x="4736310" y="3588048"/>
            <a:ext cx="2991525" cy="261610"/>
          </a:xfrm>
          <a:prstGeom prst="rect">
            <a:avLst/>
          </a:prstGeom>
        </p:spPr>
        <p:txBody>
          <a:bodyPr wrap="none">
            <a:spAutoFit/>
          </a:bodyPr>
          <a:lstStyle/>
          <a:p>
            <a:pPr lvl="2" algn="just">
              <a:buNone/>
            </a:pPr>
            <a:r>
              <a:rPr lang="es-ES" sz="1100" b="1" dirty="0">
                <a:solidFill>
                  <a:schemeClr val="bg1"/>
                </a:solidFill>
                <a:latin typeface="Calibri" pitchFamily="34" charset="0"/>
              </a:rPr>
              <a:t>3.1.1.</a:t>
            </a:r>
            <a:r>
              <a:rPr lang="es-ES" sz="1100" b="1" dirty="0">
                <a:solidFill>
                  <a:srgbClr val="FFC000"/>
                </a:solidFill>
                <a:latin typeface="Calibri" pitchFamily="34" charset="0"/>
              </a:rPr>
              <a:t> Definición </a:t>
            </a:r>
            <a:r>
              <a:rPr lang="es-ES" sz="1100" b="1" dirty="0">
                <a:solidFill>
                  <a:schemeClr val="bg1"/>
                </a:solidFill>
                <a:latin typeface="Calibri" pitchFamily="34" charset="0"/>
              </a:rPr>
              <a:t>de indicadores.</a:t>
            </a:r>
            <a:endParaRPr lang="es-MX" sz="1100" dirty="0">
              <a:solidFill>
                <a:schemeClr val="bg1"/>
              </a:solidFill>
              <a:latin typeface="Calibri" pitchFamily="34" charset="0"/>
            </a:endParaRPr>
          </a:p>
        </p:txBody>
      </p:sp>
      <p:sp>
        <p:nvSpPr>
          <p:cNvPr id="41" name="Rectángulo 40"/>
          <p:cNvSpPr/>
          <p:nvPr/>
        </p:nvSpPr>
        <p:spPr>
          <a:xfrm>
            <a:off x="4732328" y="3817464"/>
            <a:ext cx="2734851" cy="276999"/>
          </a:xfrm>
          <a:prstGeom prst="rect">
            <a:avLst/>
          </a:prstGeom>
        </p:spPr>
        <p:txBody>
          <a:bodyPr wrap="none">
            <a:spAutoFit/>
          </a:bodyPr>
          <a:lstStyle/>
          <a:p>
            <a:pPr lvl="2" algn="just">
              <a:buNone/>
            </a:pPr>
            <a:r>
              <a:rPr lang="es-ES" sz="1200" b="1" dirty="0">
                <a:solidFill>
                  <a:schemeClr val="bg1"/>
                </a:solidFill>
                <a:latin typeface="Calibri" pitchFamily="34" charset="0"/>
              </a:rPr>
              <a:t>3.1.2</a:t>
            </a:r>
            <a:r>
              <a:rPr lang="es-ES" sz="1200" b="1" dirty="0">
                <a:solidFill>
                  <a:srgbClr val="FFC000"/>
                </a:solidFill>
                <a:latin typeface="Calibri" pitchFamily="34" charset="0"/>
              </a:rPr>
              <a:t>. Método </a:t>
            </a:r>
            <a:r>
              <a:rPr lang="es-ES" sz="1200" b="1" dirty="0">
                <a:solidFill>
                  <a:schemeClr val="bg1"/>
                </a:solidFill>
                <a:latin typeface="Calibri" pitchFamily="34" charset="0"/>
              </a:rPr>
              <a:t>de cálculo.</a:t>
            </a:r>
            <a:endParaRPr lang="es-MX" sz="1200" dirty="0">
              <a:solidFill>
                <a:schemeClr val="bg1"/>
              </a:solidFill>
              <a:latin typeface="Calibri" pitchFamily="34" charset="0"/>
            </a:endParaRPr>
          </a:p>
        </p:txBody>
      </p:sp>
      <p:sp>
        <p:nvSpPr>
          <p:cNvPr id="42" name="Rectángulo 41"/>
          <p:cNvSpPr/>
          <p:nvPr/>
        </p:nvSpPr>
        <p:spPr>
          <a:xfrm>
            <a:off x="4751598" y="4144307"/>
            <a:ext cx="2674130" cy="261610"/>
          </a:xfrm>
          <a:prstGeom prst="rect">
            <a:avLst/>
          </a:prstGeom>
        </p:spPr>
        <p:txBody>
          <a:bodyPr wrap="none">
            <a:spAutoFit/>
          </a:bodyPr>
          <a:lstStyle/>
          <a:p>
            <a:pPr lvl="2" algn="just">
              <a:buNone/>
            </a:pPr>
            <a:r>
              <a:rPr lang="es-ES" sz="1100" b="1" dirty="0">
                <a:solidFill>
                  <a:schemeClr val="bg1"/>
                </a:solidFill>
                <a:latin typeface="Calibri" pitchFamily="34" charset="0"/>
              </a:rPr>
              <a:t>3.1.3. </a:t>
            </a:r>
            <a:r>
              <a:rPr lang="es-ES" sz="1100" b="1" dirty="0">
                <a:solidFill>
                  <a:srgbClr val="FFC000"/>
                </a:solidFill>
                <a:latin typeface="Calibri" pitchFamily="34" charset="0"/>
              </a:rPr>
              <a:t>Metas</a:t>
            </a:r>
            <a:r>
              <a:rPr lang="es-ES" sz="1100" b="1" dirty="0">
                <a:solidFill>
                  <a:schemeClr val="bg1"/>
                </a:solidFill>
                <a:latin typeface="Calibri" pitchFamily="34" charset="0"/>
              </a:rPr>
              <a:t> del indicador.</a:t>
            </a:r>
            <a:endParaRPr lang="es-MX" sz="1100" dirty="0">
              <a:solidFill>
                <a:schemeClr val="bg1"/>
              </a:solidFill>
              <a:latin typeface="Calibri" pitchFamily="34" charset="0"/>
            </a:endParaRPr>
          </a:p>
        </p:txBody>
      </p:sp>
      <p:sp>
        <p:nvSpPr>
          <p:cNvPr id="43" name="Rectángulo 42"/>
          <p:cNvSpPr/>
          <p:nvPr/>
        </p:nvSpPr>
        <p:spPr>
          <a:xfrm>
            <a:off x="4732324" y="4418333"/>
            <a:ext cx="4572000" cy="261610"/>
          </a:xfrm>
          <a:prstGeom prst="rect">
            <a:avLst/>
          </a:prstGeom>
        </p:spPr>
        <p:txBody>
          <a:bodyPr>
            <a:spAutoFit/>
          </a:bodyPr>
          <a:lstStyle/>
          <a:p>
            <a:pPr lvl="2" algn="just">
              <a:buNone/>
            </a:pPr>
            <a:r>
              <a:rPr lang="es-ES" sz="1100" b="1" dirty="0">
                <a:solidFill>
                  <a:schemeClr val="bg1"/>
                </a:solidFill>
                <a:latin typeface="Calibri" pitchFamily="34" charset="0"/>
              </a:rPr>
              <a:t>3.1.4. </a:t>
            </a:r>
            <a:r>
              <a:rPr lang="es-ES" sz="1100" b="1" dirty="0">
                <a:solidFill>
                  <a:srgbClr val="FFC000"/>
                </a:solidFill>
                <a:latin typeface="Calibri" pitchFamily="34" charset="0"/>
              </a:rPr>
              <a:t>Fuentes </a:t>
            </a:r>
            <a:r>
              <a:rPr lang="es-ES" sz="1100" b="1" dirty="0">
                <a:solidFill>
                  <a:schemeClr val="bg1"/>
                </a:solidFill>
                <a:latin typeface="Calibri" pitchFamily="34" charset="0"/>
              </a:rPr>
              <a:t>de la información del indicador.</a:t>
            </a:r>
            <a:endParaRPr lang="es-MX" sz="1100" dirty="0">
              <a:solidFill>
                <a:schemeClr val="bg1"/>
              </a:solidFill>
              <a:latin typeface="Calibri" pitchFamily="34" charset="0"/>
            </a:endParaRPr>
          </a:p>
        </p:txBody>
      </p:sp>
      <p:sp>
        <p:nvSpPr>
          <p:cNvPr id="44" name="Rectángulo 43"/>
          <p:cNvSpPr/>
          <p:nvPr/>
        </p:nvSpPr>
        <p:spPr>
          <a:xfrm>
            <a:off x="3680149" y="2156060"/>
            <a:ext cx="503664" cy="307777"/>
          </a:xfrm>
          <a:prstGeom prst="rect">
            <a:avLst/>
          </a:prstGeom>
        </p:spPr>
        <p:txBody>
          <a:bodyPr wrap="none">
            <a:spAutoFit/>
          </a:bodyPr>
          <a:lstStyle/>
          <a:p>
            <a:r>
              <a:rPr lang="es-ES" b="1" dirty="0">
                <a:solidFill>
                  <a:schemeClr val="bg1"/>
                </a:solidFill>
                <a:latin typeface="Calibri" pitchFamily="34" charset="0"/>
              </a:rPr>
              <a:t>3.2. </a:t>
            </a:r>
            <a:endParaRPr lang="es-MX" dirty="0">
              <a:solidFill>
                <a:schemeClr val="bg1"/>
              </a:solidFill>
            </a:endParaRPr>
          </a:p>
        </p:txBody>
      </p:sp>
      <p:pic>
        <p:nvPicPr>
          <p:cNvPr id="45" name="Picture 2" descr="Resultado de imagen para flecha azu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4816" y="3928631"/>
            <a:ext cx="514709" cy="590096"/>
          </a:xfrm>
          <a:prstGeom prst="rect">
            <a:avLst/>
          </a:prstGeom>
          <a:noFill/>
          <a:extLst>
            <a:ext uri="{909E8E84-426E-40DD-AFC4-6F175D3DCCD1}">
              <a14:hiddenFill xmlns:a14="http://schemas.microsoft.com/office/drawing/2010/main">
                <a:solidFill>
                  <a:srgbClr val="FFFFFF"/>
                </a:solidFill>
              </a14:hiddenFill>
            </a:ext>
          </a:extLst>
        </p:spPr>
      </p:pic>
      <p:sp>
        <p:nvSpPr>
          <p:cNvPr id="48" name="Rectángulo 47"/>
          <p:cNvSpPr/>
          <p:nvPr/>
        </p:nvSpPr>
        <p:spPr>
          <a:xfrm>
            <a:off x="808042" y="880088"/>
            <a:ext cx="3921330" cy="369332"/>
          </a:xfrm>
          <a:prstGeom prst="rect">
            <a:avLst/>
          </a:prstGeom>
          <a:solidFill>
            <a:srgbClr val="00B0F0"/>
          </a:solidFill>
        </p:spPr>
        <p:txBody>
          <a:bodyPr wrap="none">
            <a:spAutoFit/>
          </a:bodyPr>
          <a:lstStyle/>
          <a:p>
            <a:pPr lvl="0" algn="just">
              <a:buNone/>
            </a:pPr>
            <a:r>
              <a:rPr lang="es-ES" sz="1800" b="1" dirty="0">
                <a:solidFill>
                  <a:schemeClr val="bg1"/>
                </a:solidFill>
                <a:latin typeface="Calibri" pitchFamily="34" charset="0"/>
              </a:rPr>
              <a:t>3. </a:t>
            </a:r>
            <a:r>
              <a:rPr lang="es-ES" sz="1800" b="1" dirty="0">
                <a:solidFill>
                  <a:srgbClr val="FFFF00"/>
                </a:solidFill>
                <a:latin typeface="Calibri" pitchFamily="34" charset="0"/>
              </a:rPr>
              <a:t>Indicadores</a:t>
            </a:r>
            <a:r>
              <a:rPr lang="es-ES" sz="1800" b="1" dirty="0">
                <a:solidFill>
                  <a:schemeClr val="bg1"/>
                </a:solidFill>
                <a:latin typeface="Calibri" pitchFamily="34" charset="0"/>
              </a:rPr>
              <a:t> del programa o proyecto</a:t>
            </a:r>
            <a:endParaRPr lang="es-MX" sz="1800" dirty="0">
              <a:solidFill>
                <a:schemeClr val="bg1"/>
              </a:solidFill>
              <a:latin typeface="Calibri" pitchFamily="34" charset="0"/>
            </a:endParaRPr>
          </a:p>
        </p:txBody>
      </p:sp>
      <p:sp>
        <p:nvSpPr>
          <p:cNvPr id="50" name="CuadroTexto 49"/>
          <p:cNvSpPr txBox="1"/>
          <p:nvPr/>
        </p:nvSpPr>
        <p:spPr>
          <a:xfrm>
            <a:off x="2064265" y="3934047"/>
            <a:ext cx="1179798" cy="461665"/>
          </a:xfrm>
          <a:prstGeom prst="rect">
            <a:avLst/>
          </a:prstGeom>
          <a:noFill/>
        </p:spPr>
        <p:txBody>
          <a:bodyPr wrap="square" rtlCol="0">
            <a:spAutoFit/>
          </a:bodyPr>
          <a:lstStyle/>
          <a:p>
            <a:r>
              <a:rPr lang="es-MX" sz="2400" b="1" dirty="0" smtClean="0">
                <a:solidFill>
                  <a:schemeClr val="bg1"/>
                </a:solidFill>
              </a:rPr>
              <a:t>3.1</a:t>
            </a:r>
            <a:endParaRPr lang="es-MX" sz="2400" b="1" dirty="0">
              <a:solidFill>
                <a:schemeClr val="bg1"/>
              </a:solidFill>
            </a:endParaRPr>
          </a:p>
        </p:txBody>
      </p:sp>
      <p:pic>
        <p:nvPicPr>
          <p:cNvPr id="51" name="Picture 2" descr="Resultado de imagen para mano seÃ±alan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6733" y="3904490"/>
            <a:ext cx="671526" cy="67152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Resultado de imagen para infoem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52" name="5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1864132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n 92"/>
          <p:cNvPicPr>
            <a:picLocks noChangeAspect="1"/>
          </p:cNvPicPr>
          <p:nvPr/>
        </p:nvPicPr>
        <p:blipFill rotWithShape="1">
          <a:blip r:embed="rId2"/>
          <a:srcRect l="19853"/>
          <a:stretch/>
        </p:blipFill>
        <p:spPr>
          <a:xfrm>
            <a:off x="4096" y="0"/>
            <a:ext cx="9144000" cy="5143500"/>
          </a:xfrm>
          <a:prstGeom prst="rect">
            <a:avLst/>
          </a:prstGeom>
        </p:spPr>
      </p:pic>
      <p:cxnSp>
        <p:nvCxnSpPr>
          <p:cNvPr id="23"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4"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33" name="Rectángulo 32"/>
          <p:cNvSpPr/>
          <p:nvPr/>
        </p:nvSpPr>
        <p:spPr>
          <a:xfrm>
            <a:off x="368336" y="5174792"/>
            <a:ext cx="4140733" cy="353935"/>
          </a:xfrm>
          <a:prstGeom prst="rect">
            <a:avLst/>
          </a:prstGeom>
        </p:spPr>
        <p:txBody>
          <a:bodyPr wrap="none" lIns="121912" tIns="60956" rIns="121912" bIns="60956">
            <a:spAutoFit/>
          </a:bodyPr>
          <a:lstStyle/>
          <a:p>
            <a:pPr algn="just"/>
            <a:r>
              <a:rPr lang="es-MX" sz="1500" b="1" dirty="0">
                <a:solidFill>
                  <a:prstClr val="white"/>
                </a:solidFill>
                <a:ea typeface="Calibri" panose="020F0502020204030204" pitchFamily="34" charset="0"/>
                <a:cs typeface="Calibri" panose="020F0502020204030204" pitchFamily="34" charset="0"/>
              </a:rPr>
              <a:t>Personal del instituto:  2 archivistas y 2 auxiliares</a:t>
            </a:r>
          </a:p>
        </p:txBody>
      </p:sp>
      <p:sp>
        <p:nvSpPr>
          <p:cNvPr id="9"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Guía para la Presentación del Proyecto</a:t>
            </a:r>
            <a:endParaRPr lang="es-MX" sz="1400" dirty="0">
              <a:solidFill>
                <a:srgbClr val="E60083"/>
              </a:solidFill>
              <a:ea typeface="Montserrat Light" charset="0"/>
              <a:cs typeface="Montserrat Light" charset="0"/>
            </a:endParaRPr>
          </a:p>
        </p:txBody>
      </p:sp>
      <p:sp>
        <p:nvSpPr>
          <p:cNvPr id="7" name="Rectangle 121"/>
          <p:cNvSpPr/>
          <p:nvPr/>
        </p:nvSpPr>
        <p:spPr>
          <a:xfrm>
            <a:off x="152400" y="1962150"/>
            <a:ext cx="5986759" cy="1094747"/>
          </a:xfrm>
          <a:prstGeom prst="rect">
            <a:avLst/>
          </a:prstGeom>
          <a:solidFill>
            <a:srgbClr val="00B0F0"/>
          </a:solidFill>
          <a:ln w="19050" cap="flat" cmpd="sng" algn="ctr">
            <a:noFill/>
            <a:prstDash val="solid"/>
          </a:ln>
          <a:effectLst/>
        </p:spPr>
        <p:txBody>
          <a:bodyPr rtlCol="0" anchor="ctr"/>
          <a:lstStyle/>
          <a:p>
            <a:pPr eaLnBrk="1" fontAlgn="auto" hangingPunct="1">
              <a:spcBef>
                <a:spcPts val="0"/>
              </a:spcBef>
              <a:spcAft>
                <a:spcPts val="0"/>
              </a:spcAft>
              <a:defRPr/>
            </a:pPr>
            <a:r>
              <a:rPr lang="en-US" sz="1200" b="1" kern="0" dirty="0">
                <a:solidFill>
                  <a:sysClr val="window" lastClr="FFFFFF"/>
                </a:solidFill>
                <a:latin typeface="Calibri"/>
                <a:cs typeface="+mn-cs"/>
              </a:rPr>
              <a:t>Artículo 92</a:t>
            </a:r>
            <a:r>
              <a:rPr lang="en-US" sz="1200" b="1" kern="0" dirty="0" smtClean="0">
                <a:solidFill>
                  <a:sysClr val="window" lastClr="FFFFFF"/>
                </a:solidFill>
                <a:latin typeface="Calibri"/>
                <a:cs typeface="+mn-cs"/>
              </a:rPr>
              <a:t>. l</a:t>
            </a:r>
            <a:r>
              <a:rPr lang="es-MX" sz="1200" b="1" kern="0" dirty="0" smtClean="0">
                <a:solidFill>
                  <a:sysClr val="window" lastClr="FFFFFF"/>
                </a:solidFill>
                <a:latin typeface="Calibri"/>
                <a:cs typeface="+mn-cs"/>
              </a:rPr>
              <a:t>os </a:t>
            </a:r>
            <a:r>
              <a:rPr lang="es-MX" sz="1200" b="1" kern="0" dirty="0">
                <a:solidFill>
                  <a:sysClr val="window" lastClr="FFFFFF"/>
                </a:solidFill>
                <a:latin typeface="Calibri"/>
                <a:cs typeface="+mn-cs"/>
              </a:rPr>
              <a:t>sujetos obligados deberán poner a disposición del público de manera permanente </a:t>
            </a:r>
            <a:r>
              <a:rPr lang="es-MX" sz="1200" b="1" kern="0" dirty="0" smtClean="0">
                <a:solidFill>
                  <a:sysClr val="window" lastClr="FFFFFF"/>
                </a:solidFill>
                <a:latin typeface="Calibri"/>
                <a:cs typeface="+mn-cs"/>
              </a:rPr>
              <a:t>y actualizada </a:t>
            </a:r>
            <a:r>
              <a:rPr lang="es-MX" sz="1200" b="1" kern="0" dirty="0">
                <a:solidFill>
                  <a:sysClr val="window" lastClr="FFFFFF"/>
                </a:solidFill>
                <a:latin typeface="Calibri"/>
                <a:cs typeface="+mn-cs"/>
              </a:rPr>
              <a:t>de forma sencilla, precisa y entendible, en los respectivos medios electrónicos, de </a:t>
            </a:r>
            <a:r>
              <a:rPr lang="es-MX" sz="1200" b="1" kern="0" dirty="0" smtClean="0">
                <a:solidFill>
                  <a:sysClr val="window" lastClr="FFFFFF"/>
                </a:solidFill>
                <a:latin typeface="Calibri"/>
                <a:cs typeface="+mn-cs"/>
              </a:rPr>
              <a:t>acuerdo con </a:t>
            </a:r>
            <a:r>
              <a:rPr lang="es-MX" sz="1200" b="1" kern="0" dirty="0">
                <a:solidFill>
                  <a:sysClr val="window" lastClr="FFFFFF"/>
                </a:solidFill>
                <a:latin typeface="Calibri"/>
                <a:cs typeface="+mn-cs"/>
              </a:rPr>
              <a:t>sus facultades, atribuciones, funciones u objeto social, según corresponda, la información, por </a:t>
            </a:r>
            <a:r>
              <a:rPr lang="es-MX" sz="1200" b="1" kern="0" dirty="0" smtClean="0">
                <a:solidFill>
                  <a:sysClr val="window" lastClr="FFFFFF"/>
                </a:solidFill>
                <a:latin typeface="Calibri"/>
                <a:cs typeface="+mn-cs"/>
              </a:rPr>
              <a:t>lo menos</a:t>
            </a:r>
            <a:r>
              <a:rPr lang="es-MX" sz="1200" b="1" kern="0" dirty="0">
                <a:solidFill>
                  <a:sysClr val="window" lastClr="FFFFFF"/>
                </a:solidFill>
                <a:latin typeface="Calibri"/>
                <a:cs typeface="+mn-cs"/>
              </a:rPr>
              <a:t>, de los temas, documentos y políticas que a continuación se señalan:</a:t>
            </a:r>
            <a:r>
              <a:rPr lang="en-US" sz="1200" b="1" kern="0" dirty="0" smtClean="0">
                <a:solidFill>
                  <a:sysClr val="window" lastClr="FFFFFF"/>
                </a:solidFill>
                <a:latin typeface="Calibri"/>
                <a:cs typeface="+mn-cs"/>
              </a:rPr>
              <a:t> </a:t>
            </a:r>
            <a:endParaRPr lang="en-US" sz="1200" b="1" kern="0" dirty="0">
              <a:solidFill>
                <a:sysClr val="window" lastClr="FFFFFF"/>
              </a:solidFill>
              <a:latin typeface="Calibri"/>
              <a:cs typeface="+mn-cs"/>
            </a:endParaRPr>
          </a:p>
        </p:txBody>
      </p:sp>
      <p:grpSp>
        <p:nvGrpSpPr>
          <p:cNvPr id="8" name="Group 5"/>
          <p:cNvGrpSpPr/>
          <p:nvPr/>
        </p:nvGrpSpPr>
        <p:grpSpPr>
          <a:xfrm>
            <a:off x="6206165" y="1666961"/>
            <a:ext cx="2683614" cy="2683614"/>
            <a:chOff x="4815250" y="1929643"/>
            <a:chExt cx="2957150" cy="2957150"/>
          </a:xfrm>
        </p:grpSpPr>
        <p:sp>
          <p:nvSpPr>
            <p:cNvPr id="10" name="Oval 113"/>
            <p:cNvSpPr/>
            <p:nvPr/>
          </p:nvSpPr>
          <p:spPr>
            <a:xfrm>
              <a:off x="4815250" y="1929643"/>
              <a:ext cx="2957150" cy="295715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grpSp>
          <p:nvGrpSpPr>
            <p:cNvPr id="11" name="Group 1"/>
            <p:cNvGrpSpPr/>
            <p:nvPr/>
          </p:nvGrpSpPr>
          <p:grpSpPr>
            <a:xfrm>
              <a:off x="5043055" y="2113879"/>
              <a:ext cx="2523386" cy="2562031"/>
              <a:chOff x="3572614" y="2362200"/>
              <a:chExt cx="2523386" cy="2562031"/>
            </a:xfrm>
          </p:grpSpPr>
          <p:sp>
            <p:nvSpPr>
              <p:cNvPr id="78" name="Oval 112"/>
              <p:cNvSpPr/>
              <p:nvPr/>
            </p:nvSpPr>
            <p:spPr>
              <a:xfrm>
                <a:off x="3572614" y="2400845"/>
                <a:ext cx="2523386" cy="2523386"/>
              </a:xfrm>
              <a:prstGeom prst="ellipse">
                <a:avLst/>
              </a:prstGeom>
              <a:gradFill flip="none" rotWithShape="1">
                <a:gsLst>
                  <a:gs pos="0">
                    <a:schemeClr val="tx2">
                      <a:lumMod val="75000"/>
                    </a:schemeClr>
                  </a:gs>
                  <a:gs pos="50000">
                    <a:srgbClr val="00B0F0">
                      <a:shade val="67500"/>
                      <a:satMod val="115000"/>
                    </a:srgbClr>
                  </a:gs>
                  <a:gs pos="100000">
                    <a:srgbClr val="00B0F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79" name="Oval 114"/>
              <p:cNvSpPr/>
              <p:nvPr/>
            </p:nvSpPr>
            <p:spPr>
              <a:xfrm>
                <a:off x="3806719" y="2362200"/>
                <a:ext cx="2061006" cy="1587823"/>
              </a:xfrm>
              <a:prstGeom prst="ellipse">
                <a:avLst/>
              </a:prstGeom>
              <a:gradFill>
                <a:gsLst>
                  <a:gs pos="100000">
                    <a:schemeClr val="bg1">
                      <a:lumMod val="0"/>
                      <a:lumOff val="100000"/>
                      <a:alpha val="8000"/>
                    </a:schemeClr>
                  </a:gs>
                  <a:gs pos="0">
                    <a:srgbClr val="00B0F0">
                      <a:alpha val="41000"/>
                      <a:lumMod val="62000"/>
                      <a:lumOff val="38000"/>
                    </a:srgb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grpSp>
        <p:grpSp>
          <p:nvGrpSpPr>
            <p:cNvPr id="12" name="Group 111"/>
            <p:cNvGrpSpPr/>
            <p:nvPr/>
          </p:nvGrpSpPr>
          <p:grpSpPr>
            <a:xfrm>
              <a:off x="5023818" y="2158075"/>
              <a:ext cx="2569093" cy="2569093"/>
              <a:chOff x="3652308" y="2514600"/>
              <a:chExt cx="1836420" cy="1836420"/>
            </a:xfrm>
          </p:grpSpPr>
          <p:grpSp>
            <p:nvGrpSpPr>
              <p:cNvPr id="15" name="Group 35"/>
              <p:cNvGrpSpPr/>
              <p:nvPr/>
            </p:nvGrpSpPr>
            <p:grpSpPr>
              <a:xfrm>
                <a:off x="4570518" y="2514600"/>
                <a:ext cx="0" cy="1836420"/>
                <a:chOff x="4570520" y="2514600"/>
                <a:chExt cx="0" cy="1836420"/>
              </a:xfrm>
            </p:grpSpPr>
            <p:cxnSp>
              <p:nvCxnSpPr>
                <p:cNvPr id="76" name="Straight Connector 32"/>
                <p:cNvCxnSpPr/>
                <p:nvPr/>
              </p:nvCxnSpPr>
              <p:spPr>
                <a:xfrm flipV="1">
                  <a:off x="4570520" y="2514600"/>
                  <a:ext cx="0"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34"/>
                <p:cNvCxnSpPr/>
                <p:nvPr/>
              </p:nvCxnSpPr>
              <p:spPr>
                <a:xfrm flipV="1">
                  <a:off x="4570520" y="4198620"/>
                  <a:ext cx="0"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Group 36"/>
              <p:cNvGrpSpPr/>
              <p:nvPr/>
            </p:nvGrpSpPr>
            <p:grpSpPr>
              <a:xfrm rot="16200000">
                <a:off x="4570518" y="2514600"/>
                <a:ext cx="0" cy="1836420"/>
                <a:chOff x="4570520" y="2514600"/>
                <a:chExt cx="0" cy="1836420"/>
              </a:xfrm>
            </p:grpSpPr>
            <p:cxnSp>
              <p:nvCxnSpPr>
                <p:cNvPr id="74" name="Straight Connector 37"/>
                <p:cNvCxnSpPr/>
                <p:nvPr/>
              </p:nvCxnSpPr>
              <p:spPr>
                <a:xfrm flipV="1">
                  <a:off x="4570520" y="2514600"/>
                  <a:ext cx="0"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38"/>
                <p:cNvCxnSpPr/>
                <p:nvPr/>
              </p:nvCxnSpPr>
              <p:spPr>
                <a:xfrm flipV="1">
                  <a:off x="4570520" y="4198620"/>
                  <a:ext cx="0"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oup 39"/>
              <p:cNvGrpSpPr/>
              <p:nvPr/>
            </p:nvGrpSpPr>
            <p:grpSpPr>
              <a:xfrm rot="2700000">
                <a:off x="4570518" y="2514600"/>
                <a:ext cx="0" cy="1836420"/>
                <a:chOff x="4570520" y="2514600"/>
                <a:chExt cx="0" cy="1836420"/>
              </a:xfrm>
            </p:grpSpPr>
            <p:cxnSp>
              <p:nvCxnSpPr>
                <p:cNvPr id="72" name="Straight Connector 40"/>
                <p:cNvCxnSpPr/>
                <p:nvPr/>
              </p:nvCxnSpPr>
              <p:spPr>
                <a:xfrm flipV="1">
                  <a:off x="4570520" y="2514600"/>
                  <a:ext cx="0"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41"/>
                <p:cNvCxnSpPr/>
                <p:nvPr/>
              </p:nvCxnSpPr>
              <p:spPr>
                <a:xfrm flipV="1">
                  <a:off x="4570520" y="4198620"/>
                  <a:ext cx="0"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42"/>
              <p:cNvGrpSpPr/>
              <p:nvPr/>
            </p:nvGrpSpPr>
            <p:grpSpPr>
              <a:xfrm rot="-2700000">
                <a:off x="4570518" y="2514600"/>
                <a:ext cx="0" cy="1836420"/>
                <a:chOff x="4570520" y="2514600"/>
                <a:chExt cx="0" cy="1836420"/>
              </a:xfrm>
            </p:grpSpPr>
            <p:cxnSp>
              <p:nvCxnSpPr>
                <p:cNvPr id="70" name="Straight Connector 43"/>
                <p:cNvCxnSpPr/>
                <p:nvPr/>
              </p:nvCxnSpPr>
              <p:spPr>
                <a:xfrm flipV="1">
                  <a:off x="4570520" y="2514600"/>
                  <a:ext cx="0"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44"/>
                <p:cNvCxnSpPr/>
                <p:nvPr/>
              </p:nvCxnSpPr>
              <p:spPr>
                <a:xfrm flipV="1">
                  <a:off x="4570520" y="4198620"/>
                  <a:ext cx="0"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63"/>
              <p:cNvGrpSpPr/>
              <p:nvPr/>
            </p:nvGrpSpPr>
            <p:grpSpPr>
              <a:xfrm rot="540000">
                <a:off x="4569778" y="2514600"/>
                <a:ext cx="1480" cy="1828800"/>
                <a:chOff x="4570520" y="2514600"/>
                <a:chExt cx="1480" cy="1828800"/>
              </a:xfrm>
            </p:grpSpPr>
            <p:cxnSp>
              <p:nvCxnSpPr>
                <p:cNvPr id="68" name="Straight Connector 64"/>
                <p:cNvCxnSpPr/>
                <p:nvPr/>
              </p:nvCxnSpPr>
              <p:spPr>
                <a:xfrm>
                  <a:off x="4570520" y="25146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5"/>
                <p:cNvCxnSpPr/>
                <p:nvPr/>
              </p:nvCxnSpPr>
              <p:spPr>
                <a:xfrm>
                  <a:off x="4570520" y="42672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Group 66"/>
              <p:cNvGrpSpPr/>
              <p:nvPr/>
            </p:nvGrpSpPr>
            <p:grpSpPr>
              <a:xfrm rot="1080000">
                <a:off x="4569778" y="2514600"/>
                <a:ext cx="1480" cy="1828800"/>
                <a:chOff x="4570520" y="2514600"/>
                <a:chExt cx="1480" cy="1828800"/>
              </a:xfrm>
            </p:grpSpPr>
            <p:cxnSp>
              <p:nvCxnSpPr>
                <p:cNvPr id="66" name="Straight Connector 67"/>
                <p:cNvCxnSpPr/>
                <p:nvPr/>
              </p:nvCxnSpPr>
              <p:spPr>
                <a:xfrm>
                  <a:off x="4570520" y="25146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8"/>
                <p:cNvCxnSpPr/>
                <p:nvPr/>
              </p:nvCxnSpPr>
              <p:spPr>
                <a:xfrm>
                  <a:off x="4570520" y="42672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Group 69"/>
              <p:cNvGrpSpPr/>
              <p:nvPr/>
            </p:nvGrpSpPr>
            <p:grpSpPr>
              <a:xfrm rot="1620000">
                <a:off x="4569778" y="2514600"/>
                <a:ext cx="1480" cy="1828800"/>
                <a:chOff x="4570520" y="2514600"/>
                <a:chExt cx="1480" cy="1828800"/>
              </a:xfrm>
            </p:grpSpPr>
            <p:cxnSp>
              <p:nvCxnSpPr>
                <p:cNvPr id="64" name="Straight Connector 70"/>
                <p:cNvCxnSpPr/>
                <p:nvPr/>
              </p:nvCxnSpPr>
              <p:spPr>
                <a:xfrm>
                  <a:off x="4570520" y="25146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71"/>
                <p:cNvCxnSpPr/>
                <p:nvPr/>
              </p:nvCxnSpPr>
              <p:spPr>
                <a:xfrm>
                  <a:off x="4570520" y="42672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oup 72"/>
              <p:cNvGrpSpPr/>
              <p:nvPr/>
            </p:nvGrpSpPr>
            <p:grpSpPr>
              <a:xfrm rot="2160000">
                <a:off x="4569778" y="2514600"/>
                <a:ext cx="1480" cy="1828800"/>
                <a:chOff x="4570520" y="2514600"/>
                <a:chExt cx="1480" cy="1828800"/>
              </a:xfrm>
            </p:grpSpPr>
            <p:cxnSp>
              <p:nvCxnSpPr>
                <p:cNvPr id="62" name="Straight Connector 73"/>
                <p:cNvCxnSpPr/>
                <p:nvPr/>
              </p:nvCxnSpPr>
              <p:spPr>
                <a:xfrm>
                  <a:off x="4570520" y="25146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74"/>
                <p:cNvCxnSpPr/>
                <p:nvPr/>
              </p:nvCxnSpPr>
              <p:spPr>
                <a:xfrm>
                  <a:off x="4570520" y="42672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Group 75"/>
              <p:cNvGrpSpPr/>
              <p:nvPr/>
            </p:nvGrpSpPr>
            <p:grpSpPr>
              <a:xfrm rot="3240000">
                <a:off x="4569778" y="2514600"/>
                <a:ext cx="1480" cy="1828800"/>
                <a:chOff x="4570520" y="2514600"/>
                <a:chExt cx="1480" cy="1828800"/>
              </a:xfrm>
            </p:grpSpPr>
            <p:cxnSp>
              <p:nvCxnSpPr>
                <p:cNvPr id="60" name="Straight Connector 76"/>
                <p:cNvCxnSpPr/>
                <p:nvPr/>
              </p:nvCxnSpPr>
              <p:spPr>
                <a:xfrm>
                  <a:off x="4570520" y="25146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77"/>
                <p:cNvCxnSpPr/>
                <p:nvPr/>
              </p:nvCxnSpPr>
              <p:spPr>
                <a:xfrm>
                  <a:off x="4570520" y="42672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Group 78"/>
              <p:cNvGrpSpPr/>
              <p:nvPr/>
            </p:nvGrpSpPr>
            <p:grpSpPr>
              <a:xfrm rot="3780000">
                <a:off x="4569778" y="2514600"/>
                <a:ext cx="1480" cy="1828800"/>
                <a:chOff x="4570520" y="2514600"/>
                <a:chExt cx="1480" cy="1828800"/>
              </a:xfrm>
            </p:grpSpPr>
            <p:cxnSp>
              <p:nvCxnSpPr>
                <p:cNvPr id="58" name="Straight Connector 79"/>
                <p:cNvCxnSpPr/>
                <p:nvPr/>
              </p:nvCxnSpPr>
              <p:spPr>
                <a:xfrm>
                  <a:off x="4570520" y="25146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80"/>
                <p:cNvCxnSpPr/>
                <p:nvPr/>
              </p:nvCxnSpPr>
              <p:spPr>
                <a:xfrm>
                  <a:off x="4570520" y="42672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81"/>
              <p:cNvGrpSpPr/>
              <p:nvPr/>
            </p:nvGrpSpPr>
            <p:grpSpPr>
              <a:xfrm rot="4320000">
                <a:off x="4569778" y="2514600"/>
                <a:ext cx="1480" cy="1828800"/>
                <a:chOff x="4570520" y="2514600"/>
                <a:chExt cx="1480" cy="1828800"/>
              </a:xfrm>
            </p:grpSpPr>
            <p:cxnSp>
              <p:nvCxnSpPr>
                <p:cNvPr id="56" name="Straight Connector 82"/>
                <p:cNvCxnSpPr/>
                <p:nvPr/>
              </p:nvCxnSpPr>
              <p:spPr>
                <a:xfrm>
                  <a:off x="4570520" y="25146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83"/>
                <p:cNvCxnSpPr/>
                <p:nvPr/>
              </p:nvCxnSpPr>
              <p:spPr>
                <a:xfrm>
                  <a:off x="4570520" y="42672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oup 84"/>
              <p:cNvGrpSpPr/>
              <p:nvPr/>
            </p:nvGrpSpPr>
            <p:grpSpPr>
              <a:xfrm rot="4860000">
                <a:off x="4569778" y="2514600"/>
                <a:ext cx="1480" cy="1828800"/>
                <a:chOff x="4570520" y="2514600"/>
                <a:chExt cx="1480" cy="1828800"/>
              </a:xfrm>
            </p:grpSpPr>
            <p:cxnSp>
              <p:nvCxnSpPr>
                <p:cNvPr id="54" name="Straight Connector 85"/>
                <p:cNvCxnSpPr/>
                <p:nvPr/>
              </p:nvCxnSpPr>
              <p:spPr>
                <a:xfrm>
                  <a:off x="4570520" y="25146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86"/>
                <p:cNvCxnSpPr/>
                <p:nvPr/>
              </p:nvCxnSpPr>
              <p:spPr>
                <a:xfrm>
                  <a:off x="4570520" y="42672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oup 87"/>
              <p:cNvGrpSpPr/>
              <p:nvPr/>
            </p:nvGrpSpPr>
            <p:grpSpPr>
              <a:xfrm rot="5940000">
                <a:off x="4569778" y="2514600"/>
                <a:ext cx="1480" cy="1828800"/>
                <a:chOff x="4570520" y="2514600"/>
                <a:chExt cx="1480" cy="1828800"/>
              </a:xfrm>
            </p:grpSpPr>
            <p:cxnSp>
              <p:nvCxnSpPr>
                <p:cNvPr id="52" name="Straight Connector 88"/>
                <p:cNvCxnSpPr/>
                <p:nvPr/>
              </p:nvCxnSpPr>
              <p:spPr>
                <a:xfrm>
                  <a:off x="4570520" y="25146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89"/>
                <p:cNvCxnSpPr/>
                <p:nvPr/>
              </p:nvCxnSpPr>
              <p:spPr>
                <a:xfrm>
                  <a:off x="4570520" y="42672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Group 90"/>
              <p:cNvGrpSpPr/>
              <p:nvPr/>
            </p:nvGrpSpPr>
            <p:grpSpPr>
              <a:xfrm rot="6480000">
                <a:off x="4569778" y="2514600"/>
                <a:ext cx="1480" cy="1828800"/>
                <a:chOff x="4570520" y="2514600"/>
                <a:chExt cx="1480" cy="1828800"/>
              </a:xfrm>
            </p:grpSpPr>
            <p:cxnSp>
              <p:nvCxnSpPr>
                <p:cNvPr id="50" name="Straight Connector 91"/>
                <p:cNvCxnSpPr/>
                <p:nvPr/>
              </p:nvCxnSpPr>
              <p:spPr>
                <a:xfrm>
                  <a:off x="4570520" y="25146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92"/>
                <p:cNvCxnSpPr/>
                <p:nvPr/>
              </p:nvCxnSpPr>
              <p:spPr>
                <a:xfrm>
                  <a:off x="4570520" y="42672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Group 93"/>
              <p:cNvGrpSpPr/>
              <p:nvPr/>
            </p:nvGrpSpPr>
            <p:grpSpPr>
              <a:xfrm rot="7020000">
                <a:off x="4569778" y="2514600"/>
                <a:ext cx="1480" cy="1828800"/>
                <a:chOff x="4570520" y="2514600"/>
                <a:chExt cx="1480" cy="1828800"/>
              </a:xfrm>
            </p:grpSpPr>
            <p:cxnSp>
              <p:nvCxnSpPr>
                <p:cNvPr id="48" name="Straight Connector 94"/>
                <p:cNvCxnSpPr/>
                <p:nvPr/>
              </p:nvCxnSpPr>
              <p:spPr>
                <a:xfrm>
                  <a:off x="4570520" y="25146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95"/>
                <p:cNvCxnSpPr/>
                <p:nvPr/>
              </p:nvCxnSpPr>
              <p:spPr>
                <a:xfrm>
                  <a:off x="4570520" y="42672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Group 96"/>
              <p:cNvGrpSpPr/>
              <p:nvPr/>
            </p:nvGrpSpPr>
            <p:grpSpPr>
              <a:xfrm rot="7560000">
                <a:off x="4569778" y="2514600"/>
                <a:ext cx="1480" cy="1828800"/>
                <a:chOff x="4570520" y="2514600"/>
                <a:chExt cx="1480" cy="1828800"/>
              </a:xfrm>
            </p:grpSpPr>
            <p:cxnSp>
              <p:nvCxnSpPr>
                <p:cNvPr id="46" name="Straight Connector 97"/>
                <p:cNvCxnSpPr/>
                <p:nvPr/>
              </p:nvCxnSpPr>
              <p:spPr>
                <a:xfrm>
                  <a:off x="4570520" y="25146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98"/>
                <p:cNvCxnSpPr/>
                <p:nvPr/>
              </p:nvCxnSpPr>
              <p:spPr>
                <a:xfrm>
                  <a:off x="4570520" y="42672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 name="Group 99"/>
              <p:cNvGrpSpPr/>
              <p:nvPr/>
            </p:nvGrpSpPr>
            <p:grpSpPr>
              <a:xfrm rot="8640000">
                <a:off x="4569778" y="2514600"/>
                <a:ext cx="1480" cy="1828800"/>
                <a:chOff x="4570520" y="2514600"/>
                <a:chExt cx="1480" cy="1828800"/>
              </a:xfrm>
            </p:grpSpPr>
            <p:cxnSp>
              <p:nvCxnSpPr>
                <p:cNvPr id="44" name="Straight Connector 100"/>
                <p:cNvCxnSpPr/>
                <p:nvPr/>
              </p:nvCxnSpPr>
              <p:spPr>
                <a:xfrm>
                  <a:off x="4570520" y="25146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101"/>
                <p:cNvCxnSpPr/>
                <p:nvPr/>
              </p:nvCxnSpPr>
              <p:spPr>
                <a:xfrm>
                  <a:off x="4570520" y="42672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Group 102"/>
              <p:cNvGrpSpPr/>
              <p:nvPr/>
            </p:nvGrpSpPr>
            <p:grpSpPr>
              <a:xfrm rot="9180000">
                <a:off x="4569778" y="2514600"/>
                <a:ext cx="1480" cy="1828800"/>
                <a:chOff x="4570520" y="2514600"/>
                <a:chExt cx="1480" cy="1828800"/>
              </a:xfrm>
            </p:grpSpPr>
            <p:cxnSp>
              <p:nvCxnSpPr>
                <p:cNvPr id="42" name="Straight Connector 103"/>
                <p:cNvCxnSpPr/>
                <p:nvPr/>
              </p:nvCxnSpPr>
              <p:spPr>
                <a:xfrm>
                  <a:off x="4570520" y="25146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104"/>
                <p:cNvCxnSpPr/>
                <p:nvPr/>
              </p:nvCxnSpPr>
              <p:spPr>
                <a:xfrm>
                  <a:off x="4570520" y="42672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6" name="Group 105"/>
              <p:cNvGrpSpPr/>
              <p:nvPr/>
            </p:nvGrpSpPr>
            <p:grpSpPr>
              <a:xfrm rot="9720000">
                <a:off x="4569778" y="2514600"/>
                <a:ext cx="1480" cy="1828800"/>
                <a:chOff x="4570520" y="2514600"/>
                <a:chExt cx="1480" cy="1828800"/>
              </a:xfrm>
            </p:grpSpPr>
            <p:cxnSp>
              <p:nvCxnSpPr>
                <p:cNvPr id="40" name="Straight Connector 106"/>
                <p:cNvCxnSpPr/>
                <p:nvPr/>
              </p:nvCxnSpPr>
              <p:spPr>
                <a:xfrm>
                  <a:off x="4570520" y="25146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107"/>
                <p:cNvCxnSpPr/>
                <p:nvPr/>
              </p:nvCxnSpPr>
              <p:spPr>
                <a:xfrm>
                  <a:off x="4570520" y="42672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108"/>
              <p:cNvGrpSpPr/>
              <p:nvPr/>
            </p:nvGrpSpPr>
            <p:grpSpPr>
              <a:xfrm rot="10260000">
                <a:off x="4569778" y="2514600"/>
                <a:ext cx="1480" cy="1828800"/>
                <a:chOff x="4570520" y="2514600"/>
                <a:chExt cx="1480" cy="1828800"/>
              </a:xfrm>
            </p:grpSpPr>
            <p:cxnSp>
              <p:nvCxnSpPr>
                <p:cNvPr id="38" name="Straight Connector 109"/>
                <p:cNvCxnSpPr/>
                <p:nvPr/>
              </p:nvCxnSpPr>
              <p:spPr>
                <a:xfrm>
                  <a:off x="4570520" y="25146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110"/>
                <p:cNvCxnSpPr/>
                <p:nvPr/>
              </p:nvCxnSpPr>
              <p:spPr>
                <a:xfrm>
                  <a:off x="4570520" y="4267200"/>
                  <a:ext cx="148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3" name="Block Arc 115"/>
            <p:cNvSpPr/>
            <p:nvPr/>
          </p:nvSpPr>
          <p:spPr>
            <a:xfrm>
              <a:off x="5213967" y="2328362"/>
              <a:ext cx="2192941" cy="2192941"/>
            </a:xfrm>
            <a:prstGeom prst="blockArc">
              <a:avLst>
                <a:gd name="adj1" fmla="val 16183541"/>
                <a:gd name="adj2" fmla="val 96451"/>
                <a:gd name="adj3" fmla="val 8241"/>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black"/>
                </a:solidFill>
              </a:endParaRPr>
            </a:p>
          </p:txBody>
        </p:sp>
        <p:sp>
          <p:nvSpPr>
            <p:cNvPr id="14" name="TextBox 123"/>
            <p:cNvSpPr txBox="1"/>
            <p:nvPr/>
          </p:nvSpPr>
          <p:spPr>
            <a:xfrm>
              <a:off x="5603989" y="3054275"/>
              <a:ext cx="1379673" cy="406977"/>
            </a:xfrm>
            <a:prstGeom prst="rect">
              <a:avLst/>
            </a:prstGeom>
            <a:noFill/>
          </p:spPr>
          <p:txBody>
            <a:bodyPr wrap="square" rtlCol="0">
              <a:spAutoFit/>
            </a:bodyPr>
            <a:lstStyle/>
            <a:p>
              <a:pPr algn="ctr" eaLnBrk="1" fontAlgn="auto" hangingPunct="1">
                <a:spcBef>
                  <a:spcPts val="0"/>
                </a:spcBef>
                <a:spcAft>
                  <a:spcPts val="0"/>
                </a:spcAft>
              </a:pPr>
              <a:r>
                <a:rPr lang="en-US" sz="1800" b="1" dirty="0" smtClean="0">
                  <a:solidFill>
                    <a:prstClr val="black">
                      <a:lumMod val="85000"/>
                      <a:lumOff val="15000"/>
                    </a:prstClr>
                  </a:solidFill>
                  <a:latin typeface="Calibri"/>
                  <a:cs typeface="+mn-cs"/>
                </a:rPr>
                <a:t>Indicador</a:t>
              </a:r>
              <a:endParaRPr lang="en-US" sz="1800" b="1" dirty="0">
                <a:solidFill>
                  <a:prstClr val="black">
                    <a:lumMod val="85000"/>
                    <a:lumOff val="15000"/>
                  </a:prstClr>
                </a:solidFill>
                <a:latin typeface="Calibri"/>
                <a:cs typeface="+mn-cs"/>
              </a:endParaRPr>
            </a:p>
          </p:txBody>
        </p:sp>
      </p:grpSp>
      <p:sp>
        <p:nvSpPr>
          <p:cNvPr id="80" name="Rectángulo 79"/>
          <p:cNvSpPr/>
          <p:nvPr/>
        </p:nvSpPr>
        <p:spPr>
          <a:xfrm>
            <a:off x="301879" y="3190054"/>
            <a:ext cx="5869882" cy="1569660"/>
          </a:xfrm>
          <a:prstGeom prst="rect">
            <a:avLst/>
          </a:prstGeom>
        </p:spPr>
        <p:txBody>
          <a:bodyPr wrap="square">
            <a:spAutoFit/>
          </a:bodyPr>
          <a:lstStyle/>
          <a:p>
            <a:r>
              <a:rPr lang="es-MX" sz="1200" dirty="0"/>
              <a:t>IV. Las metas, objetivos e indicadores de las áreas de los sujetos obligados de conformidad con los programas de trabajo e informes anuales de actividades de acuerdo con el Plan Estatal de Desarrollo, Plan de Desarrollo Municipal, en su caso y demás ordenamientos aplicables</a:t>
            </a:r>
            <a:r>
              <a:rPr lang="es-MX" sz="1200" dirty="0" smtClean="0"/>
              <a:t>;</a:t>
            </a:r>
          </a:p>
          <a:p>
            <a:endParaRPr lang="es-MX" sz="1200" dirty="0"/>
          </a:p>
          <a:p>
            <a:r>
              <a:rPr lang="es-MX" sz="1200" dirty="0"/>
              <a:t>V. Los indicadores relacionados con temas de interés público o trascendencia social que conforme a sus funciones, deban establecer, así como las matrices elaboradas para tal efecto; </a:t>
            </a:r>
          </a:p>
        </p:txBody>
      </p:sp>
      <p:sp>
        <p:nvSpPr>
          <p:cNvPr id="81" name="Rectángulo 80"/>
          <p:cNvSpPr/>
          <p:nvPr/>
        </p:nvSpPr>
        <p:spPr>
          <a:xfrm>
            <a:off x="152400" y="881909"/>
            <a:ext cx="1421030" cy="400110"/>
          </a:xfrm>
          <a:prstGeom prst="rect">
            <a:avLst/>
          </a:prstGeom>
        </p:spPr>
        <p:txBody>
          <a:bodyPr wrap="none">
            <a:spAutoFit/>
          </a:bodyPr>
          <a:lstStyle/>
          <a:p>
            <a:r>
              <a:rPr lang="es-ES" sz="2000" b="1" dirty="0">
                <a:solidFill>
                  <a:schemeClr val="tx1"/>
                </a:solidFill>
                <a:latin typeface="Calibri" pitchFamily="34" charset="0"/>
              </a:rPr>
              <a:t>Indicadores</a:t>
            </a:r>
            <a:endParaRPr lang="es-MX" sz="2000" dirty="0">
              <a:solidFill>
                <a:schemeClr val="tx1"/>
              </a:solidFill>
            </a:endParaRPr>
          </a:p>
        </p:txBody>
      </p:sp>
      <p:pic>
        <p:nvPicPr>
          <p:cNvPr id="83"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 descr="Resultado de imagen para info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85" name="8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22439138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n 92"/>
          <p:cNvPicPr>
            <a:picLocks noChangeAspect="1"/>
          </p:cNvPicPr>
          <p:nvPr/>
        </p:nvPicPr>
        <p:blipFill rotWithShape="1">
          <a:blip r:embed="rId2"/>
          <a:srcRect l="19853"/>
          <a:stretch/>
        </p:blipFill>
        <p:spPr>
          <a:xfrm>
            <a:off x="4096" y="0"/>
            <a:ext cx="9144000" cy="5143500"/>
          </a:xfrm>
          <a:prstGeom prst="rect">
            <a:avLst/>
          </a:prstGeom>
        </p:spPr>
      </p:pic>
      <p:cxnSp>
        <p:nvCxnSpPr>
          <p:cNvPr id="23"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4"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33" name="Rectángulo 32"/>
          <p:cNvSpPr/>
          <p:nvPr/>
        </p:nvSpPr>
        <p:spPr>
          <a:xfrm>
            <a:off x="368336" y="5174792"/>
            <a:ext cx="4140733" cy="353935"/>
          </a:xfrm>
          <a:prstGeom prst="rect">
            <a:avLst/>
          </a:prstGeom>
        </p:spPr>
        <p:txBody>
          <a:bodyPr wrap="none" lIns="121912" tIns="60956" rIns="121912" bIns="60956">
            <a:spAutoFit/>
          </a:bodyPr>
          <a:lstStyle/>
          <a:p>
            <a:pPr algn="just"/>
            <a:r>
              <a:rPr lang="es-MX" sz="1500" b="1" dirty="0">
                <a:solidFill>
                  <a:prstClr val="white"/>
                </a:solidFill>
                <a:ea typeface="Calibri" panose="020F0502020204030204" pitchFamily="34" charset="0"/>
                <a:cs typeface="Calibri" panose="020F0502020204030204" pitchFamily="34" charset="0"/>
              </a:rPr>
              <a:t>Personal del instituto:  2 archivistas y 2 auxiliares</a:t>
            </a:r>
          </a:p>
        </p:txBody>
      </p:sp>
      <p:sp>
        <p:nvSpPr>
          <p:cNvPr id="9"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Guía para la Presentación del Proyecto</a:t>
            </a:r>
            <a:endParaRPr lang="es-MX" sz="1400" dirty="0">
              <a:solidFill>
                <a:srgbClr val="E60083"/>
              </a:solidFill>
              <a:ea typeface="Montserrat Light" charset="0"/>
              <a:cs typeface="Montserrat Light" charset="0"/>
            </a:endParaRPr>
          </a:p>
        </p:txBody>
      </p:sp>
      <p:pic>
        <p:nvPicPr>
          <p:cNvPr id="7" name="Picture 4" descr="Resultado de imagen para shc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872" y="789331"/>
            <a:ext cx="7074131" cy="433755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t="21692" b="17384"/>
          <a:stretch/>
        </p:blipFill>
        <p:spPr>
          <a:xfrm>
            <a:off x="7446339" y="-1616821"/>
            <a:ext cx="1789382" cy="710966"/>
          </a:xfrm>
          <a:prstGeom prst="rect">
            <a:avLst/>
          </a:prstGeom>
        </p:spPr>
      </p:pic>
      <p:sp>
        <p:nvSpPr>
          <p:cNvPr id="10" name="Rectángulo 9"/>
          <p:cNvSpPr/>
          <p:nvPr/>
        </p:nvSpPr>
        <p:spPr>
          <a:xfrm>
            <a:off x="4" y="786560"/>
            <a:ext cx="5443863" cy="369332"/>
          </a:xfrm>
          <a:prstGeom prst="rect">
            <a:avLst/>
          </a:prstGeom>
          <a:solidFill>
            <a:srgbClr val="00B0F0"/>
          </a:solidFill>
        </p:spPr>
        <p:txBody>
          <a:bodyPr wrap="none">
            <a:spAutoFit/>
          </a:bodyPr>
          <a:lstStyle/>
          <a:p>
            <a:pPr algn="just" eaLnBrk="0" fontAlgn="base" hangingPunct="0">
              <a:spcBef>
                <a:spcPct val="0"/>
              </a:spcBef>
              <a:spcAft>
                <a:spcPct val="0"/>
              </a:spcAft>
            </a:pPr>
            <a:r>
              <a:rPr lang="es-MX" b="1" dirty="0" smtClean="0">
                <a:solidFill>
                  <a:prstClr val="white"/>
                </a:solidFill>
                <a:cs typeface="Arial" panose="020B0604020202020204" pitchFamily="34" charset="0"/>
                <a:sym typeface="Arial" panose="020B0604020202020204" pitchFamily="34" charset="0"/>
              </a:rPr>
              <a:t>4.</a:t>
            </a:r>
            <a:r>
              <a:rPr lang="es-MX" b="1" dirty="0" smtClean="0">
                <a:solidFill>
                  <a:srgbClr val="FFFF00"/>
                </a:solidFill>
                <a:cs typeface="Arial" panose="020B0604020202020204" pitchFamily="34" charset="0"/>
                <a:sym typeface="Arial" panose="020B0604020202020204" pitchFamily="34" charset="0"/>
              </a:rPr>
              <a:t> Monto </a:t>
            </a:r>
            <a:r>
              <a:rPr lang="es-MX" b="1" dirty="0" smtClean="0">
                <a:solidFill>
                  <a:prstClr val="white"/>
                </a:solidFill>
                <a:cs typeface="Arial" panose="020B0604020202020204" pitchFamily="34" charset="0"/>
                <a:sym typeface="Arial" panose="020B0604020202020204" pitchFamily="34" charset="0"/>
              </a:rPr>
              <a:t>del apoyo financiero que se solicita a la SHCP.</a:t>
            </a:r>
            <a:endParaRPr lang="es-MX" b="1" dirty="0">
              <a:solidFill>
                <a:prstClr val="white"/>
              </a:solidFill>
              <a:cs typeface="Arial" panose="020B0604020202020204" pitchFamily="34" charset="0"/>
              <a:sym typeface="Arial" panose="020B0604020202020204" pitchFamily="34" charset="0"/>
            </a:endParaRPr>
          </a:p>
        </p:txBody>
      </p:sp>
      <p:sp>
        <p:nvSpPr>
          <p:cNvPr id="11" name="Rectangle 19"/>
          <p:cNvSpPr/>
          <p:nvPr/>
        </p:nvSpPr>
        <p:spPr>
          <a:xfrm rot="21388734">
            <a:off x="235089" y="1395595"/>
            <a:ext cx="1361698" cy="131054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 name="connsiteX0" fmla="*/ 30785 w 1319601"/>
              <a:gd name="connsiteY0" fmla="*/ 0 h 1258608"/>
              <a:gd name="connsiteX1" fmla="*/ 1312848 w 1319601"/>
              <a:gd name="connsiteY1" fmla="*/ 20567 h 1258608"/>
              <a:gd name="connsiteX2" fmla="*/ 1319601 w 1319601"/>
              <a:gd name="connsiteY2" fmla="*/ 1233129 h 1258608"/>
              <a:gd name="connsiteX3" fmla="*/ 0 w 1319601"/>
              <a:gd name="connsiteY3" fmla="*/ 1235984 h 1258608"/>
              <a:gd name="connsiteX4" fmla="*/ 30785 w 1319601"/>
              <a:gd name="connsiteY4" fmla="*/ 0 h 1258608"/>
              <a:gd name="connsiteX0" fmla="*/ 31250 w 1320066"/>
              <a:gd name="connsiteY0" fmla="*/ 0 h 1267432"/>
              <a:gd name="connsiteX1" fmla="*/ 1313313 w 1320066"/>
              <a:gd name="connsiteY1" fmla="*/ 20567 h 1267432"/>
              <a:gd name="connsiteX2" fmla="*/ 1320066 w 1320066"/>
              <a:gd name="connsiteY2" fmla="*/ 1233129 h 1267432"/>
              <a:gd name="connsiteX3" fmla="*/ 0 w 1320066"/>
              <a:gd name="connsiteY3" fmla="*/ 1260343 h 1267432"/>
              <a:gd name="connsiteX4" fmla="*/ 31250 w 1320066"/>
              <a:gd name="connsiteY4" fmla="*/ 0 h 1267432"/>
              <a:gd name="connsiteX0" fmla="*/ 31250 w 1320066"/>
              <a:gd name="connsiteY0" fmla="*/ 0 h 1268253"/>
              <a:gd name="connsiteX1" fmla="*/ 1313313 w 1320066"/>
              <a:gd name="connsiteY1" fmla="*/ 20567 h 1268253"/>
              <a:gd name="connsiteX2" fmla="*/ 1320066 w 1320066"/>
              <a:gd name="connsiteY2" fmla="*/ 1233129 h 1268253"/>
              <a:gd name="connsiteX3" fmla="*/ 0 w 1320066"/>
              <a:gd name="connsiteY3" fmla="*/ 1260343 h 1268253"/>
              <a:gd name="connsiteX4" fmla="*/ 31250 w 1320066"/>
              <a:gd name="connsiteY4" fmla="*/ 0 h 1268253"/>
              <a:gd name="connsiteX0" fmla="*/ 31250 w 1320066"/>
              <a:gd name="connsiteY0" fmla="*/ 0 h 1263844"/>
              <a:gd name="connsiteX1" fmla="*/ 1313313 w 1320066"/>
              <a:gd name="connsiteY1" fmla="*/ 20567 h 1263844"/>
              <a:gd name="connsiteX2" fmla="*/ 1320066 w 1320066"/>
              <a:gd name="connsiteY2" fmla="*/ 1233129 h 1263844"/>
              <a:gd name="connsiteX3" fmla="*/ 0 w 1320066"/>
              <a:gd name="connsiteY3" fmla="*/ 1260343 h 1263844"/>
              <a:gd name="connsiteX4" fmla="*/ 31250 w 1320066"/>
              <a:gd name="connsiteY4" fmla="*/ 0 h 1263844"/>
              <a:gd name="connsiteX0" fmla="*/ 31250 w 1320066"/>
              <a:gd name="connsiteY0" fmla="*/ 0 h 1263844"/>
              <a:gd name="connsiteX1" fmla="*/ 1313313 w 1320066"/>
              <a:gd name="connsiteY1" fmla="*/ 20567 h 1263844"/>
              <a:gd name="connsiteX2" fmla="*/ 1320066 w 1320066"/>
              <a:gd name="connsiteY2" fmla="*/ 1233129 h 1263844"/>
              <a:gd name="connsiteX3" fmla="*/ 0 w 1320066"/>
              <a:gd name="connsiteY3" fmla="*/ 1260343 h 1263844"/>
              <a:gd name="connsiteX4" fmla="*/ 31250 w 1320066"/>
              <a:gd name="connsiteY4" fmla="*/ 0 h 126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066" h="1263844">
                <a:moveTo>
                  <a:pt x="31250" y="0"/>
                </a:moveTo>
                <a:lnTo>
                  <a:pt x="1313313" y="20567"/>
                </a:lnTo>
                <a:cubicBezTo>
                  <a:pt x="1315242" y="429048"/>
                  <a:pt x="1291435" y="859628"/>
                  <a:pt x="1320066" y="1233129"/>
                </a:cubicBezTo>
                <a:cubicBezTo>
                  <a:pt x="665493" y="1279400"/>
                  <a:pt x="439867" y="1259391"/>
                  <a:pt x="0" y="1260343"/>
                </a:cubicBezTo>
                <a:lnTo>
                  <a:pt x="31250" y="0"/>
                </a:lnTo>
                <a:close/>
              </a:path>
            </a:pathLst>
          </a:custGeom>
          <a:gradFill flip="none" rotWithShape="1">
            <a:gsLst>
              <a:gs pos="0">
                <a:srgbClr val="92D050">
                  <a:lumMod val="42000"/>
                  <a:lumOff val="58000"/>
                </a:srgbClr>
              </a:gs>
              <a:gs pos="100000">
                <a:srgbClr val="89C25A">
                  <a:lumMod val="81000"/>
                  <a:lumOff val="19000"/>
                </a:srgbClr>
              </a:gs>
            </a:gsLst>
            <a:lin ang="5400000" scaled="1"/>
            <a:tileRect/>
          </a:gradFill>
          <a:ln w="25400" cap="flat" cmpd="sng" algn="ctr">
            <a:noFill/>
            <a:prstDash val="solid"/>
          </a:ln>
          <a:effectLst>
            <a:outerShdw blurRad="38100" dist="12700" dir="5400000" sx="102000" sy="102000" algn="ctr" rotWithShape="0">
              <a:prstClr val="black">
                <a:alpha val="40000"/>
              </a:prstClr>
            </a:outerShdw>
          </a:effectLst>
        </p:spPr>
        <p:txBody>
          <a:bodyPr lIns="45720" tIns="45720" rIns="45720" bIns="4572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sym typeface="Arial" panose="020B0604020202020204" pitchFamily="34" charset="0"/>
            </a:endParaRPr>
          </a:p>
        </p:txBody>
      </p:sp>
      <p:sp>
        <p:nvSpPr>
          <p:cNvPr id="12" name="Rectangle 10"/>
          <p:cNvSpPr/>
          <p:nvPr/>
        </p:nvSpPr>
        <p:spPr>
          <a:xfrm rot="21360000">
            <a:off x="376448" y="1543036"/>
            <a:ext cx="1225364" cy="1015663"/>
          </a:xfrm>
          <a:prstGeom prst="rect">
            <a:avLst/>
          </a:prstGeom>
        </p:spPr>
        <p:txBody>
          <a:bodyPr wrap="square">
            <a:spAutoFit/>
          </a:bodyPr>
          <a:lstStyle/>
          <a:p>
            <a:pPr algn="ctr" eaLnBrk="0" fontAlgn="base" hangingPunct="0">
              <a:spcBef>
                <a:spcPct val="0"/>
              </a:spcBef>
              <a:spcAft>
                <a:spcPct val="0"/>
              </a:spcAft>
            </a:pPr>
            <a:r>
              <a:rPr lang="es-MX" sz="1200" dirty="0" smtClean="0">
                <a:solidFill>
                  <a:prstClr val="black">
                    <a:lumMod val="95000"/>
                    <a:lumOff val="5000"/>
                  </a:prstClr>
                </a:solidFill>
                <a:latin typeface="Comic Sans MS" pitchFamily="66" charset="0"/>
                <a:cs typeface="Arial" panose="020B0604020202020204" pitchFamily="34" charset="0"/>
                <a:sym typeface="Arial" panose="020B0604020202020204" pitchFamily="34" charset="0"/>
              </a:rPr>
              <a:t>4.1. Costo total del programa o proyecto de inversión.</a:t>
            </a:r>
            <a:endParaRPr lang="es-MX" sz="1200" dirty="0">
              <a:solidFill>
                <a:prstClr val="black">
                  <a:lumMod val="95000"/>
                  <a:lumOff val="5000"/>
                </a:prstClr>
              </a:solidFill>
              <a:latin typeface="Comic Sans MS" pitchFamily="66" charset="0"/>
              <a:cs typeface="Arial" panose="020B0604020202020204" pitchFamily="34" charset="0"/>
              <a:sym typeface="Arial" panose="020B0604020202020204" pitchFamily="34" charset="0"/>
            </a:endParaRPr>
          </a:p>
        </p:txBody>
      </p:sp>
      <p:grpSp>
        <p:nvGrpSpPr>
          <p:cNvPr id="13" name="Group 16"/>
          <p:cNvGrpSpPr/>
          <p:nvPr/>
        </p:nvGrpSpPr>
        <p:grpSpPr>
          <a:xfrm>
            <a:off x="804349" y="1408187"/>
            <a:ext cx="184785" cy="186690"/>
            <a:chOff x="4917745" y="2235200"/>
            <a:chExt cx="2584952" cy="2489199"/>
          </a:xfrm>
          <a:effectLst>
            <a:outerShdw blurRad="50800" dist="25400" dir="8100000" algn="tr" rotWithShape="0">
              <a:prstClr val="black">
                <a:alpha val="45000"/>
              </a:prstClr>
            </a:outerShdw>
          </a:effectLst>
        </p:grpSpPr>
        <p:sp>
          <p:nvSpPr>
            <p:cNvPr id="14" name="Oval 17"/>
            <p:cNvSpPr/>
            <p:nvPr/>
          </p:nvSpPr>
          <p:spPr>
            <a:xfrm>
              <a:off x="4917745" y="2429067"/>
              <a:ext cx="2295331" cy="2295332"/>
            </a:xfrm>
            <a:prstGeom prst="ellipse">
              <a:avLst/>
            </a:prstGeom>
            <a:solidFill>
              <a:srgbClr val="00B0F0"/>
            </a:solidFill>
            <a:ln w="9525" cap="flat" cmpd="sng" algn="ctr">
              <a:noFill/>
              <a:prstDash val="solid"/>
            </a:ln>
            <a:effectLst/>
            <a:scene3d>
              <a:camera prst="orthographicFront">
                <a:rot lat="0" lon="0" rev="0"/>
              </a:camera>
              <a:lightRig rig="contrasting" dir="t">
                <a:rot lat="0" lon="0" rev="1500000"/>
              </a:lightRig>
            </a:scene3d>
            <a:sp3d>
              <a:bevelT w="44450" h="698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5" name="Oval 24"/>
            <p:cNvSpPr/>
            <p:nvPr/>
          </p:nvSpPr>
          <p:spPr>
            <a:xfrm>
              <a:off x="5484130" y="2913213"/>
              <a:ext cx="1253454" cy="1253453"/>
            </a:xfrm>
            <a:prstGeom prst="ellipse">
              <a:avLst/>
            </a:prstGeom>
            <a:solidFill>
              <a:srgbClr val="00698E"/>
            </a:solidFill>
            <a:ln w="9525" cap="flat" cmpd="sng" algn="ctr">
              <a:noFill/>
              <a:prstDash val="solid"/>
            </a:ln>
            <a:effectLst/>
            <a:scene3d>
              <a:camera prst="orthographicFront">
                <a:rot lat="0" lon="0" rev="0"/>
              </a:camera>
              <a:lightRig rig="contrasting" dir="t">
                <a:rot lat="0" lon="0" rev="1500000"/>
              </a:lightRig>
            </a:scene3d>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6" name="Oval 18"/>
            <p:cNvSpPr/>
            <p:nvPr/>
          </p:nvSpPr>
          <p:spPr>
            <a:xfrm>
              <a:off x="5972471" y="2235200"/>
              <a:ext cx="1530226" cy="1530226"/>
            </a:xfrm>
            <a:prstGeom prst="ellipse">
              <a:avLst/>
            </a:prstGeom>
            <a:solidFill>
              <a:srgbClr val="00B0F0"/>
            </a:solidFill>
            <a:ln w="9525" cap="flat" cmpd="sng" algn="ctr">
              <a:noFill/>
              <a:prstDash val="solid"/>
            </a:ln>
            <a:effectLst/>
            <a:scene3d>
              <a:camera prst="orthographicFront">
                <a:rot lat="0" lon="0" rev="0"/>
              </a:camera>
              <a:lightRig rig="contrasting" dir="t">
                <a:rot lat="0" lon="0" rev="1500000"/>
              </a:lightRig>
            </a:scene3d>
            <a:sp3d>
              <a:bevelT w="31750" h="698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grpSp>
      <p:sp>
        <p:nvSpPr>
          <p:cNvPr id="17" name="Rectangle 19"/>
          <p:cNvSpPr/>
          <p:nvPr/>
        </p:nvSpPr>
        <p:spPr>
          <a:xfrm>
            <a:off x="632172" y="3141810"/>
            <a:ext cx="1361698" cy="131054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 name="connsiteX0" fmla="*/ 30785 w 1319601"/>
              <a:gd name="connsiteY0" fmla="*/ 0 h 1258608"/>
              <a:gd name="connsiteX1" fmla="*/ 1312848 w 1319601"/>
              <a:gd name="connsiteY1" fmla="*/ 20567 h 1258608"/>
              <a:gd name="connsiteX2" fmla="*/ 1319601 w 1319601"/>
              <a:gd name="connsiteY2" fmla="*/ 1233129 h 1258608"/>
              <a:gd name="connsiteX3" fmla="*/ 0 w 1319601"/>
              <a:gd name="connsiteY3" fmla="*/ 1235984 h 1258608"/>
              <a:gd name="connsiteX4" fmla="*/ 30785 w 1319601"/>
              <a:gd name="connsiteY4" fmla="*/ 0 h 1258608"/>
              <a:gd name="connsiteX0" fmla="*/ 31250 w 1320066"/>
              <a:gd name="connsiteY0" fmla="*/ 0 h 1267432"/>
              <a:gd name="connsiteX1" fmla="*/ 1313313 w 1320066"/>
              <a:gd name="connsiteY1" fmla="*/ 20567 h 1267432"/>
              <a:gd name="connsiteX2" fmla="*/ 1320066 w 1320066"/>
              <a:gd name="connsiteY2" fmla="*/ 1233129 h 1267432"/>
              <a:gd name="connsiteX3" fmla="*/ 0 w 1320066"/>
              <a:gd name="connsiteY3" fmla="*/ 1260343 h 1267432"/>
              <a:gd name="connsiteX4" fmla="*/ 31250 w 1320066"/>
              <a:gd name="connsiteY4" fmla="*/ 0 h 1267432"/>
              <a:gd name="connsiteX0" fmla="*/ 31250 w 1320066"/>
              <a:gd name="connsiteY0" fmla="*/ 0 h 1268253"/>
              <a:gd name="connsiteX1" fmla="*/ 1313313 w 1320066"/>
              <a:gd name="connsiteY1" fmla="*/ 20567 h 1268253"/>
              <a:gd name="connsiteX2" fmla="*/ 1320066 w 1320066"/>
              <a:gd name="connsiteY2" fmla="*/ 1233129 h 1268253"/>
              <a:gd name="connsiteX3" fmla="*/ 0 w 1320066"/>
              <a:gd name="connsiteY3" fmla="*/ 1260343 h 1268253"/>
              <a:gd name="connsiteX4" fmla="*/ 31250 w 1320066"/>
              <a:gd name="connsiteY4" fmla="*/ 0 h 1268253"/>
              <a:gd name="connsiteX0" fmla="*/ 31250 w 1320066"/>
              <a:gd name="connsiteY0" fmla="*/ 0 h 1263844"/>
              <a:gd name="connsiteX1" fmla="*/ 1313313 w 1320066"/>
              <a:gd name="connsiteY1" fmla="*/ 20567 h 1263844"/>
              <a:gd name="connsiteX2" fmla="*/ 1320066 w 1320066"/>
              <a:gd name="connsiteY2" fmla="*/ 1233129 h 1263844"/>
              <a:gd name="connsiteX3" fmla="*/ 0 w 1320066"/>
              <a:gd name="connsiteY3" fmla="*/ 1260343 h 1263844"/>
              <a:gd name="connsiteX4" fmla="*/ 31250 w 1320066"/>
              <a:gd name="connsiteY4" fmla="*/ 0 h 1263844"/>
              <a:gd name="connsiteX0" fmla="*/ 31250 w 1320066"/>
              <a:gd name="connsiteY0" fmla="*/ 0 h 1263844"/>
              <a:gd name="connsiteX1" fmla="*/ 1313313 w 1320066"/>
              <a:gd name="connsiteY1" fmla="*/ 20567 h 1263844"/>
              <a:gd name="connsiteX2" fmla="*/ 1320066 w 1320066"/>
              <a:gd name="connsiteY2" fmla="*/ 1233129 h 1263844"/>
              <a:gd name="connsiteX3" fmla="*/ 0 w 1320066"/>
              <a:gd name="connsiteY3" fmla="*/ 1260343 h 1263844"/>
              <a:gd name="connsiteX4" fmla="*/ 31250 w 1320066"/>
              <a:gd name="connsiteY4" fmla="*/ 0 h 126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066" h="1263844">
                <a:moveTo>
                  <a:pt x="31250" y="0"/>
                </a:moveTo>
                <a:lnTo>
                  <a:pt x="1313313" y="20567"/>
                </a:lnTo>
                <a:cubicBezTo>
                  <a:pt x="1315242" y="429048"/>
                  <a:pt x="1291435" y="859628"/>
                  <a:pt x="1320066" y="1233129"/>
                </a:cubicBezTo>
                <a:cubicBezTo>
                  <a:pt x="665493" y="1279400"/>
                  <a:pt x="439867" y="1259391"/>
                  <a:pt x="0" y="1260343"/>
                </a:cubicBezTo>
                <a:lnTo>
                  <a:pt x="31250" y="0"/>
                </a:lnTo>
                <a:close/>
              </a:path>
            </a:pathLst>
          </a:custGeom>
          <a:gradFill flip="none" rotWithShape="1">
            <a:gsLst>
              <a:gs pos="0">
                <a:srgbClr val="B4DAF2">
                  <a:lumMod val="95000"/>
                  <a:lumOff val="5000"/>
                </a:srgbClr>
              </a:gs>
              <a:gs pos="100000">
                <a:srgbClr val="86C4EA"/>
              </a:gs>
            </a:gsLst>
            <a:lin ang="5400000" scaled="1"/>
            <a:tileRect/>
          </a:gradFill>
          <a:ln w="25400" cap="flat" cmpd="sng" algn="ctr">
            <a:noFill/>
            <a:prstDash val="solid"/>
          </a:ln>
          <a:effectLst>
            <a:outerShdw blurRad="38100" dist="12700" dir="5400000" sx="102000" sy="102000" algn="ctr" rotWithShape="0">
              <a:prstClr val="black">
                <a:alpha val="40000"/>
              </a:prstClr>
            </a:outerShdw>
          </a:effectLst>
        </p:spPr>
        <p:txBody>
          <a:bodyPr lIns="45720" tIns="45720" rIns="45720" bIns="4572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sym typeface="Arial" panose="020B0604020202020204" pitchFamily="34" charset="0"/>
            </a:endParaRPr>
          </a:p>
        </p:txBody>
      </p:sp>
      <p:sp>
        <p:nvSpPr>
          <p:cNvPr id="18" name="Rectangle 29"/>
          <p:cNvSpPr/>
          <p:nvPr/>
        </p:nvSpPr>
        <p:spPr>
          <a:xfrm>
            <a:off x="768506" y="3503948"/>
            <a:ext cx="1225364" cy="830997"/>
          </a:xfrm>
          <a:prstGeom prst="rect">
            <a:avLst/>
          </a:prstGeom>
        </p:spPr>
        <p:txBody>
          <a:bodyPr wrap="square">
            <a:spAutoFit/>
          </a:bodyPr>
          <a:lstStyle/>
          <a:p>
            <a:pPr algn="ctr" eaLnBrk="0" fontAlgn="base" hangingPunct="0">
              <a:spcBef>
                <a:spcPct val="0"/>
              </a:spcBef>
              <a:spcAft>
                <a:spcPct val="0"/>
              </a:spcAft>
            </a:pPr>
            <a:r>
              <a:rPr lang="es-MX" sz="1200" dirty="0" smtClean="0">
                <a:solidFill>
                  <a:prstClr val="black">
                    <a:lumMod val="95000"/>
                    <a:lumOff val="5000"/>
                  </a:prstClr>
                </a:solidFill>
                <a:latin typeface="Comic Sans MS" pitchFamily="66" charset="0"/>
                <a:cs typeface="Arial" panose="020B0604020202020204" pitchFamily="34" charset="0"/>
                <a:sym typeface="Arial" panose="020B0604020202020204" pitchFamily="34" charset="0"/>
              </a:rPr>
              <a:t>4.2. Calendario de ejecución respectivo.</a:t>
            </a:r>
            <a:endParaRPr lang="es-MX" sz="1200" dirty="0">
              <a:solidFill>
                <a:prstClr val="black">
                  <a:lumMod val="95000"/>
                  <a:lumOff val="5000"/>
                </a:prstClr>
              </a:solidFill>
              <a:latin typeface="Comic Sans MS" pitchFamily="66" charset="0"/>
              <a:cs typeface="Arial" panose="020B0604020202020204" pitchFamily="34" charset="0"/>
              <a:sym typeface="Arial" panose="020B0604020202020204" pitchFamily="34" charset="0"/>
            </a:endParaRPr>
          </a:p>
        </p:txBody>
      </p:sp>
      <p:grpSp>
        <p:nvGrpSpPr>
          <p:cNvPr id="19" name="Group 30"/>
          <p:cNvGrpSpPr/>
          <p:nvPr/>
        </p:nvGrpSpPr>
        <p:grpSpPr>
          <a:xfrm>
            <a:off x="1288799" y="3199850"/>
            <a:ext cx="184785" cy="186690"/>
            <a:chOff x="4917745" y="2235200"/>
            <a:chExt cx="2584952" cy="2489199"/>
          </a:xfrm>
          <a:effectLst>
            <a:outerShdw blurRad="50800" dist="25400" dir="8100000" algn="tr" rotWithShape="0">
              <a:prstClr val="black">
                <a:alpha val="45000"/>
              </a:prstClr>
            </a:outerShdw>
          </a:effectLst>
        </p:grpSpPr>
        <p:sp>
          <p:nvSpPr>
            <p:cNvPr id="20" name="Oval 31"/>
            <p:cNvSpPr/>
            <p:nvPr/>
          </p:nvSpPr>
          <p:spPr>
            <a:xfrm>
              <a:off x="4917745" y="2429067"/>
              <a:ext cx="2295331" cy="2295332"/>
            </a:xfrm>
            <a:prstGeom prst="ellipse">
              <a:avLst/>
            </a:prstGeom>
            <a:solidFill>
              <a:sysClr val="window" lastClr="FFFFFF">
                <a:lumMod val="95000"/>
              </a:sysClr>
            </a:solidFill>
            <a:ln w="9525" cap="flat" cmpd="sng" algn="ctr">
              <a:noFill/>
              <a:prstDash val="solid"/>
            </a:ln>
            <a:effectLst/>
            <a:scene3d>
              <a:camera prst="orthographicFront">
                <a:rot lat="0" lon="0" rev="0"/>
              </a:camera>
              <a:lightRig rig="contrasting" dir="t">
                <a:rot lat="0" lon="0" rev="1500000"/>
              </a:lightRig>
            </a:scene3d>
            <a:sp3d>
              <a:bevelT w="44450" h="698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21" name="Oval 32"/>
            <p:cNvSpPr/>
            <p:nvPr/>
          </p:nvSpPr>
          <p:spPr>
            <a:xfrm>
              <a:off x="5484130" y="2913213"/>
              <a:ext cx="1253454" cy="1253453"/>
            </a:xfrm>
            <a:prstGeom prst="ellipse">
              <a:avLst/>
            </a:prstGeom>
            <a:solidFill>
              <a:sysClr val="window" lastClr="FFFFFF">
                <a:lumMod val="65000"/>
              </a:sysClr>
            </a:solidFill>
            <a:ln w="9525" cap="flat" cmpd="sng" algn="ctr">
              <a:noFill/>
              <a:prstDash val="solid"/>
            </a:ln>
            <a:effectLst/>
            <a:scene3d>
              <a:camera prst="orthographicFront">
                <a:rot lat="0" lon="0" rev="0"/>
              </a:camera>
              <a:lightRig rig="contrasting" dir="t">
                <a:rot lat="0" lon="0" rev="1500000"/>
              </a:lightRig>
            </a:scene3d>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22" name="Oval 33"/>
            <p:cNvSpPr/>
            <p:nvPr/>
          </p:nvSpPr>
          <p:spPr>
            <a:xfrm>
              <a:off x="5972471" y="2235200"/>
              <a:ext cx="1530226" cy="1530226"/>
            </a:xfrm>
            <a:prstGeom prst="ellipse">
              <a:avLst/>
            </a:prstGeom>
            <a:solidFill>
              <a:sysClr val="window" lastClr="FFFFFF">
                <a:lumMod val="95000"/>
              </a:sysClr>
            </a:solidFill>
            <a:ln w="9525" cap="flat" cmpd="sng" algn="ctr">
              <a:noFill/>
              <a:prstDash val="solid"/>
            </a:ln>
            <a:effectLst/>
            <a:scene3d>
              <a:camera prst="orthographicFront">
                <a:rot lat="0" lon="0" rev="0"/>
              </a:camera>
              <a:lightRig rig="contrasting" dir="t">
                <a:rot lat="0" lon="0" rev="1500000"/>
              </a:lightRig>
            </a:scene3d>
            <a:sp3d>
              <a:bevelT w="31750" h="698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grpSp>
      <p:pic>
        <p:nvPicPr>
          <p:cNvPr id="26" name="Picture 6"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Resultado de imagen para infoem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2741383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n 92"/>
          <p:cNvPicPr>
            <a:picLocks noChangeAspect="1"/>
          </p:cNvPicPr>
          <p:nvPr/>
        </p:nvPicPr>
        <p:blipFill rotWithShape="1">
          <a:blip r:embed="rId2"/>
          <a:srcRect l="19853"/>
          <a:stretch/>
        </p:blipFill>
        <p:spPr>
          <a:xfrm>
            <a:off x="4096" y="0"/>
            <a:ext cx="9144000" cy="5143500"/>
          </a:xfrm>
          <a:prstGeom prst="rect">
            <a:avLst/>
          </a:prstGeom>
        </p:spPr>
      </p:pic>
      <p:cxnSp>
        <p:nvCxnSpPr>
          <p:cNvPr id="23"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4"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33" name="Rectángulo 32"/>
          <p:cNvSpPr/>
          <p:nvPr/>
        </p:nvSpPr>
        <p:spPr>
          <a:xfrm>
            <a:off x="368336" y="5174792"/>
            <a:ext cx="4140733" cy="353935"/>
          </a:xfrm>
          <a:prstGeom prst="rect">
            <a:avLst/>
          </a:prstGeom>
        </p:spPr>
        <p:txBody>
          <a:bodyPr wrap="none" lIns="121912" tIns="60956" rIns="121912" bIns="60956">
            <a:spAutoFit/>
          </a:bodyPr>
          <a:lstStyle/>
          <a:p>
            <a:pPr algn="just"/>
            <a:r>
              <a:rPr lang="es-MX" sz="1500" b="1" dirty="0">
                <a:solidFill>
                  <a:prstClr val="white"/>
                </a:solidFill>
                <a:ea typeface="Calibri" panose="020F0502020204030204" pitchFamily="34" charset="0"/>
                <a:cs typeface="Calibri" panose="020F0502020204030204" pitchFamily="34" charset="0"/>
              </a:rPr>
              <a:t>Personal del instituto:  2 archivistas y 2 auxiliares</a:t>
            </a:r>
          </a:p>
        </p:txBody>
      </p:sp>
      <p:sp>
        <p:nvSpPr>
          <p:cNvPr id="9"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Guía para la Presentación del Proyecto</a:t>
            </a:r>
            <a:endParaRPr lang="es-MX" sz="1400" dirty="0">
              <a:solidFill>
                <a:srgbClr val="E60083"/>
              </a:solidFill>
              <a:ea typeface="Montserrat Light" charset="0"/>
              <a:cs typeface="Montserrat Light" charset="0"/>
            </a:endParaRPr>
          </a:p>
        </p:txBody>
      </p:sp>
      <p:pic>
        <p:nvPicPr>
          <p:cNvPr id="12" name="Picture 5"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29829" r="6335" b="16580"/>
          <a:stretch/>
        </p:blipFill>
        <p:spPr bwMode="auto">
          <a:xfrm>
            <a:off x="2932676" y="670680"/>
            <a:ext cx="6226232" cy="4004658"/>
          </a:xfrm>
          <a:prstGeom prst="rect">
            <a:avLst/>
          </a:prstGeom>
          <a:noFill/>
          <a:extLst>
            <a:ext uri="{909E8E84-426E-40DD-AFC4-6F175D3DCCD1}">
              <a14:hiddenFill xmlns:a14="http://schemas.microsoft.com/office/drawing/2010/main">
                <a:solidFill>
                  <a:srgbClr val="FFFFFF"/>
                </a:solidFill>
              </a14:hiddenFill>
            </a:ext>
          </a:extLst>
        </p:spPr>
      </p:pic>
      <p:sp>
        <p:nvSpPr>
          <p:cNvPr id="13" name="Shape 178"/>
          <p:cNvSpPr txBox="1">
            <a:spLocks/>
          </p:cNvSpPr>
          <p:nvPr/>
        </p:nvSpPr>
        <p:spPr>
          <a:xfrm>
            <a:off x="0" y="1593416"/>
            <a:ext cx="4484688" cy="2219325"/>
          </a:xfrm>
          <a:prstGeom prst="rect">
            <a:avLst/>
          </a:prstGeom>
          <a:solidFill>
            <a:srgbClr val="00B2FF">
              <a:alpha val="73330"/>
            </a:srgbClr>
          </a:solidFill>
          <a:ln>
            <a:noFill/>
          </a:ln>
        </p:spPr>
        <p:txBody>
          <a:bodyPr lIns="91425" tIns="91425" rIns="91425" bIns="91425"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00" b="1" i="0" u="none" strike="noStrike" cap="none">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a:spcBef>
                <a:spcPts val="0"/>
              </a:spcBef>
              <a:buNone/>
              <a:defRPr sz="1800" b="1">
                <a:solidFill>
                  <a:srgbClr val="FFFFFF"/>
                </a:solidFill>
                <a:latin typeface="Muli"/>
                <a:ea typeface="Muli"/>
                <a:cs typeface="Muli"/>
                <a:sym typeface="Muli"/>
              </a:defRPr>
            </a:lvl9pPr>
          </a:lstStyle>
          <a:p>
            <a:pPr eaLnBrk="1" fontAlgn="auto" hangingPunct="1">
              <a:defRPr/>
            </a:pPr>
            <a:r>
              <a:rPr lang="es-MX" kern="0" dirty="0" smtClean="0"/>
              <a:t>5</a:t>
            </a:r>
            <a:r>
              <a:rPr lang="es-MX" kern="0" dirty="0"/>
              <a:t>. Explicación de las </a:t>
            </a:r>
            <a:r>
              <a:rPr lang="es-MX" kern="0" dirty="0">
                <a:solidFill>
                  <a:srgbClr val="FFFF00"/>
                </a:solidFill>
              </a:rPr>
              <a:t>etapas y componentes </a:t>
            </a:r>
            <a:r>
              <a:rPr lang="es-MX" kern="0" dirty="0"/>
              <a:t>del programa o proyecto</a:t>
            </a:r>
            <a:r>
              <a:rPr lang="es-MX" kern="0" dirty="0" smtClean="0"/>
              <a:t>.</a:t>
            </a:r>
          </a:p>
          <a:p>
            <a:pPr algn="ctr" eaLnBrk="1" fontAlgn="auto" hangingPunct="1">
              <a:defRPr/>
            </a:pPr>
            <a:endParaRPr lang="es-MX" kern="0" dirty="0"/>
          </a:p>
          <a:p>
            <a:pPr algn="ctr" eaLnBrk="1" fontAlgn="auto" hangingPunct="1">
              <a:defRPr/>
            </a:pPr>
            <a:r>
              <a:rPr lang="es-MX" sz="1600" kern="0" dirty="0"/>
              <a:t>5.1 Principales componentes y/o etapas.</a:t>
            </a:r>
            <a:endParaRPr lang="es-MX" sz="1600" kern="0" dirty="0" smtClean="0"/>
          </a:p>
        </p:txBody>
      </p:sp>
      <p:pic>
        <p:nvPicPr>
          <p:cNvPr id="16"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Resultado de imagen para infoem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18" name="17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27974965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n 92"/>
          <p:cNvPicPr>
            <a:picLocks noChangeAspect="1"/>
          </p:cNvPicPr>
          <p:nvPr/>
        </p:nvPicPr>
        <p:blipFill rotWithShape="1">
          <a:blip r:embed="rId2"/>
          <a:srcRect l="19853"/>
          <a:stretch/>
        </p:blipFill>
        <p:spPr>
          <a:xfrm>
            <a:off x="4096" y="0"/>
            <a:ext cx="9144000" cy="5143500"/>
          </a:xfrm>
          <a:prstGeom prst="rect">
            <a:avLst/>
          </a:prstGeom>
        </p:spPr>
      </p:pic>
      <p:cxnSp>
        <p:nvCxnSpPr>
          <p:cNvPr id="23"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4"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33" name="Rectángulo 32"/>
          <p:cNvSpPr/>
          <p:nvPr/>
        </p:nvSpPr>
        <p:spPr>
          <a:xfrm>
            <a:off x="368336" y="5174792"/>
            <a:ext cx="4140733" cy="353935"/>
          </a:xfrm>
          <a:prstGeom prst="rect">
            <a:avLst/>
          </a:prstGeom>
        </p:spPr>
        <p:txBody>
          <a:bodyPr wrap="none" lIns="121912" tIns="60956" rIns="121912" bIns="60956">
            <a:spAutoFit/>
          </a:bodyPr>
          <a:lstStyle/>
          <a:p>
            <a:pPr algn="just"/>
            <a:r>
              <a:rPr lang="es-MX" sz="1500" b="1" dirty="0">
                <a:solidFill>
                  <a:schemeClr val="bg1"/>
                </a:solidFill>
                <a:latin typeface="Calibri" panose="020F0502020204030204" pitchFamily="34" charset="0"/>
                <a:ea typeface="Calibri" panose="020F0502020204030204" pitchFamily="34" charset="0"/>
                <a:cs typeface="Calibri" panose="020F0502020204030204" pitchFamily="34" charset="0"/>
              </a:rPr>
              <a:t>Personal del instituto:  2 archivistas y 2 auxiliares</a:t>
            </a:r>
          </a:p>
        </p:txBody>
      </p:sp>
      <p:sp>
        <p:nvSpPr>
          <p:cNvPr id="9"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Guía para la Presentación del Proyecto</a:t>
            </a:r>
            <a:endParaRPr lang="es-MX" sz="1400" dirty="0">
              <a:solidFill>
                <a:srgbClr val="E60083"/>
              </a:solidFill>
              <a:ea typeface="Montserrat Light" charset="0"/>
              <a:cs typeface="Montserrat Light" charset="0"/>
            </a:endParaRPr>
          </a:p>
        </p:txBody>
      </p:sp>
      <p:pic>
        <p:nvPicPr>
          <p:cNvPr id="10" name="Picture 7" descr="Resultado de imagen para FUENTES DE FINANCIAMIENTO"/>
          <p:cNvPicPr>
            <a:picLocks noChangeAspect="1" noChangeArrowheads="1"/>
          </p:cNvPicPr>
          <p:nvPr/>
        </p:nvPicPr>
        <p:blipFill rotWithShape="1">
          <a:blip r:embed="rId3">
            <a:extLst>
              <a:ext uri="{28A0092B-C50C-407E-A947-70E740481C1C}">
                <a14:useLocalDpi xmlns:a14="http://schemas.microsoft.com/office/drawing/2010/main" val="0"/>
              </a:ext>
            </a:extLst>
          </a:blip>
          <a:srcRect l="-1333" t="-3380" r="1333" b="14343"/>
          <a:stretch/>
        </p:blipFill>
        <p:spPr bwMode="auto">
          <a:xfrm>
            <a:off x="1295400" y="598047"/>
            <a:ext cx="5715000" cy="3816349"/>
          </a:xfrm>
          <a:prstGeom prst="rect">
            <a:avLst/>
          </a:prstGeom>
          <a:noFill/>
          <a:extLst>
            <a:ext uri="{909E8E84-426E-40DD-AFC4-6F175D3DCCD1}">
              <a14:hiddenFill xmlns:a14="http://schemas.microsoft.com/office/drawing/2010/main">
                <a:solidFill>
                  <a:srgbClr val="FFFFFF"/>
                </a:solidFill>
              </a14:hiddenFill>
            </a:ext>
          </a:extLst>
        </p:spPr>
      </p:pic>
      <p:sp>
        <p:nvSpPr>
          <p:cNvPr id="11" name="Shape 227"/>
          <p:cNvSpPr txBox="1"/>
          <p:nvPr/>
        </p:nvSpPr>
        <p:spPr>
          <a:xfrm>
            <a:off x="-4371" y="4295141"/>
            <a:ext cx="9144000" cy="845820"/>
          </a:xfrm>
          <a:prstGeom prst="rect">
            <a:avLst/>
          </a:prstGeom>
          <a:solidFill>
            <a:srgbClr val="F4A447"/>
          </a:solidFill>
          <a:ln>
            <a:noFill/>
          </a:ln>
        </p:spPr>
        <p:txBody>
          <a:bodyPr lIns="91425" tIns="91425" rIns="91425" bIns="91425"/>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600" b="0" i="0" u="none" strike="noStrike" kern="0" cap="none" spc="0" normalizeH="0" baseline="0" noProof="0" dirty="0" smtClean="0">
              <a:ln>
                <a:noFill/>
              </a:ln>
              <a:solidFill>
                <a:srgbClr val="000000"/>
              </a:solidFill>
              <a:effectLst/>
              <a:uLnTx/>
              <a:uFillTx/>
              <a:latin typeface="Special Elite"/>
              <a:ea typeface="Special Elite"/>
              <a:cs typeface="Special Elite"/>
              <a:sym typeface="Special Elite"/>
              <a:rtl val="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600" b="0" i="0" u="none" strike="noStrike" kern="0" cap="none" spc="0" normalizeH="0" baseline="0" noProof="0" dirty="0" smtClean="0">
                <a:ln>
                  <a:noFill/>
                </a:ln>
                <a:solidFill>
                  <a:srgbClr val="000000"/>
                </a:solidFill>
                <a:effectLst/>
                <a:uLnTx/>
                <a:uFillTx/>
                <a:latin typeface="Special Elite"/>
                <a:ea typeface="Special Elite"/>
                <a:cs typeface="Special Elite"/>
                <a:sym typeface="Special Elite"/>
                <a:rtl val="0"/>
              </a:rPr>
              <a:t>6</a:t>
            </a:r>
            <a:r>
              <a:rPr kumimoji="0" lang="es-MX" sz="1600" b="0" i="0" u="none" strike="noStrike" kern="0" cap="none" spc="0" normalizeH="0" baseline="0" noProof="0" dirty="0">
                <a:ln>
                  <a:noFill/>
                </a:ln>
                <a:solidFill>
                  <a:srgbClr val="000000"/>
                </a:solidFill>
                <a:effectLst/>
                <a:uLnTx/>
                <a:uFillTx/>
                <a:latin typeface="Special Elite"/>
                <a:ea typeface="Special Elite"/>
                <a:cs typeface="Special Elite"/>
                <a:sym typeface="Special Elite"/>
                <a:rtl val="0"/>
              </a:rPr>
              <a:t>. Identificación </a:t>
            </a:r>
            <a:r>
              <a:rPr kumimoji="0" lang="es-MX" sz="1600" b="0" i="0" u="none" strike="noStrike" kern="0" cap="none" spc="0" normalizeH="0" baseline="0" noProof="0" dirty="0" smtClean="0">
                <a:ln>
                  <a:noFill/>
                </a:ln>
                <a:solidFill>
                  <a:srgbClr val="000000"/>
                </a:solidFill>
                <a:effectLst/>
                <a:uLnTx/>
                <a:uFillTx/>
                <a:latin typeface="Special Elite"/>
                <a:ea typeface="Special Elite"/>
                <a:cs typeface="Special Elite"/>
                <a:sym typeface="Special Elite"/>
                <a:rtl val="0"/>
              </a:rPr>
              <a:t>de </a:t>
            </a:r>
            <a:r>
              <a:rPr kumimoji="0" lang="es-MX" sz="1600" b="1" i="0" u="none" strike="noStrike" kern="0" cap="none" spc="0" normalizeH="0" baseline="0" noProof="0" dirty="0" smtClean="0">
                <a:ln>
                  <a:noFill/>
                </a:ln>
                <a:solidFill>
                  <a:srgbClr val="000000"/>
                </a:solidFill>
                <a:effectLst/>
                <a:uLnTx/>
                <a:uFillTx/>
                <a:latin typeface="Paytone One"/>
                <a:ea typeface="Paytone One"/>
                <a:cs typeface="Paytone One"/>
                <a:sym typeface="Paytone One"/>
                <a:rtl val="0"/>
              </a:rPr>
              <a:t>otras </a:t>
            </a:r>
            <a:r>
              <a:rPr kumimoji="0" lang="es-MX" sz="1600" b="1" i="0" u="none" strike="noStrike" kern="0" cap="none" spc="0" normalizeH="0" baseline="0" noProof="0" dirty="0">
                <a:ln>
                  <a:noFill/>
                </a:ln>
                <a:solidFill>
                  <a:srgbClr val="000000"/>
                </a:solidFill>
                <a:effectLst/>
                <a:uLnTx/>
                <a:uFillTx/>
                <a:latin typeface="Paytone One"/>
                <a:ea typeface="Paytone One"/>
                <a:cs typeface="Paytone One"/>
                <a:sym typeface="Paytone One"/>
                <a:rtl val="0"/>
              </a:rPr>
              <a:t>fuentes de </a:t>
            </a:r>
            <a:r>
              <a:rPr kumimoji="0" lang="es-MX" sz="1600" b="1" i="0" u="none" strike="noStrike" kern="0" cap="none" spc="0" normalizeH="0" baseline="0" noProof="0" dirty="0" smtClean="0">
                <a:ln>
                  <a:noFill/>
                </a:ln>
                <a:solidFill>
                  <a:srgbClr val="000000"/>
                </a:solidFill>
                <a:effectLst/>
                <a:uLnTx/>
                <a:uFillTx/>
                <a:latin typeface="Paytone One"/>
                <a:ea typeface="Paytone One"/>
                <a:cs typeface="Paytone One"/>
                <a:sym typeface="Paytone One"/>
                <a:rtl val="0"/>
              </a:rPr>
              <a:t>financiamiento</a:t>
            </a:r>
            <a:r>
              <a:rPr kumimoji="0" lang="es-MX" sz="1600" b="0" i="0" u="none" strike="noStrike" kern="0" cap="none" spc="0" normalizeH="0" baseline="0" noProof="0" dirty="0" smtClean="0">
                <a:ln>
                  <a:noFill/>
                </a:ln>
                <a:solidFill>
                  <a:srgbClr val="000000"/>
                </a:solidFill>
                <a:effectLst/>
                <a:uLnTx/>
                <a:uFillTx/>
                <a:latin typeface="Special Elite"/>
                <a:ea typeface="Special Elite"/>
                <a:cs typeface="Special Elite"/>
                <a:sym typeface="Special Elite"/>
                <a:rtl val="0"/>
              </a:rPr>
              <a:t>.</a:t>
            </a:r>
            <a:endParaRPr kumimoji="0" lang="es-MX" sz="1600" b="0" i="0" u="none" strike="noStrike" kern="0" cap="none" spc="0" normalizeH="0" baseline="0" noProof="0" dirty="0">
              <a:ln>
                <a:noFill/>
              </a:ln>
              <a:solidFill>
                <a:srgbClr val="000000"/>
              </a:solidFill>
              <a:effectLst/>
              <a:uLnTx/>
              <a:uFillTx/>
              <a:latin typeface="Special Elite"/>
              <a:ea typeface="Special Elite"/>
              <a:cs typeface="Special Elite"/>
              <a:sym typeface="Special Elite"/>
              <a:rtl val="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600" b="0" i="0" u="none" strike="noStrike" kern="0" cap="none" spc="0" normalizeH="0" baseline="0" noProof="0" dirty="0">
                <a:ln>
                  <a:noFill/>
                </a:ln>
                <a:solidFill>
                  <a:srgbClr val="000000"/>
                </a:solidFill>
                <a:effectLst/>
                <a:uLnTx/>
                <a:uFillTx/>
                <a:latin typeface="Special Elite"/>
                <a:ea typeface="Special Elite"/>
                <a:cs typeface="Special Elite"/>
                <a:sym typeface="Special Elite"/>
                <a:rtl val="0"/>
              </a:rPr>
              <a:t>6.1. Otras fuentes de financiamiento.</a:t>
            </a:r>
          </a:p>
        </p:txBody>
      </p:sp>
      <p:pic>
        <p:nvPicPr>
          <p:cNvPr id="15"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Resultado de imagen para infoem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17" name="1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2197423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n 92"/>
          <p:cNvPicPr>
            <a:picLocks noChangeAspect="1"/>
          </p:cNvPicPr>
          <p:nvPr/>
        </p:nvPicPr>
        <p:blipFill rotWithShape="1">
          <a:blip r:embed="rId2"/>
          <a:srcRect l="19853"/>
          <a:stretch/>
        </p:blipFill>
        <p:spPr>
          <a:xfrm>
            <a:off x="4096" y="0"/>
            <a:ext cx="9144000" cy="5143500"/>
          </a:xfrm>
          <a:prstGeom prst="rect">
            <a:avLst/>
          </a:prstGeom>
        </p:spPr>
      </p:pic>
      <p:cxnSp>
        <p:nvCxnSpPr>
          <p:cNvPr id="23"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4"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33" name="Rectángulo 32"/>
          <p:cNvSpPr/>
          <p:nvPr/>
        </p:nvSpPr>
        <p:spPr>
          <a:xfrm>
            <a:off x="368336" y="5174792"/>
            <a:ext cx="4140733" cy="353935"/>
          </a:xfrm>
          <a:prstGeom prst="rect">
            <a:avLst/>
          </a:prstGeom>
        </p:spPr>
        <p:txBody>
          <a:bodyPr wrap="none" lIns="121912" tIns="60956" rIns="121912" bIns="60956">
            <a:spAutoFit/>
          </a:bodyPr>
          <a:lstStyle/>
          <a:p>
            <a:pPr algn="just"/>
            <a:r>
              <a:rPr lang="es-MX" sz="1500" b="1" dirty="0">
                <a:solidFill>
                  <a:schemeClr val="bg1"/>
                </a:solidFill>
                <a:latin typeface="Calibri" panose="020F0502020204030204" pitchFamily="34" charset="0"/>
                <a:ea typeface="Calibri" panose="020F0502020204030204" pitchFamily="34" charset="0"/>
                <a:cs typeface="Calibri" panose="020F0502020204030204" pitchFamily="34" charset="0"/>
              </a:rPr>
              <a:t>Personal del instituto:  2 archivistas y 2 auxiliares</a:t>
            </a:r>
          </a:p>
        </p:txBody>
      </p:sp>
      <p:pic>
        <p:nvPicPr>
          <p:cNvPr id="21" name="Picture 6" descr="Resultado de imagen para fuentes de financiamiento bancos"/>
          <p:cNvPicPr>
            <a:picLocks noChangeAspect="1" noChangeArrowheads="1"/>
          </p:cNvPicPr>
          <p:nvPr/>
        </p:nvPicPr>
        <p:blipFill rotWithShape="1">
          <a:blip r:embed="rId3">
            <a:extLst>
              <a:ext uri="{28A0092B-C50C-407E-A947-70E740481C1C}">
                <a14:useLocalDpi xmlns:a14="http://schemas.microsoft.com/office/drawing/2010/main" val="0"/>
              </a:ext>
            </a:extLst>
          </a:blip>
          <a:srcRect t="15926"/>
          <a:stretch/>
        </p:blipFill>
        <p:spPr bwMode="auto">
          <a:xfrm>
            <a:off x="0" y="819150"/>
            <a:ext cx="6858000" cy="4324350"/>
          </a:xfrm>
          <a:prstGeom prst="rect">
            <a:avLst/>
          </a:prstGeom>
          <a:noFill/>
          <a:extLst>
            <a:ext uri="{909E8E84-426E-40DD-AFC4-6F175D3DCCD1}">
              <a14:hiddenFill xmlns:a14="http://schemas.microsoft.com/office/drawing/2010/main">
                <a:solidFill>
                  <a:srgbClr val="FFFFFF"/>
                </a:solidFill>
              </a14:hiddenFill>
            </a:ext>
          </a:extLst>
        </p:spPr>
      </p:pic>
      <p:sp>
        <p:nvSpPr>
          <p:cNvPr id="22" name="Shape 178"/>
          <p:cNvSpPr txBox="1">
            <a:spLocks/>
          </p:cNvSpPr>
          <p:nvPr/>
        </p:nvSpPr>
        <p:spPr>
          <a:xfrm>
            <a:off x="6858000" y="819150"/>
            <a:ext cx="2286000" cy="4324350"/>
          </a:xfrm>
          <a:prstGeom prst="rect">
            <a:avLst/>
          </a:prstGeom>
          <a:solidFill>
            <a:srgbClr val="00B2FF">
              <a:alpha val="73330"/>
            </a:srgbClr>
          </a:solidFill>
          <a:ln>
            <a:noFill/>
          </a:ln>
        </p:spPr>
        <p:txBody>
          <a:bodyPr lIns="91425" tIns="91425" rIns="91425" bIns="91425"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00" b="1" i="0" u="none" strike="noStrike" cap="none">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a:spcBef>
                <a:spcPts val="0"/>
              </a:spcBef>
              <a:buNone/>
              <a:defRPr sz="1800" b="1">
                <a:solidFill>
                  <a:srgbClr val="FFFFFF"/>
                </a:solidFill>
                <a:latin typeface="Muli"/>
                <a:ea typeface="Muli"/>
                <a:cs typeface="Muli"/>
                <a:sym typeface="Muli"/>
              </a:defRPr>
            </a:lvl9pPr>
          </a:lstStyle>
          <a:p>
            <a:pPr algn="ctr" eaLnBrk="1" fontAlgn="auto" hangingPunct="1">
              <a:defRPr/>
            </a:pPr>
            <a:r>
              <a:rPr lang="es-MX" sz="2000" kern="0" dirty="0" smtClean="0"/>
              <a:t> </a:t>
            </a:r>
            <a:endParaRPr lang="en" sz="2000" kern="0" dirty="0"/>
          </a:p>
        </p:txBody>
      </p:sp>
      <p:sp>
        <p:nvSpPr>
          <p:cNvPr id="27" name="1 Rectángulo"/>
          <p:cNvSpPr>
            <a:spLocks noChangeArrowheads="1"/>
          </p:cNvSpPr>
          <p:nvPr/>
        </p:nvSpPr>
        <p:spPr bwMode="auto">
          <a:xfrm>
            <a:off x="6858004" y="1269356"/>
            <a:ext cx="22028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MX" altLang="es-MX" sz="1600" dirty="0">
              <a:latin typeface="Special Elite" charset="0"/>
              <a:sym typeface="Special Elite" charset="0"/>
            </a:endParaRPr>
          </a:p>
          <a:p>
            <a:pPr algn="just" eaLnBrk="1" hangingPunct="1"/>
            <a:r>
              <a:rPr lang="es-MX" altLang="es-MX" sz="1600" dirty="0" smtClean="0">
                <a:solidFill>
                  <a:schemeClr val="bg1"/>
                </a:solidFill>
                <a:latin typeface="Special Elite" charset="0"/>
                <a:sym typeface="Special Elite" charset="0"/>
              </a:rPr>
              <a:t>7. Explicación de los </a:t>
            </a:r>
            <a:r>
              <a:rPr lang="es-MX" altLang="es-MX" sz="1600" b="1" dirty="0" smtClean="0">
                <a:solidFill>
                  <a:srgbClr val="FFFF00"/>
                </a:solidFill>
                <a:latin typeface="Paytone One" charset="0"/>
                <a:sym typeface="Paytone One" charset="0"/>
              </a:rPr>
              <a:t>objetivos, estrategia y resultados </a:t>
            </a:r>
            <a:r>
              <a:rPr lang="es-MX" altLang="es-MX" sz="1600" dirty="0" smtClean="0">
                <a:solidFill>
                  <a:schemeClr val="bg1"/>
                </a:solidFill>
                <a:latin typeface="Special Elite" charset="0"/>
                <a:sym typeface="Special Elite" charset="0"/>
              </a:rPr>
              <a:t>esperados del proyecto de fortalecimiento de la gestión pública, en su caso.</a:t>
            </a:r>
          </a:p>
          <a:p>
            <a:pPr algn="r" eaLnBrk="1" hangingPunct="1"/>
            <a:endParaRPr lang="es-MX" altLang="es-MX" sz="1600" dirty="0" smtClean="0">
              <a:latin typeface="Special Elite" charset="0"/>
              <a:sym typeface="Special Elite" charset="0"/>
            </a:endParaRPr>
          </a:p>
          <a:p>
            <a:pPr eaLnBrk="1" hangingPunct="1"/>
            <a:endParaRPr lang="es-MX" altLang="es-MX" sz="1600" dirty="0">
              <a:latin typeface="Special Elite" charset="0"/>
              <a:sym typeface="Special Elite" charset="0"/>
            </a:endParaRPr>
          </a:p>
        </p:txBody>
      </p:sp>
      <p:sp>
        <p:nvSpPr>
          <p:cNvPr id="31"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Guía para la Presentación del Proyecto</a:t>
            </a:r>
            <a:endParaRPr lang="es-MX" sz="1400" dirty="0">
              <a:solidFill>
                <a:srgbClr val="E60083"/>
              </a:solidFill>
              <a:ea typeface="Montserrat Light" charset="0"/>
              <a:cs typeface="Montserrat Light" charset="0"/>
            </a:endParaRPr>
          </a:p>
        </p:txBody>
      </p:sp>
      <p:pic>
        <p:nvPicPr>
          <p:cNvPr id="14"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para infoem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16" name="1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15080372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7"/>
          <p:cNvPicPr>
            <a:picLocks noChangeAspect="1"/>
          </p:cNvPicPr>
          <p:nvPr/>
        </p:nvPicPr>
        <p:blipFill rotWithShape="1">
          <a:blip r:embed="rId2"/>
          <a:srcRect l="19853"/>
          <a:stretch/>
        </p:blipFill>
        <p:spPr>
          <a:xfrm>
            <a:off x="34413" y="33522"/>
            <a:ext cx="9144000" cy="5143500"/>
          </a:xfrm>
          <a:prstGeom prst="rect">
            <a:avLst/>
          </a:prstGeom>
        </p:spPr>
      </p:pic>
      <p:sp>
        <p:nvSpPr>
          <p:cNvPr id="6" name="Cube 47"/>
          <p:cNvSpPr/>
          <p:nvPr/>
        </p:nvSpPr>
        <p:spPr>
          <a:xfrm flipH="1">
            <a:off x="2802194" y="2255812"/>
            <a:ext cx="809654" cy="809654"/>
          </a:xfrm>
          <a:prstGeom prst="cube">
            <a:avLst/>
          </a:prstGeom>
          <a:gradFill>
            <a:gsLst>
              <a:gs pos="19000">
                <a:srgbClr val="42A7AE"/>
              </a:gs>
              <a:gs pos="0">
                <a:srgbClr val="00B0F0"/>
              </a:gs>
              <a:gs pos="50000">
                <a:schemeClr val="accent1">
                  <a:tint val="44500"/>
                  <a:satMod val="160000"/>
                </a:schemeClr>
              </a:gs>
              <a:gs pos="70000">
                <a:schemeClr val="accent6">
                  <a:lumMod val="75000"/>
                </a:schemeClr>
              </a:gs>
            </a:gsLst>
            <a:lin ang="10200000" scaled="0"/>
          </a:gra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7" name="Cube 47"/>
          <p:cNvSpPr/>
          <p:nvPr/>
        </p:nvSpPr>
        <p:spPr>
          <a:xfrm flipH="1">
            <a:off x="3611848" y="2255812"/>
            <a:ext cx="809654" cy="809654"/>
          </a:xfrm>
          <a:prstGeom prst="cube">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8" name="Cube 47"/>
          <p:cNvSpPr/>
          <p:nvPr/>
        </p:nvSpPr>
        <p:spPr>
          <a:xfrm flipH="1">
            <a:off x="4421502" y="2255812"/>
            <a:ext cx="809654" cy="809654"/>
          </a:xfrm>
          <a:prstGeom prst="cube">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9" name="Cube 47"/>
          <p:cNvSpPr/>
          <p:nvPr/>
        </p:nvSpPr>
        <p:spPr>
          <a:xfrm flipH="1">
            <a:off x="5231156" y="2255812"/>
            <a:ext cx="809654" cy="809654"/>
          </a:xfrm>
          <a:prstGeom prst="cube">
            <a:avLst/>
          </a:prstGeom>
          <a:gradFill>
            <a:gsLst>
              <a:gs pos="0">
                <a:srgbClr val="7030A0"/>
              </a:gs>
              <a:gs pos="32000">
                <a:schemeClr val="accent1">
                  <a:tint val="44500"/>
                  <a:satMod val="160000"/>
                </a:schemeClr>
              </a:gs>
              <a:gs pos="100000">
                <a:srgbClr val="D5720D"/>
              </a:gs>
            </a:gsLst>
            <a:lin ang="21594000" scaled="0"/>
          </a:gra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0" name="Cube 46"/>
          <p:cNvSpPr/>
          <p:nvPr/>
        </p:nvSpPr>
        <p:spPr>
          <a:xfrm flipH="1">
            <a:off x="3036407" y="1626841"/>
            <a:ext cx="809654" cy="809654"/>
          </a:xfrm>
          <a:prstGeom prst="cube">
            <a:avLst/>
          </a:prstGeom>
          <a:solidFill>
            <a:srgbClr val="42A7AE"/>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2" name="Cube 46"/>
          <p:cNvSpPr/>
          <p:nvPr/>
        </p:nvSpPr>
        <p:spPr>
          <a:xfrm flipH="1">
            <a:off x="4979285" y="1662475"/>
            <a:ext cx="809654" cy="809654"/>
          </a:xfrm>
          <a:prstGeom prst="cube">
            <a:avLst/>
          </a:prstGeom>
          <a:solidFill>
            <a:srgbClr val="7030A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3" name="Cube 50"/>
          <p:cNvSpPr/>
          <p:nvPr/>
        </p:nvSpPr>
        <p:spPr>
          <a:xfrm flipH="1">
            <a:off x="3506856" y="1017241"/>
            <a:ext cx="809654" cy="809654"/>
          </a:xfrm>
          <a:prstGeom prst="cube">
            <a:avLst/>
          </a:prstGeom>
          <a:solidFill>
            <a:srgbClr val="42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50"/>
          <p:cNvSpPr/>
          <p:nvPr/>
        </p:nvSpPr>
        <p:spPr>
          <a:xfrm flipH="1">
            <a:off x="4527755" y="1017241"/>
            <a:ext cx="809654" cy="809654"/>
          </a:xfrm>
          <a:prstGeom prst="cub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51"/>
          <p:cNvSpPr/>
          <p:nvPr/>
        </p:nvSpPr>
        <p:spPr>
          <a:xfrm flipH="1">
            <a:off x="4016675" y="407641"/>
            <a:ext cx="809654" cy="809654"/>
          </a:xfrm>
          <a:prstGeom prst="cube">
            <a:avLst/>
          </a:prstGeom>
          <a:gradFill flip="none" rotWithShape="1">
            <a:gsLst>
              <a:gs pos="0">
                <a:srgbClr val="7030A0"/>
              </a:gs>
              <a:gs pos="50000">
                <a:schemeClr val="accent1">
                  <a:tint val="44500"/>
                  <a:satMod val="160000"/>
                </a:schemeClr>
              </a:gs>
              <a:gs pos="100000">
                <a:srgbClr val="42A7AE"/>
              </a:gs>
            </a:gsLst>
            <a:lin ang="20400000" scaled="0"/>
            <a:tileRect/>
          </a:gra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sym typeface="Arial" panose="020B0604020202020204" pitchFamily="34" charset="0"/>
            </a:endParaRPr>
          </a:p>
        </p:txBody>
      </p:sp>
      <p:sp>
        <p:nvSpPr>
          <p:cNvPr id="16" name="Rectángulo 47"/>
          <p:cNvSpPr/>
          <p:nvPr/>
        </p:nvSpPr>
        <p:spPr>
          <a:xfrm>
            <a:off x="2507618" y="3478866"/>
            <a:ext cx="3751147" cy="1631216"/>
          </a:xfrm>
          <a:prstGeom prst="rect">
            <a:avLst/>
          </a:prstGeom>
          <a:solidFill>
            <a:schemeClr val="accent6">
              <a:lumMod val="75000"/>
            </a:schemeClr>
          </a:solidFill>
        </p:spPr>
        <p:txBody>
          <a:bodyPr wrap="square">
            <a:spAutoFit/>
          </a:bodyPr>
          <a:lstStyle/>
          <a:p>
            <a:pPr lvl="0"/>
            <a:r>
              <a:rPr lang="es-MX" sz="1000" b="1" dirty="0"/>
              <a:t>Sistema Institucional de Archivos </a:t>
            </a:r>
            <a:endParaRPr lang="es-MX" sz="1000" dirty="0"/>
          </a:p>
          <a:p>
            <a:r>
              <a:rPr lang="es-MX" sz="1000" dirty="0"/>
              <a:t>(Artículos del 20 al 22</a:t>
            </a:r>
            <a:r>
              <a:rPr lang="es-MX" sz="1000" dirty="0" smtClean="0"/>
              <a:t>)</a:t>
            </a:r>
          </a:p>
          <a:p>
            <a:endParaRPr lang="es-MX" sz="1000" dirty="0"/>
          </a:p>
          <a:p>
            <a:pPr lvl="0"/>
            <a:r>
              <a:rPr lang="es-MX" sz="1000" b="1" dirty="0"/>
              <a:t>Sistema Nacional de Archivos </a:t>
            </a:r>
            <a:endParaRPr lang="es-MX" sz="1000" dirty="0"/>
          </a:p>
          <a:p>
            <a:r>
              <a:rPr lang="es-MX" sz="1000" dirty="0"/>
              <a:t>(Artículos 64 al 69)</a:t>
            </a:r>
          </a:p>
          <a:p>
            <a:pPr lvl="0"/>
            <a:endParaRPr lang="es-MX" sz="1000" b="1" dirty="0" smtClean="0"/>
          </a:p>
          <a:p>
            <a:pPr lvl="0"/>
            <a:r>
              <a:rPr lang="es-MX" sz="1000" b="1" dirty="0" smtClean="0"/>
              <a:t>Sistemas </a:t>
            </a:r>
            <a:r>
              <a:rPr lang="es-MX" sz="1000" b="1" dirty="0"/>
              <a:t>Locales de Archivos</a:t>
            </a:r>
            <a:endParaRPr lang="es-MX" sz="1000" dirty="0"/>
          </a:p>
          <a:p>
            <a:r>
              <a:rPr lang="es-MX" sz="1000" dirty="0"/>
              <a:t>(Artículo 70</a:t>
            </a:r>
            <a:r>
              <a:rPr lang="es-MX" sz="1000" dirty="0" smtClean="0"/>
              <a:t>)</a:t>
            </a:r>
          </a:p>
          <a:p>
            <a:endParaRPr lang="es-MX" sz="1000" dirty="0"/>
          </a:p>
          <a:p>
            <a:endParaRPr lang="es-MX" sz="1000" dirty="0"/>
          </a:p>
        </p:txBody>
      </p:sp>
      <p:sp>
        <p:nvSpPr>
          <p:cNvPr id="17" name="Rectángulo 47"/>
          <p:cNvSpPr/>
          <p:nvPr/>
        </p:nvSpPr>
        <p:spPr>
          <a:xfrm>
            <a:off x="0" y="1610983"/>
            <a:ext cx="2358338" cy="307777"/>
          </a:xfrm>
          <a:prstGeom prst="rect">
            <a:avLst/>
          </a:prstGeom>
          <a:solidFill>
            <a:srgbClr val="42A7AE"/>
          </a:solidFill>
        </p:spPr>
        <p:txBody>
          <a:bodyPr wrap="none">
            <a:spAutoFit/>
          </a:bodyPr>
          <a:lstStyle/>
          <a:p>
            <a:pPr lvl="0" algn="just">
              <a:buNone/>
            </a:pPr>
            <a:r>
              <a:rPr lang="es-ES" sz="1400" b="1" dirty="0" smtClean="0">
                <a:solidFill>
                  <a:schemeClr val="bg1"/>
                </a:solidFill>
                <a:latin typeface="Calibri" pitchFamily="34" charset="0"/>
              </a:rPr>
              <a:t>Ley General de Transparencia</a:t>
            </a:r>
            <a:endParaRPr lang="es-MX" sz="1400" dirty="0">
              <a:solidFill>
                <a:schemeClr val="bg1"/>
              </a:solidFill>
              <a:latin typeface="Calibri" pitchFamily="34" charset="0"/>
            </a:endParaRPr>
          </a:p>
        </p:txBody>
      </p:sp>
      <p:sp>
        <p:nvSpPr>
          <p:cNvPr id="18" name="Rectángulo 47"/>
          <p:cNvSpPr/>
          <p:nvPr/>
        </p:nvSpPr>
        <p:spPr>
          <a:xfrm>
            <a:off x="6404607" y="1662475"/>
            <a:ext cx="2809808" cy="307777"/>
          </a:xfrm>
          <a:prstGeom prst="rect">
            <a:avLst/>
          </a:prstGeom>
          <a:solidFill>
            <a:srgbClr val="7030A0"/>
          </a:solidFill>
        </p:spPr>
        <p:txBody>
          <a:bodyPr wrap="none">
            <a:spAutoFit/>
          </a:bodyPr>
          <a:lstStyle/>
          <a:p>
            <a:pPr lvl="0" algn="just">
              <a:buNone/>
            </a:pPr>
            <a:r>
              <a:rPr lang="es-ES" sz="1400" b="1" dirty="0" smtClean="0">
                <a:solidFill>
                  <a:schemeClr val="bg1"/>
                </a:solidFill>
                <a:latin typeface="Calibri" pitchFamily="34" charset="0"/>
              </a:rPr>
              <a:t>Ley General de Protección de Datos</a:t>
            </a:r>
            <a:endParaRPr lang="es-MX" sz="1400" dirty="0">
              <a:solidFill>
                <a:schemeClr val="bg1"/>
              </a:solidFill>
              <a:latin typeface="Calibri" pitchFamily="34" charset="0"/>
            </a:endParaRPr>
          </a:p>
        </p:txBody>
      </p:sp>
      <p:sp>
        <p:nvSpPr>
          <p:cNvPr id="19" name="18 Abrir llave"/>
          <p:cNvSpPr/>
          <p:nvPr/>
        </p:nvSpPr>
        <p:spPr>
          <a:xfrm>
            <a:off x="2507618" y="407641"/>
            <a:ext cx="363794" cy="28424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2" name="21 Abrir llave"/>
          <p:cNvSpPr/>
          <p:nvPr/>
        </p:nvSpPr>
        <p:spPr>
          <a:xfrm rot="10800000">
            <a:off x="6019800" y="407640"/>
            <a:ext cx="363794" cy="28499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3" name="22 Rectángulo"/>
          <p:cNvSpPr/>
          <p:nvPr/>
        </p:nvSpPr>
        <p:spPr>
          <a:xfrm>
            <a:off x="66368" y="2095963"/>
            <a:ext cx="2451744" cy="2839239"/>
          </a:xfrm>
          <a:prstGeom prst="rect">
            <a:avLst/>
          </a:prstGeom>
        </p:spPr>
        <p:txBody>
          <a:bodyPr wrap="square">
            <a:spAutoFit/>
          </a:bodyPr>
          <a:lstStyle/>
          <a:p>
            <a:pPr lvl="0"/>
            <a:r>
              <a:rPr lang="es-MX" sz="1050" b="1" dirty="0"/>
              <a:t>Sistema Nacional de Transparencia, Acceso a la Información Pública y Protección de Datos Personales </a:t>
            </a:r>
            <a:endParaRPr lang="es-MX" sz="1050" dirty="0"/>
          </a:p>
          <a:p>
            <a:r>
              <a:rPr lang="es-MX" sz="1050" dirty="0"/>
              <a:t>(TÍTULO SEGUNDO, del artículo 27 al 36</a:t>
            </a:r>
            <a:r>
              <a:rPr lang="es-MX" sz="1050" dirty="0" smtClean="0"/>
              <a:t>)</a:t>
            </a:r>
          </a:p>
          <a:p>
            <a:endParaRPr lang="es-MX" sz="1050" dirty="0"/>
          </a:p>
          <a:p>
            <a:pPr lvl="0"/>
            <a:r>
              <a:rPr lang="es-MX" sz="1050" b="1" dirty="0"/>
              <a:t>Programa Nacional de Transparencia y Acceso a la Información </a:t>
            </a:r>
            <a:endParaRPr lang="es-MX" sz="1050" dirty="0"/>
          </a:p>
          <a:p>
            <a:r>
              <a:rPr lang="es-MX" sz="1050" dirty="0"/>
              <a:t>(Artículo 31, fracción XII</a:t>
            </a:r>
            <a:r>
              <a:rPr lang="es-MX" sz="1050" dirty="0" smtClean="0"/>
              <a:t>)</a:t>
            </a:r>
          </a:p>
          <a:p>
            <a:endParaRPr lang="es-MX" sz="1050" dirty="0"/>
          </a:p>
          <a:p>
            <a:pPr lvl="0"/>
            <a:r>
              <a:rPr lang="es-MX" sz="1050" b="1" dirty="0"/>
              <a:t>Emisión de lineamientos en materia de transparencia </a:t>
            </a:r>
            <a:endParaRPr lang="es-MX" sz="1050" dirty="0"/>
          </a:p>
          <a:p>
            <a:r>
              <a:rPr lang="es-MX" sz="1050" dirty="0"/>
              <a:t>(Artículo 28, Artículo 31 fracciones I y VI, Transitorio duodécimo</a:t>
            </a:r>
            <a:r>
              <a:rPr lang="es-MX" sz="1050" dirty="0" smtClean="0"/>
              <a:t>)</a:t>
            </a:r>
          </a:p>
          <a:p>
            <a:endParaRPr lang="es-MX" sz="1050" dirty="0" smtClean="0"/>
          </a:p>
          <a:p>
            <a:r>
              <a:rPr lang="es-MX" sz="1050" b="1" dirty="0" smtClean="0"/>
              <a:t>Implementación </a:t>
            </a:r>
            <a:r>
              <a:rPr lang="es-MX" sz="1050" b="1" dirty="0"/>
              <a:t>de la Plataforma Nacional de Transparencia </a:t>
            </a:r>
            <a:r>
              <a:rPr lang="es-MX" sz="1050" dirty="0"/>
              <a:t>(TÍTULO TERCERO, del artículo 49 al 52)</a:t>
            </a:r>
          </a:p>
        </p:txBody>
      </p:sp>
      <p:sp>
        <p:nvSpPr>
          <p:cNvPr id="24" name="23 Rectángulo"/>
          <p:cNvSpPr/>
          <p:nvPr/>
        </p:nvSpPr>
        <p:spPr>
          <a:xfrm>
            <a:off x="6269259" y="2201594"/>
            <a:ext cx="2945156" cy="2554545"/>
          </a:xfrm>
          <a:prstGeom prst="rect">
            <a:avLst/>
          </a:prstGeom>
        </p:spPr>
        <p:txBody>
          <a:bodyPr wrap="square">
            <a:spAutoFit/>
          </a:bodyPr>
          <a:lstStyle/>
          <a:p>
            <a:pPr lvl="0"/>
            <a:r>
              <a:rPr lang="es-MX" sz="1000" b="1" dirty="0"/>
              <a:t>Programa Nacional de Protección de Datos Personales.</a:t>
            </a:r>
            <a:r>
              <a:rPr lang="es-MX" sz="1000" dirty="0"/>
              <a:t> </a:t>
            </a:r>
          </a:p>
          <a:p>
            <a:r>
              <a:rPr lang="es-MX" sz="1000" dirty="0"/>
              <a:t>(Artículo 12</a:t>
            </a:r>
            <a:r>
              <a:rPr lang="es-MX" sz="1000" dirty="0" smtClean="0"/>
              <a:t>)</a:t>
            </a:r>
          </a:p>
          <a:p>
            <a:endParaRPr lang="es-MX" sz="1000" dirty="0"/>
          </a:p>
          <a:p>
            <a:pPr lvl="0"/>
            <a:r>
              <a:rPr lang="es-MX" sz="1000" b="1" dirty="0"/>
              <a:t>La Portabilidad de los datos personales como una nueva modalidad del derecho a la protección de datos personales. </a:t>
            </a:r>
            <a:endParaRPr lang="es-MX" sz="1000" dirty="0"/>
          </a:p>
          <a:p>
            <a:r>
              <a:rPr lang="es-MX" sz="1000" dirty="0"/>
              <a:t>(TÍTULO TERCERO, Capítulo III, artículo 57</a:t>
            </a:r>
            <a:r>
              <a:rPr lang="es-MX" sz="1000" dirty="0" smtClean="0"/>
              <a:t>)</a:t>
            </a:r>
          </a:p>
          <a:p>
            <a:endParaRPr lang="es-MX" sz="1000" dirty="0"/>
          </a:p>
          <a:p>
            <a:pPr lvl="0"/>
            <a:r>
              <a:rPr lang="es-MX" sz="1000" b="1" dirty="0"/>
              <a:t>Emisión de lineamientos en materia de portabilidad de datos personales </a:t>
            </a:r>
            <a:endParaRPr lang="es-MX" sz="1000" b="1" dirty="0" smtClean="0"/>
          </a:p>
          <a:p>
            <a:r>
              <a:rPr lang="es-MX" sz="1000" dirty="0"/>
              <a:t>(tercer párrafo del artículo 57 y fracciones XXVII y XXVIII del artículo 89</a:t>
            </a:r>
            <a:r>
              <a:rPr lang="es-MX" sz="1000" dirty="0" smtClean="0"/>
              <a:t>)</a:t>
            </a:r>
          </a:p>
          <a:p>
            <a:endParaRPr lang="es-MX" sz="1000" dirty="0"/>
          </a:p>
          <a:p>
            <a:pPr lvl="0"/>
            <a:r>
              <a:rPr lang="es-MX" sz="1000" b="1" dirty="0"/>
              <a:t>Facultad de verificación </a:t>
            </a:r>
            <a:endParaRPr lang="es-MX" sz="1000" dirty="0"/>
          </a:p>
          <a:p>
            <a:r>
              <a:rPr lang="es-MX" sz="1000" dirty="0"/>
              <a:t>(Del artículo 146 al 151)</a:t>
            </a:r>
          </a:p>
        </p:txBody>
      </p:sp>
      <p:sp>
        <p:nvSpPr>
          <p:cNvPr id="25" name="24 Rectángulo"/>
          <p:cNvSpPr/>
          <p:nvPr/>
        </p:nvSpPr>
        <p:spPr>
          <a:xfrm>
            <a:off x="4316510" y="3494255"/>
            <a:ext cx="2159515" cy="1615827"/>
          </a:xfrm>
          <a:prstGeom prst="rect">
            <a:avLst/>
          </a:prstGeom>
        </p:spPr>
        <p:txBody>
          <a:bodyPr wrap="square">
            <a:spAutoFit/>
          </a:bodyPr>
          <a:lstStyle/>
          <a:p>
            <a:pPr lvl="0"/>
            <a:r>
              <a:rPr lang="es-MX" sz="1100" b="1" dirty="0"/>
              <a:t>Creación de un Archivo General</a:t>
            </a:r>
            <a:endParaRPr lang="es-MX" sz="1100" dirty="0"/>
          </a:p>
          <a:p>
            <a:r>
              <a:rPr lang="es-MX" sz="1100" dirty="0"/>
              <a:t>(Párrafo segundo del artículo 71</a:t>
            </a:r>
            <a:r>
              <a:rPr lang="es-MX" sz="1100" dirty="0" smtClean="0"/>
              <a:t>)</a:t>
            </a:r>
          </a:p>
          <a:p>
            <a:endParaRPr lang="es-MX" sz="1100" dirty="0"/>
          </a:p>
          <a:p>
            <a:pPr lvl="0"/>
            <a:r>
              <a:rPr lang="es-MX" sz="1100" b="1" dirty="0"/>
              <a:t>Registro Nacional de Archivos</a:t>
            </a:r>
            <a:endParaRPr lang="es-MX" sz="1100" dirty="0"/>
          </a:p>
          <a:p>
            <a:r>
              <a:rPr lang="es-MX" sz="1100" dirty="0"/>
              <a:t>(Del artículo 78 al 81)</a:t>
            </a:r>
          </a:p>
          <a:p>
            <a:pPr lvl="0"/>
            <a:endParaRPr lang="es-MX" sz="1100" b="1" dirty="0" smtClean="0"/>
          </a:p>
          <a:p>
            <a:pPr lvl="0"/>
            <a:r>
              <a:rPr lang="es-MX" sz="1100" b="1" dirty="0" smtClean="0"/>
              <a:t>Patrimonio </a:t>
            </a:r>
            <a:r>
              <a:rPr lang="es-MX" sz="1100" b="1" dirty="0"/>
              <a:t>Documental de la Nación </a:t>
            </a:r>
            <a:endParaRPr lang="es-MX" sz="1100" dirty="0"/>
          </a:p>
          <a:p>
            <a:r>
              <a:rPr lang="es-MX" sz="1100" dirty="0"/>
              <a:t>(Del artículo 84 al 94)</a:t>
            </a:r>
          </a:p>
        </p:txBody>
      </p:sp>
      <p:sp>
        <p:nvSpPr>
          <p:cNvPr id="26" name="Rectángulo 47"/>
          <p:cNvSpPr/>
          <p:nvPr/>
        </p:nvSpPr>
        <p:spPr>
          <a:xfrm>
            <a:off x="3441234" y="3103660"/>
            <a:ext cx="1960537" cy="307777"/>
          </a:xfrm>
          <a:prstGeom prst="rect">
            <a:avLst/>
          </a:prstGeom>
          <a:solidFill>
            <a:srgbClr val="FF6213"/>
          </a:solidFill>
        </p:spPr>
        <p:txBody>
          <a:bodyPr wrap="none">
            <a:spAutoFit/>
          </a:bodyPr>
          <a:lstStyle/>
          <a:p>
            <a:pPr lvl="0" algn="just">
              <a:buNone/>
            </a:pPr>
            <a:r>
              <a:rPr lang="es-ES" sz="1400" b="1" dirty="0" smtClean="0">
                <a:solidFill>
                  <a:schemeClr val="bg1"/>
                </a:solidFill>
                <a:latin typeface="Calibri" pitchFamily="34" charset="0"/>
              </a:rPr>
              <a:t>Ley General de Archivos</a:t>
            </a:r>
            <a:endParaRPr lang="es-MX" sz="1400" dirty="0">
              <a:solidFill>
                <a:schemeClr val="bg1"/>
              </a:solidFill>
              <a:latin typeface="Calibri" pitchFamily="34" charset="0"/>
            </a:endParaRPr>
          </a:p>
        </p:txBody>
      </p:sp>
      <p:cxnSp>
        <p:nvCxnSpPr>
          <p:cNvPr id="27" name="Straight Connector 20"/>
          <p:cNvCxnSpPr/>
          <p:nvPr/>
        </p:nvCxnSpPr>
        <p:spPr>
          <a:xfrm>
            <a:off x="30583" y="285750"/>
            <a:ext cx="54864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8" name="Rectángulo 17"/>
          <p:cNvSpPr/>
          <p:nvPr/>
        </p:nvSpPr>
        <p:spPr>
          <a:xfrm>
            <a:off x="0" y="-19050"/>
            <a:ext cx="4572000" cy="338554"/>
          </a:xfrm>
          <a:prstGeom prst="rect">
            <a:avLst/>
          </a:prstGeom>
        </p:spPr>
        <p:txBody>
          <a:bodyPr>
            <a:spAutoFit/>
          </a:bodyPr>
          <a:lstStyle/>
          <a:p>
            <a:r>
              <a:rPr lang="es-MX" sz="1600" b="1" dirty="0" smtClean="0">
                <a:solidFill>
                  <a:prstClr val="black">
                    <a:lumMod val="85000"/>
                    <a:lumOff val="15000"/>
                  </a:prstClr>
                </a:solidFill>
                <a:latin typeface="Philosopher" pitchFamily="50" charset="0"/>
              </a:rPr>
              <a:t>Convergencia de Leyes</a:t>
            </a:r>
            <a:endParaRPr lang="es-MX" sz="1600" b="1" dirty="0">
              <a:solidFill>
                <a:prstClr val="black">
                  <a:lumMod val="85000"/>
                  <a:lumOff val="15000"/>
                </a:prstClr>
              </a:solidFill>
            </a:endParaRPr>
          </a:p>
        </p:txBody>
      </p:sp>
      <p:pic>
        <p:nvPicPr>
          <p:cNvPr id="30"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368"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Resultado de imagen para info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296"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p:cNvPicPr>
            <a:picLocks noChangeAspect="1"/>
          </p:cNvPicPr>
          <p:nvPr/>
        </p:nvPicPr>
        <p:blipFill rotWithShape="1">
          <a:blip r:embed="rId5">
            <a:extLst>
              <a:ext uri="{28A0092B-C50C-407E-A947-70E740481C1C}">
                <a14:useLocalDpi xmlns:a14="http://schemas.microsoft.com/office/drawing/2010/main" val="0"/>
              </a:ext>
            </a:extLst>
          </a:blip>
          <a:srcRect t="21692" b="17384"/>
          <a:stretch/>
        </p:blipFill>
        <p:spPr>
          <a:xfrm>
            <a:off x="7247167" y="750628"/>
            <a:ext cx="1342037" cy="533225"/>
          </a:xfrm>
          <a:prstGeom prst="rect">
            <a:avLst/>
          </a:prstGeom>
        </p:spPr>
      </p:pic>
    </p:spTree>
    <p:extLst>
      <p:ext uri="{BB962C8B-B14F-4D97-AF65-F5344CB8AC3E}">
        <p14:creationId xmlns:p14="http://schemas.microsoft.com/office/powerpoint/2010/main" val="7504752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anim calcmode="lin" valueType="num">
                                      <p:cBhvr additive="base">
                                        <p:cTn id="9" dur="500" fill="hold"/>
                                        <p:tgtEl>
                                          <p:spTgt spid="19"/>
                                        </p:tgtEl>
                                        <p:attrNameLst>
                                          <p:attrName>ppt_x</p:attrName>
                                        </p:attrNameLst>
                                      </p:cBhvr>
                                      <p:tavLst>
                                        <p:tav tm="0">
                                          <p:val>
                                            <p:strVal val="#ppt_x"/>
                                          </p:val>
                                        </p:tav>
                                        <p:tav tm="100000">
                                          <p:val>
                                            <p:strVal val="#ppt_x"/>
                                          </p:val>
                                        </p:tav>
                                      </p:tavLst>
                                    </p:anim>
                                    <p:anim calcmode="lin" valueType="num">
                                      <p:cBhvr additive="base">
                                        <p:cTn id="10" dur="500" fill="hold"/>
                                        <p:tgtEl>
                                          <p:spTgt spid="19"/>
                                        </p:tgtEl>
                                        <p:attrNameLst>
                                          <p:attrName>ppt_y</p:attrName>
                                        </p:attrNameLst>
                                      </p:cBhvr>
                                      <p:tavLst>
                                        <p:tav tm="0">
                                          <p:val>
                                            <p:strVal val="1+#ppt_h/2"/>
                                          </p:val>
                                        </p:tav>
                                        <p:tav tm="100000">
                                          <p:val>
                                            <p:strVal val="#ppt_y"/>
                                          </p:val>
                                        </p:tav>
                                      </p:tavLst>
                                    </p:anim>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23">
                                            <p:txEl>
                                              <p:pRg st="1" end="1"/>
                                            </p:txEl>
                                          </p:spTgt>
                                        </p:tgtEl>
                                        <p:attrNameLst>
                                          <p:attrName>style.visibility</p:attrName>
                                        </p:attrNameLst>
                                      </p:cBhvr>
                                      <p:to>
                                        <p:strVal val="visible"/>
                                      </p:to>
                                    </p:set>
                                  </p:childTnLst>
                                </p:cTn>
                              </p:par>
                            </p:childTnLst>
                          </p:cTn>
                        </p:par>
                        <p:par>
                          <p:cTn id="20" fill="hold">
                            <p:stCondLst>
                              <p:cond delay="500"/>
                            </p:stCondLst>
                            <p:childTnLst>
                              <p:par>
                                <p:cTn id="21" presetID="3"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par>
                          <p:cTn id="24" fill="hold">
                            <p:stCondLst>
                              <p:cond delay="1000"/>
                            </p:stCondLst>
                            <p:childTnLst>
                              <p:par>
                                <p:cTn id="25" presetID="1" presetClass="entr" presetSubtype="0" fill="hold" nodeType="afterEffect">
                                  <p:stCondLst>
                                    <p:cond delay="1000"/>
                                  </p:stCondLst>
                                  <p:childTnLst>
                                    <p:set>
                                      <p:cBhvr>
                                        <p:cTn id="26" dur="1" fill="hold">
                                          <p:stCondLst>
                                            <p:cond delay="0"/>
                                          </p:stCondLst>
                                        </p:cTn>
                                        <p:tgtEl>
                                          <p:spTgt spid="23">
                                            <p:txEl>
                                              <p:pRg st="3" end="3"/>
                                            </p:txEl>
                                          </p:spTgt>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nodeType="afterEffect">
                                  <p:stCondLst>
                                    <p:cond delay="1000"/>
                                  </p:stCondLst>
                                  <p:childTnLst>
                                    <p:set>
                                      <p:cBhvr>
                                        <p:cTn id="29" dur="1" fill="hold">
                                          <p:stCondLst>
                                            <p:cond delay="0"/>
                                          </p:stCondLst>
                                        </p:cTn>
                                        <p:tgtEl>
                                          <p:spTgt spid="23">
                                            <p:txEl>
                                              <p:pRg st="4" end="4"/>
                                            </p:txEl>
                                          </p:spTgt>
                                        </p:tgtEl>
                                        <p:attrNameLst>
                                          <p:attrName>style.visibility</p:attrName>
                                        </p:attrNameLst>
                                      </p:cBhvr>
                                      <p:to>
                                        <p:strVal val="visible"/>
                                      </p:to>
                                    </p:set>
                                  </p:childTnLst>
                                </p:cTn>
                              </p:par>
                            </p:childTnLst>
                          </p:cTn>
                        </p:par>
                        <p:par>
                          <p:cTn id="30" fill="hold">
                            <p:stCondLst>
                              <p:cond delay="3000"/>
                            </p:stCondLst>
                            <p:childTnLst>
                              <p:par>
                                <p:cTn id="31" presetID="1" presetClass="entr" presetSubtype="0" fill="hold" nodeType="afterEffect">
                                  <p:stCondLst>
                                    <p:cond delay="1000"/>
                                  </p:stCondLst>
                                  <p:childTnLst>
                                    <p:set>
                                      <p:cBhvr>
                                        <p:cTn id="32" dur="1" fill="hold">
                                          <p:stCondLst>
                                            <p:cond delay="0"/>
                                          </p:stCondLst>
                                        </p:cTn>
                                        <p:tgtEl>
                                          <p:spTgt spid="23">
                                            <p:txEl>
                                              <p:pRg st="6" end="6"/>
                                            </p:txEl>
                                          </p:spTgt>
                                        </p:tgtEl>
                                        <p:attrNameLst>
                                          <p:attrName>style.visibility</p:attrName>
                                        </p:attrNameLst>
                                      </p:cBhvr>
                                      <p:to>
                                        <p:strVal val="visible"/>
                                      </p:to>
                                    </p:set>
                                  </p:childTnLst>
                                </p:cTn>
                              </p:par>
                            </p:childTnLst>
                          </p:cTn>
                        </p:par>
                        <p:par>
                          <p:cTn id="33" fill="hold">
                            <p:stCondLst>
                              <p:cond delay="4000"/>
                            </p:stCondLst>
                            <p:childTnLst>
                              <p:par>
                                <p:cTn id="34" presetID="1" presetClass="entr" presetSubtype="0" fill="hold" nodeType="afterEffect">
                                  <p:stCondLst>
                                    <p:cond delay="1000"/>
                                  </p:stCondLst>
                                  <p:childTnLst>
                                    <p:set>
                                      <p:cBhvr>
                                        <p:cTn id="35" dur="1" fill="hold">
                                          <p:stCondLst>
                                            <p:cond delay="0"/>
                                          </p:stCondLst>
                                        </p:cTn>
                                        <p:tgtEl>
                                          <p:spTgt spid="23">
                                            <p:txEl>
                                              <p:pRg st="7" end="7"/>
                                            </p:txEl>
                                          </p:spTgt>
                                        </p:tgtEl>
                                        <p:attrNameLst>
                                          <p:attrName>style.visibility</p:attrName>
                                        </p:attrNameLst>
                                      </p:cBhvr>
                                      <p:to>
                                        <p:strVal val="visible"/>
                                      </p:to>
                                    </p:set>
                                  </p:childTnLst>
                                </p:cTn>
                              </p:par>
                            </p:childTnLst>
                          </p:cTn>
                        </p:par>
                        <p:par>
                          <p:cTn id="36" fill="hold">
                            <p:stCondLst>
                              <p:cond delay="5000"/>
                            </p:stCondLst>
                            <p:childTnLst>
                              <p:par>
                                <p:cTn id="37" presetID="5" presetClass="entr" presetSubtype="10" fill="hold" grpId="0" nodeType="afterEffect">
                                  <p:stCondLst>
                                    <p:cond delay="1000"/>
                                  </p:stCondLst>
                                  <p:childTnLst>
                                    <p:set>
                                      <p:cBhvr>
                                        <p:cTn id="38" dur="1" fill="hold">
                                          <p:stCondLst>
                                            <p:cond delay="0"/>
                                          </p:stCondLst>
                                        </p:cTn>
                                        <p:tgtEl>
                                          <p:spTgt spid="10"/>
                                        </p:tgtEl>
                                        <p:attrNameLst>
                                          <p:attrName>style.visibility</p:attrName>
                                        </p:attrNameLst>
                                      </p:cBhvr>
                                      <p:to>
                                        <p:strVal val="visible"/>
                                      </p:to>
                                    </p:set>
                                    <p:animEffect transition="in" filter="checkerboard(across)">
                                      <p:cBhvr>
                                        <p:cTn id="39" dur="500"/>
                                        <p:tgtEl>
                                          <p:spTgt spid="10"/>
                                        </p:tgtEl>
                                      </p:cBhvr>
                                    </p:animEffect>
                                  </p:childTnLst>
                                </p:cTn>
                              </p:par>
                            </p:childTnLst>
                          </p:cTn>
                        </p:par>
                        <p:par>
                          <p:cTn id="40" fill="hold">
                            <p:stCondLst>
                              <p:cond delay="6500"/>
                            </p:stCondLst>
                            <p:childTnLst>
                              <p:par>
                                <p:cTn id="41" presetID="1" presetClass="entr" presetSubtype="0" fill="hold" nodeType="afterEffect">
                                  <p:stCondLst>
                                    <p:cond delay="1000"/>
                                  </p:stCondLst>
                                  <p:childTnLst>
                                    <p:set>
                                      <p:cBhvr>
                                        <p:cTn id="42" dur="1" fill="hold">
                                          <p:stCondLst>
                                            <p:cond delay="0"/>
                                          </p:stCondLst>
                                        </p:cTn>
                                        <p:tgtEl>
                                          <p:spTgt spid="23">
                                            <p:txEl>
                                              <p:pRg st="9" end="9"/>
                                            </p:txEl>
                                          </p:spTgt>
                                        </p:tgtEl>
                                        <p:attrNameLst>
                                          <p:attrName>style.visibility</p:attrName>
                                        </p:attrNameLst>
                                      </p:cBhvr>
                                      <p:to>
                                        <p:strVal val="visible"/>
                                      </p:to>
                                    </p:set>
                                  </p:childTnLst>
                                </p:cTn>
                              </p:par>
                            </p:childTnLst>
                          </p:cTn>
                        </p:par>
                        <p:par>
                          <p:cTn id="43" fill="hold">
                            <p:stCondLst>
                              <p:cond delay="7500"/>
                            </p:stCondLst>
                            <p:childTnLst>
                              <p:par>
                                <p:cTn id="44" presetID="5" presetClass="entr" presetSubtype="10" fill="hold" grpId="0" nodeType="afterEffect">
                                  <p:stCondLst>
                                    <p:cond delay="1000"/>
                                  </p:stCondLst>
                                  <p:childTnLst>
                                    <p:set>
                                      <p:cBhvr>
                                        <p:cTn id="45" dur="1" fill="hold">
                                          <p:stCondLst>
                                            <p:cond delay="0"/>
                                          </p:stCondLst>
                                        </p:cTn>
                                        <p:tgtEl>
                                          <p:spTgt spid="6"/>
                                        </p:tgtEl>
                                        <p:attrNameLst>
                                          <p:attrName>style.visibility</p:attrName>
                                        </p:attrNameLst>
                                      </p:cBhvr>
                                      <p:to>
                                        <p:strVal val="visible"/>
                                      </p:to>
                                    </p:set>
                                    <p:animEffect transition="in" filter="checkerboard(across)">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par>
                          <p:cTn id="51" fill="hold">
                            <p:stCondLst>
                              <p:cond delay="0"/>
                            </p:stCondLst>
                            <p:childTnLst>
                              <p:par>
                                <p:cTn id="52" presetID="3" presetClass="entr" presetSubtype="10" fill="hold" grpId="0" nodeType="afterEffect">
                                  <p:stCondLst>
                                    <p:cond delay="100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500"/>
                                        <p:tgtEl>
                                          <p:spTgt spid="22"/>
                                        </p:tgtEl>
                                      </p:cBhvr>
                                    </p:animEffect>
                                  </p:childTnLst>
                                </p:cTn>
                              </p:par>
                            </p:childTnLst>
                          </p:cTn>
                        </p:par>
                        <p:par>
                          <p:cTn id="55" fill="hold">
                            <p:stCondLst>
                              <p:cond delay="1500"/>
                            </p:stCondLst>
                            <p:childTnLst>
                              <p:par>
                                <p:cTn id="56" presetID="1" presetClass="entr" presetSubtype="0" fill="hold" nodeType="afterEffect">
                                  <p:stCondLst>
                                    <p:cond delay="1000"/>
                                  </p:stCondLst>
                                  <p:childTnLst>
                                    <p:set>
                                      <p:cBhvr>
                                        <p:cTn id="57" dur="1" fill="hold">
                                          <p:stCondLst>
                                            <p:cond delay="0"/>
                                          </p:stCondLst>
                                        </p:cTn>
                                        <p:tgtEl>
                                          <p:spTgt spid="24">
                                            <p:txEl>
                                              <p:pRg st="0" end="0"/>
                                            </p:txEl>
                                          </p:spTgt>
                                        </p:tgtEl>
                                        <p:attrNameLst>
                                          <p:attrName>style.visibility</p:attrName>
                                        </p:attrNameLst>
                                      </p:cBhvr>
                                      <p:to>
                                        <p:strVal val="visible"/>
                                      </p:to>
                                    </p:set>
                                  </p:childTnLst>
                                </p:cTn>
                              </p:par>
                            </p:childTnLst>
                          </p:cTn>
                        </p:par>
                        <p:par>
                          <p:cTn id="58" fill="hold">
                            <p:stCondLst>
                              <p:cond delay="2500"/>
                            </p:stCondLst>
                            <p:childTnLst>
                              <p:par>
                                <p:cTn id="59" presetID="1" presetClass="entr" presetSubtype="0" fill="hold" nodeType="afterEffect">
                                  <p:stCondLst>
                                    <p:cond delay="1000"/>
                                  </p:stCondLst>
                                  <p:childTnLst>
                                    <p:set>
                                      <p:cBhvr>
                                        <p:cTn id="60" dur="1" fill="hold">
                                          <p:stCondLst>
                                            <p:cond delay="0"/>
                                          </p:stCondLst>
                                        </p:cTn>
                                        <p:tgtEl>
                                          <p:spTgt spid="24">
                                            <p:txEl>
                                              <p:pRg st="1" end="1"/>
                                            </p:txEl>
                                          </p:spTgt>
                                        </p:tgtEl>
                                        <p:attrNameLst>
                                          <p:attrName>style.visibility</p:attrName>
                                        </p:attrNameLst>
                                      </p:cBhvr>
                                      <p:to>
                                        <p:strVal val="visible"/>
                                      </p:to>
                                    </p:set>
                                  </p:childTnLst>
                                </p:cTn>
                              </p:par>
                            </p:childTnLst>
                          </p:cTn>
                        </p:par>
                        <p:par>
                          <p:cTn id="61" fill="hold">
                            <p:stCondLst>
                              <p:cond delay="3500"/>
                            </p:stCondLst>
                            <p:childTnLst>
                              <p:par>
                                <p:cTn id="62" presetID="5" presetClass="entr" presetSubtype="10" fill="hold" grpId="0" nodeType="afterEffect">
                                  <p:stCondLst>
                                    <p:cond delay="1000"/>
                                  </p:stCondLst>
                                  <p:childTnLst>
                                    <p:set>
                                      <p:cBhvr>
                                        <p:cTn id="63" dur="1" fill="hold">
                                          <p:stCondLst>
                                            <p:cond delay="0"/>
                                          </p:stCondLst>
                                        </p:cTn>
                                        <p:tgtEl>
                                          <p:spTgt spid="14"/>
                                        </p:tgtEl>
                                        <p:attrNameLst>
                                          <p:attrName>style.visibility</p:attrName>
                                        </p:attrNameLst>
                                      </p:cBhvr>
                                      <p:to>
                                        <p:strVal val="visible"/>
                                      </p:to>
                                    </p:set>
                                    <p:animEffect transition="in" filter="checkerboard(across)">
                                      <p:cBhvr>
                                        <p:cTn id="64" dur="500"/>
                                        <p:tgtEl>
                                          <p:spTgt spid="14"/>
                                        </p:tgtEl>
                                      </p:cBhvr>
                                    </p:animEffect>
                                  </p:childTnLst>
                                </p:cTn>
                              </p:par>
                            </p:childTnLst>
                          </p:cTn>
                        </p:par>
                        <p:par>
                          <p:cTn id="65" fill="hold">
                            <p:stCondLst>
                              <p:cond delay="5000"/>
                            </p:stCondLst>
                            <p:childTnLst>
                              <p:par>
                                <p:cTn id="66" presetID="1" presetClass="entr" presetSubtype="0" fill="hold" nodeType="afterEffect">
                                  <p:stCondLst>
                                    <p:cond delay="1000"/>
                                  </p:stCondLst>
                                  <p:childTnLst>
                                    <p:set>
                                      <p:cBhvr>
                                        <p:cTn id="67" dur="1" fill="hold">
                                          <p:stCondLst>
                                            <p:cond delay="0"/>
                                          </p:stCondLst>
                                        </p:cTn>
                                        <p:tgtEl>
                                          <p:spTgt spid="24">
                                            <p:txEl>
                                              <p:pRg st="3" end="3"/>
                                            </p:txEl>
                                          </p:spTgt>
                                        </p:tgtEl>
                                        <p:attrNameLst>
                                          <p:attrName>style.visibility</p:attrName>
                                        </p:attrNameLst>
                                      </p:cBhvr>
                                      <p:to>
                                        <p:strVal val="visible"/>
                                      </p:to>
                                    </p:set>
                                  </p:childTnLst>
                                </p:cTn>
                              </p:par>
                            </p:childTnLst>
                          </p:cTn>
                        </p:par>
                        <p:par>
                          <p:cTn id="68" fill="hold">
                            <p:stCondLst>
                              <p:cond delay="6000"/>
                            </p:stCondLst>
                            <p:childTnLst>
                              <p:par>
                                <p:cTn id="69" presetID="1" presetClass="entr" presetSubtype="0" fill="hold" nodeType="afterEffect">
                                  <p:stCondLst>
                                    <p:cond delay="1000"/>
                                  </p:stCondLst>
                                  <p:childTnLst>
                                    <p:set>
                                      <p:cBhvr>
                                        <p:cTn id="70" dur="1" fill="hold">
                                          <p:stCondLst>
                                            <p:cond delay="0"/>
                                          </p:stCondLst>
                                        </p:cTn>
                                        <p:tgtEl>
                                          <p:spTgt spid="24">
                                            <p:txEl>
                                              <p:pRg st="4" end="4"/>
                                            </p:txEl>
                                          </p:spTgt>
                                        </p:tgtEl>
                                        <p:attrNameLst>
                                          <p:attrName>style.visibility</p:attrName>
                                        </p:attrNameLst>
                                      </p:cBhvr>
                                      <p:to>
                                        <p:strVal val="visible"/>
                                      </p:to>
                                    </p:set>
                                  </p:childTnLst>
                                </p:cTn>
                              </p:par>
                            </p:childTnLst>
                          </p:cTn>
                        </p:par>
                        <p:par>
                          <p:cTn id="71" fill="hold">
                            <p:stCondLst>
                              <p:cond delay="7000"/>
                            </p:stCondLst>
                            <p:childTnLst>
                              <p:par>
                                <p:cTn id="72" presetID="1" presetClass="entr" presetSubtype="0" fill="hold" nodeType="afterEffect">
                                  <p:stCondLst>
                                    <p:cond delay="1000"/>
                                  </p:stCondLst>
                                  <p:childTnLst>
                                    <p:set>
                                      <p:cBhvr>
                                        <p:cTn id="73" dur="1" fill="hold">
                                          <p:stCondLst>
                                            <p:cond delay="0"/>
                                          </p:stCondLst>
                                        </p:cTn>
                                        <p:tgtEl>
                                          <p:spTgt spid="24">
                                            <p:txEl>
                                              <p:pRg st="6" end="6"/>
                                            </p:txEl>
                                          </p:spTgt>
                                        </p:tgtEl>
                                        <p:attrNameLst>
                                          <p:attrName>style.visibility</p:attrName>
                                        </p:attrNameLst>
                                      </p:cBhvr>
                                      <p:to>
                                        <p:strVal val="visible"/>
                                      </p:to>
                                    </p:set>
                                  </p:childTnLst>
                                </p:cTn>
                              </p:par>
                            </p:childTnLst>
                          </p:cTn>
                        </p:par>
                        <p:par>
                          <p:cTn id="74" fill="hold">
                            <p:stCondLst>
                              <p:cond delay="8000"/>
                            </p:stCondLst>
                            <p:childTnLst>
                              <p:par>
                                <p:cTn id="75" presetID="1" presetClass="entr" presetSubtype="0" fill="hold" nodeType="afterEffect">
                                  <p:stCondLst>
                                    <p:cond delay="1000"/>
                                  </p:stCondLst>
                                  <p:childTnLst>
                                    <p:set>
                                      <p:cBhvr>
                                        <p:cTn id="76" dur="1" fill="hold">
                                          <p:stCondLst>
                                            <p:cond delay="0"/>
                                          </p:stCondLst>
                                        </p:cTn>
                                        <p:tgtEl>
                                          <p:spTgt spid="24">
                                            <p:txEl>
                                              <p:pRg st="7" end="7"/>
                                            </p:txEl>
                                          </p:spTgt>
                                        </p:tgtEl>
                                        <p:attrNameLst>
                                          <p:attrName>style.visibility</p:attrName>
                                        </p:attrNameLst>
                                      </p:cBhvr>
                                      <p:to>
                                        <p:strVal val="visible"/>
                                      </p:to>
                                    </p:set>
                                  </p:childTnLst>
                                </p:cTn>
                              </p:par>
                            </p:childTnLst>
                          </p:cTn>
                        </p:par>
                        <p:par>
                          <p:cTn id="77" fill="hold">
                            <p:stCondLst>
                              <p:cond delay="9000"/>
                            </p:stCondLst>
                            <p:childTnLst>
                              <p:par>
                                <p:cTn id="78" presetID="5" presetClass="entr" presetSubtype="10" fill="hold" grpId="0" nodeType="afterEffect">
                                  <p:stCondLst>
                                    <p:cond delay="1000"/>
                                  </p:stCondLst>
                                  <p:childTnLst>
                                    <p:set>
                                      <p:cBhvr>
                                        <p:cTn id="79" dur="1" fill="hold">
                                          <p:stCondLst>
                                            <p:cond delay="0"/>
                                          </p:stCondLst>
                                        </p:cTn>
                                        <p:tgtEl>
                                          <p:spTgt spid="12"/>
                                        </p:tgtEl>
                                        <p:attrNameLst>
                                          <p:attrName>style.visibility</p:attrName>
                                        </p:attrNameLst>
                                      </p:cBhvr>
                                      <p:to>
                                        <p:strVal val="visible"/>
                                      </p:to>
                                    </p:set>
                                    <p:animEffect transition="in" filter="checkerboard(across)">
                                      <p:cBhvr>
                                        <p:cTn id="80" dur="500"/>
                                        <p:tgtEl>
                                          <p:spTgt spid="12"/>
                                        </p:tgtEl>
                                      </p:cBhvr>
                                    </p:animEffect>
                                  </p:childTnLst>
                                </p:cTn>
                              </p:par>
                            </p:childTnLst>
                          </p:cTn>
                        </p:par>
                        <p:par>
                          <p:cTn id="81" fill="hold">
                            <p:stCondLst>
                              <p:cond delay="10500"/>
                            </p:stCondLst>
                            <p:childTnLst>
                              <p:par>
                                <p:cTn id="82" presetID="1" presetClass="entr" presetSubtype="0" fill="hold" nodeType="afterEffect">
                                  <p:stCondLst>
                                    <p:cond delay="1000"/>
                                  </p:stCondLst>
                                  <p:childTnLst>
                                    <p:set>
                                      <p:cBhvr>
                                        <p:cTn id="83" dur="1" fill="hold">
                                          <p:stCondLst>
                                            <p:cond delay="0"/>
                                          </p:stCondLst>
                                        </p:cTn>
                                        <p:tgtEl>
                                          <p:spTgt spid="24">
                                            <p:txEl>
                                              <p:pRg st="9" end="9"/>
                                            </p:txEl>
                                          </p:spTgt>
                                        </p:tgtEl>
                                        <p:attrNameLst>
                                          <p:attrName>style.visibility</p:attrName>
                                        </p:attrNameLst>
                                      </p:cBhvr>
                                      <p:to>
                                        <p:strVal val="visible"/>
                                      </p:to>
                                    </p:set>
                                  </p:childTnLst>
                                </p:cTn>
                              </p:par>
                            </p:childTnLst>
                          </p:cTn>
                        </p:par>
                        <p:par>
                          <p:cTn id="84" fill="hold">
                            <p:stCondLst>
                              <p:cond delay="11500"/>
                            </p:stCondLst>
                            <p:childTnLst>
                              <p:par>
                                <p:cTn id="85" presetID="1" presetClass="entr" presetSubtype="0" fill="hold" nodeType="afterEffect">
                                  <p:stCondLst>
                                    <p:cond delay="1000"/>
                                  </p:stCondLst>
                                  <p:childTnLst>
                                    <p:set>
                                      <p:cBhvr>
                                        <p:cTn id="86" dur="1" fill="hold">
                                          <p:stCondLst>
                                            <p:cond delay="0"/>
                                          </p:stCondLst>
                                        </p:cTn>
                                        <p:tgtEl>
                                          <p:spTgt spid="24">
                                            <p:txEl>
                                              <p:pRg st="10" end="10"/>
                                            </p:txEl>
                                          </p:spTgt>
                                        </p:tgtEl>
                                        <p:attrNameLst>
                                          <p:attrName>style.visibility</p:attrName>
                                        </p:attrNameLst>
                                      </p:cBhvr>
                                      <p:to>
                                        <p:strVal val="visible"/>
                                      </p:to>
                                    </p:set>
                                  </p:childTnLst>
                                </p:cTn>
                              </p:par>
                            </p:childTnLst>
                          </p:cTn>
                        </p:par>
                        <p:par>
                          <p:cTn id="87" fill="hold">
                            <p:stCondLst>
                              <p:cond delay="12500"/>
                            </p:stCondLst>
                            <p:childTnLst>
                              <p:par>
                                <p:cTn id="88" presetID="5" presetClass="entr" presetSubtype="10" fill="hold" grpId="0" nodeType="afterEffect">
                                  <p:stCondLst>
                                    <p:cond delay="1000"/>
                                  </p:stCondLst>
                                  <p:childTnLst>
                                    <p:set>
                                      <p:cBhvr>
                                        <p:cTn id="89" dur="1" fill="hold">
                                          <p:stCondLst>
                                            <p:cond delay="0"/>
                                          </p:stCondLst>
                                        </p:cTn>
                                        <p:tgtEl>
                                          <p:spTgt spid="9"/>
                                        </p:tgtEl>
                                        <p:attrNameLst>
                                          <p:attrName>style.visibility</p:attrName>
                                        </p:attrNameLst>
                                      </p:cBhvr>
                                      <p:to>
                                        <p:strVal val="visible"/>
                                      </p:to>
                                    </p:set>
                                    <p:animEffect transition="in" filter="checkerboard(across)">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blinds(horizontal)">
                                      <p:cBhvr>
                                        <p:cTn id="95" dur="500"/>
                                        <p:tgtEl>
                                          <p:spTgt spid="26"/>
                                        </p:tgtEl>
                                      </p:cBhvr>
                                    </p:animEffect>
                                  </p:childTnLst>
                                </p:cTn>
                              </p:par>
                            </p:childTnLst>
                          </p:cTn>
                        </p:par>
                        <p:par>
                          <p:cTn id="96" fill="hold">
                            <p:stCondLst>
                              <p:cond delay="500"/>
                            </p:stCondLst>
                            <p:childTnLst>
                              <p:par>
                                <p:cTn id="97" presetID="5" presetClass="entr" presetSubtype="10" fill="hold" grpId="0" nodeType="afterEffect">
                                  <p:stCondLst>
                                    <p:cond delay="1000"/>
                                  </p:stCondLst>
                                  <p:childTnLst>
                                    <p:set>
                                      <p:cBhvr>
                                        <p:cTn id="98" dur="1" fill="hold">
                                          <p:stCondLst>
                                            <p:cond delay="0"/>
                                          </p:stCondLst>
                                        </p:cTn>
                                        <p:tgtEl>
                                          <p:spTgt spid="7"/>
                                        </p:tgtEl>
                                        <p:attrNameLst>
                                          <p:attrName>style.visibility</p:attrName>
                                        </p:attrNameLst>
                                      </p:cBhvr>
                                      <p:to>
                                        <p:strVal val="visible"/>
                                      </p:to>
                                    </p:set>
                                    <p:animEffect transition="in" filter="checkerboard(across)">
                                      <p:cBhvr>
                                        <p:cTn id="99" dur="500"/>
                                        <p:tgtEl>
                                          <p:spTgt spid="7"/>
                                        </p:tgtEl>
                                      </p:cBhvr>
                                    </p:animEffect>
                                  </p:childTnLst>
                                </p:cTn>
                              </p:par>
                            </p:childTnLst>
                          </p:cTn>
                        </p:par>
                        <p:par>
                          <p:cTn id="100" fill="hold">
                            <p:stCondLst>
                              <p:cond delay="2000"/>
                            </p:stCondLst>
                            <p:childTnLst>
                              <p:par>
                                <p:cTn id="101" presetID="1" presetClass="entr" presetSubtype="0" fill="hold" grpId="0" nodeType="afterEffect">
                                  <p:stCondLst>
                                    <p:cond delay="1000"/>
                                  </p:stCondLst>
                                  <p:childTnLst>
                                    <p:set>
                                      <p:cBhvr>
                                        <p:cTn id="102" dur="1" fill="hold">
                                          <p:stCondLst>
                                            <p:cond delay="0"/>
                                          </p:stCondLst>
                                        </p:cTn>
                                        <p:tgtEl>
                                          <p:spTgt spid="16"/>
                                        </p:tgtEl>
                                        <p:attrNameLst>
                                          <p:attrName>style.visibility</p:attrName>
                                        </p:attrNameLst>
                                      </p:cBhvr>
                                      <p:to>
                                        <p:strVal val="visible"/>
                                      </p:to>
                                    </p:set>
                                  </p:childTnLst>
                                </p:cTn>
                              </p:par>
                            </p:childTnLst>
                          </p:cTn>
                        </p:par>
                        <p:par>
                          <p:cTn id="103" fill="hold">
                            <p:stCondLst>
                              <p:cond delay="3000"/>
                            </p:stCondLst>
                            <p:childTnLst>
                              <p:par>
                                <p:cTn id="104" presetID="5" presetClass="entr" presetSubtype="10" fill="hold" grpId="0" nodeType="afterEffect">
                                  <p:stCondLst>
                                    <p:cond delay="1000"/>
                                  </p:stCondLst>
                                  <p:childTnLst>
                                    <p:set>
                                      <p:cBhvr>
                                        <p:cTn id="105" dur="1" fill="hold">
                                          <p:stCondLst>
                                            <p:cond delay="0"/>
                                          </p:stCondLst>
                                        </p:cTn>
                                        <p:tgtEl>
                                          <p:spTgt spid="8"/>
                                        </p:tgtEl>
                                        <p:attrNameLst>
                                          <p:attrName>style.visibility</p:attrName>
                                        </p:attrNameLst>
                                      </p:cBhvr>
                                      <p:to>
                                        <p:strVal val="visible"/>
                                      </p:to>
                                    </p:set>
                                    <p:animEffect transition="in" filter="checkerboard(across)">
                                      <p:cBhvr>
                                        <p:cTn id="106" dur="500"/>
                                        <p:tgtEl>
                                          <p:spTgt spid="8"/>
                                        </p:tgtEl>
                                      </p:cBhvr>
                                    </p:animEffect>
                                  </p:childTnLst>
                                </p:cTn>
                              </p:par>
                            </p:childTnLst>
                          </p:cTn>
                        </p:par>
                        <p:par>
                          <p:cTn id="107" fill="hold">
                            <p:stCondLst>
                              <p:cond delay="4500"/>
                            </p:stCondLst>
                            <p:childTnLst>
                              <p:par>
                                <p:cTn id="108" presetID="1" presetClass="entr" presetSubtype="0" fill="hold" grpId="0" nodeType="afterEffect">
                                  <p:stCondLst>
                                    <p:cond delay="1000"/>
                                  </p:stCondLst>
                                  <p:childTnLst>
                                    <p:set>
                                      <p:cBhvr>
                                        <p:cTn id="10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2" grpId="0" animBg="1"/>
      <p:bldP spid="25"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n 39"/>
          <p:cNvPicPr>
            <a:picLocks noChangeAspect="1"/>
          </p:cNvPicPr>
          <p:nvPr/>
        </p:nvPicPr>
        <p:blipFill rotWithShape="1">
          <a:blip r:embed="rId3"/>
          <a:srcRect l="19853"/>
          <a:stretch/>
        </p:blipFill>
        <p:spPr>
          <a:xfrm>
            <a:off x="0" y="0"/>
            <a:ext cx="9144000" cy="5143500"/>
          </a:xfrm>
          <a:prstGeom prst="rect">
            <a:avLst/>
          </a:prstGeom>
        </p:spPr>
      </p:pic>
      <p:pic>
        <p:nvPicPr>
          <p:cNvPr id="51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71750"/>
            <a:ext cx="4501563"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Rectangle 100"/>
          <p:cNvSpPr/>
          <p:nvPr/>
        </p:nvSpPr>
        <p:spPr>
          <a:xfrm flipH="1" flipV="1">
            <a:off x="1129570" y="1809750"/>
            <a:ext cx="838200" cy="1219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 name="Straight Connector 32"/>
          <p:cNvCxnSpPr/>
          <p:nvPr/>
        </p:nvCxnSpPr>
        <p:spPr>
          <a:xfrm>
            <a:off x="0" y="4381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19" name="TextBox 55"/>
          <p:cNvSpPr txBox="1"/>
          <p:nvPr/>
        </p:nvSpPr>
        <p:spPr>
          <a:xfrm>
            <a:off x="-117844"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819150"/>
            <a:ext cx="5649547"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6"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8"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3" name="TextBox 37"/>
          <p:cNvSpPr txBox="1"/>
          <p:nvPr/>
        </p:nvSpPr>
        <p:spPr>
          <a:xfrm>
            <a:off x="1" y="347023"/>
            <a:ext cx="4114800" cy="523216"/>
          </a:xfrm>
          <a:prstGeom prst="rect">
            <a:avLst/>
          </a:prstGeom>
          <a:noFill/>
        </p:spPr>
        <p:txBody>
          <a:bodyPr wrap="square" lIns="91436" tIns="45718" rIns="91436" bIns="45718" numCol="1" spcCol="0" rtlCol="0" anchor="ctr">
            <a:spAutoFit/>
          </a:bodyPr>
          <a:lstStyle/>
          <a:p>
            <a:r>
              <a:rPr lang="es-MX" sz="1400" dirty="0">
                <a:solidFill>
                  <a:srgbClr val="E60083"/>
                </a:solidFill>
                <a:ea typeface="Montserrat Light" charset="0"/>
                <a:cs typeface="Montserrat Light" charset="0"/>
              </a:rPr>
              <a:t>PROYECTO DE MODERNIZACIÓN DEL ARCHIVO MUNICIPAL DE </a:t>
            </a:r>
            <a:r>
              <a:rPr lang="es-MX" sz="1400" dirty="0" smtClean="0">
                <a:solidFill>
                  <a:srgbClr val="E60083"/>
                </a:solidFill>
                <a:ea typeface="Montserrat Light" charset="0"/>
                <a:cs typeface="Montserrat Light" charset="0"/>
              </a:rPr>
              <a:t>NEZAHUALCOYOTL</a:t>
            </a:r>
            <a:endParaRPr lang="es-MX" sz="1400" dirty="0">
              <a:solidFill>
                <a:srgbClr val="E60083"/>
              </a:solidFill>
              <a:ea typeface="Montserrat Light" charset="0"/>
              <a:cs typeface="Montserrat Light" charset="0"/>
            </a:endParaRPr>
          </a:p>
        </p:txBody>
      </p:sp>
      <p:pic>
        <p:nvPicPr>
          <p:cNvPr id="15" name="Picture 6"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Resultado de imagen para infoem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21" name="20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9761652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n 92"/>
          <p:cNvPicPr>
            <a:picLocks noChangeAspect="1"/>
          </p:cNvPicPr>
          <p:nvPr/>
        </p:nvPicPr>
        <p:blipFill rotWithShape="1">
          <a:blip r:embed="rId2"/>
          <a:srcRect l="19853"/>
          <a:stretch/>
        </p:blipFill>
        <p:spPr>
          <a:xfrm>
            <a:off x="4096" y="0"/>
            <a:ext cx="9144000" cy="5143500"/>
          </a:xfrm>
          <a:prstGeom prst="rect">
            <a:avLst/>
          </a:prstGeom>
        </p:spPr>
      </p:pic>
      <p:cxnSp>
        <p:nvCxnSpPr>
          <p:cNvPr id="23"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4"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9" name="TextBox 37"/>
          <p:cNvSpPr txBox="1"/>
          <p:nvPr/>
        </p:nvSpPr>
        <p:spPr>
          <a:xfrm>
            <a:off x="1" y="347023"/>
            <a:ext cx="4114800" cy="523216"/>
          </a:xfrm>
          <a:prstGeom prst="rect">
            <a:avLst/>
          </a:prstGeom>
          <a:noFill/>
        </p:spPr>
        <p:txBody>
          <a:bodyPr wrap="square" lIns="91436" tIns="45718" rIns="91436" bIns="45718" numCol="1" spcCol="0" rtlCol="0" anchor="ctr">
            <a:spAutoFit/>
          </a:bodyPr>
          <a:lstStyle/>
          <a:p>
            <a:r>
              <a:rPr lang="es-MX" sz="1400" dirty="0">
                <a:solidFill>
                  <a:srgbClr val="E60083"/>
                </a:solidFill>
                <a:ea typeface="Montserrat Light" charset="0"/>
                <a:cs typeface="Montserrat Light" charset="0"/>
              </a:rPr>
              <a:t>PROYECTO DE MODERNIZACIÓN DEL ARCHIVO MUNICIPAL DE </a:t>
            </a:r>
            <a:r>
              <a:rPr lang="es-MX" sz="1400" dirty="0" smtClean="0">
                <a:solidFill>
                  <a:srgbClr val="E60083"/>
                </a:solidFill>
                <a:ea typeface="Montserrat Light" charset="0"/>
                <a:cs typeface="Montserrat Light" charset="0"/>
              </a:rPr>
              <a:t>NEZAHUALCOYOTL</a:t>
            </a:r>
            <a:endParaRPr lang="es-MX" sz="1400" dirty="0">
              <a:solidFill>
                <a:srgbClr val="E60083"/>
              </a:solidFill>
              <a:ea typeface="Montserrat Light" charset="0"/>
              <a:cs typeface="Montserrat Light" charset="0"/>
            </a:endParaRPr>
          </a:p>
        </p:txBody>
      </p:sp>
      <p:sp>
        <p:nvSpPr>
          <p:cNvPr id="5" name="4 Rectángulo"/>
          <p:cNvSpPr/>
          <p:nvPr/>
        </p:nvSpPr>
        <p:spPr>
          <a:xfrm>
            <a:off x="3657600" y="608631"/>
            <a:ext cx="1353191" cy="369332"/>
          </a:xfrm>
          <a:prstGeom prst="rect">
            <a:avLst/>
          </a:prstGeom>
        </p:spPr>
        <p:txBody>
          <a:bodyPr wrap="none">
            <a:spAutoFit/>
          </a:bodyPr>
          <a:lstStyle/>
          <a:p>
            <a:r>
              <a:rPr lang="es-MX" b="1" dirty="0">
                <a:solidFill>
                  <a:prstClr val="black"/>
                </a:solidFill>
              </a:rPr>
              <a:t>CONTENIDO</a:t>
            </a:r>
            <a:endParaRPr lang="es-MX" dirty="0">
              <a:solidFill>
                <a:prstClr val="black"/>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9" y="1047750"/>
            <a:ext cx="44194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163"/>
          <a:stretch/>
        </p:blipFill>
        <p:spPr bwMode="auto">
          <a:xfrm>
            <a:off x="4339511" y="1047750"/>
            <a:ext cx="480858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para infoem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16" name="15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700617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n 92"/>
          <p:cNvPicPr>
            <a:picLocks noChangeAspect="1"/>
          </p:cNvPicPr>
          <p:nvPr/>
        </p:nvPicPr>
        <p:blipFill rotWithShape="1">
          <a:blip r:embed="rId2"/>
          <a:srcRect l="19853"/>
          <a:stretch/>
        </p:blipFill>
        <p:spPr>
          <a:xfrm>
            <a:off x="4096" y="0"/>
            <a:ext cx="9144000" cy="5143500"/>
          </a:xfrm>
          <a:prstGeom prst="rect">
            <a:avLst/>
          </a:prstGeom>
        </p:spPr>
      </p:pic>
      <p:cxnSp>
        <p:nvCxnSpPr>
          <p:cNvPr id="23"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4"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9" name="TextBox 37"/>
          <p:cNvSpPr txBox="1"/>
          <p:nvPr/>
        </p:nvSpPr>
        <p:spPr>
          <a:xfrm>
            <a:off x="1" y="347023"/>
            <a:ext cx="4114800" cy="523216"/>
          </a:xfrm>
          <a:prstGeom prst="rect">
            <a:avLst/>
          </a:prstGeom>
          <a:noFill/>
        </p:spPr>
        <p:txBody>
          <a:bodyPr wrap="square" lIns="91436" tIns="45718" rIns="91436" bIns="45718" numCol="1" spcCol="0" rtlCol="0" anchor="ctr">
            <a:spAutoFit/>
          </a:bodyPr>
          <a:lstStyle/>
          <a:p>
            <a:r>
              <a:rPr lang="es-MX" sz="1400" dirty="0">
                <a:solidFill>
                  <a:srgbClr val="E60083"/>
                </a:solidFill>
                <a:ea typeface="Montserrat Light" charset="0"/>
                <a:cs typeface="Montserrat Light" charset="0"/>
              </a:rPr>
              <a:t>PROYECTO DE MODERNIZACIÓN DEL ARCHIVO MUNICIPAL DE </a:t>
            </a:r>
            <a:r>
              <a:rPr lang="es-MX" sz="1400" dirty="0" smtClean="0">
                <a:solidFill>
                  <a:srgbClr val="E60083"/>
                </a:solidFill>
                <a:ea typeface="Montserrat Light" charset="0"/>
                <a:cs typeface="Montserrat Light" charset="0"/>
              </a:rPr>
              <a:t>NEZAHUALCOYOTL</a:t>
            </a:r>
            <a:endParaRPr lang="es-MX" sz="1400" dirty="0">
              <a:solidFill>
                <a:srgbClr val="E60083"/>
              </a:solidFill>
              <a:ea typeface="Montserrat Light" charset="0"/>
              <a:cs typeface="Montserrat Light"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874227"/>
            <a:ext cx="4114800" cy="175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70" y="2800350"/>
            <a:ext cx="4157662" cy="196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9034" y="874227"/>
            <a:ext cx="4121334"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714751"/>
            <a:ext cx="4333346" cy="94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Resultado de imagen para infoem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17" name="16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7071466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n 92"/>
          <p:cNvPicPr>
            <a:picLocks noChangeAspect="1"/>
          </p:cNvPicPr>
          <p:nvPr/>
        </p:nvPicPr>
        <p:blipFill rotWithShape="1">
          <a:blip r:embed="rId2"/>
          <a:srcRect l="19853"/>
          <a:stretch/>
        </p:blipFill>
        <p:spPr>
          <a:xfrm>
            <a:off x="4096" y="0"/>
            <a:ext cx="9144000" cy="5143500"/>
          </a:xfrm>
          <a:prstGeom prst="rect">
            <a:avLst/>
          </a:prstGeom>
        </p:spPr>
      </p:pic>
      <p:cxnSp>
        <p:nvCxnSpPr>
          <p:cNvPr id="23"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4"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9" name="TextBox 37"/>
          <p:cNvSpPr txBox="1"/>
          <p:nvPr/>
        </p:nvSpPr>
        <p:spPr>
          <a:xfrm>
            <a:off x="1" y="347023"/>
            <a:ext cx="4114800" cy="523216"/>
          </a:xfrm>
          <a:prstGeom prst="rect">
            <a:avLst/>
          </a:prstGeom>
          <a:noFill/>
        </p:spPr>
        <p:txBody>
          <a:bodyPr wrap="square" lIns="91436" tIns="45718" rIns="91436" bIns="45718" numCol="1" spcCol="0" rtlCol="0" anchor="ctr">
            <a:spAutoFit/>
          </a:bodyPr>
          <a:lstStyle/>
          <a:p>
            <a:r>
              <a:rPr lang="es-MX" sz="1400" dirty="0">
                <a:solidFill>
                  <a:srgbClr val="E60083"/>
                </a:solidFill>
                <a:ea typeface="Montserrat Light" charset="0"/>
                <a:cs typeface="Montserrat Light" charset="0"/>
              </a:rPr>
              <a:t>PROYECTO DE MODERNIZACIÓN DEL ARCHIVO MUNICIPAL </a:t>
            </a:r>
          </a:p>
        </p:txBody>
      </p:sp>
      <p:sp>
        <p:nvSpPr>
          <p:cNvPr id="3" name="2 Rectángulo"/>
          <p:cNvSpPr/>
          <p:nvPr/>
        </p:nvSpPr>
        <p:spPr>
          <a:xfrm>
            <a:off x="764162" y="886263"/>
            <a:ext cx="2586477" cy="369332"/>
          </a:xfrm>
          <a:prstGeom prst="rect">
            <a:avLst/>
          </a:prstGeom>
        </p:spPr>
        <p:txBody>
          <a:bodyPr wrap="none">
            <a:spAutoFit/>
          </a:bodyPr>
          <a:lstStyle/>
          <a:p>
            <a:r>
              <a:rPr lang="es-ES" b="1" dirty="0">
                <a:solidFill>
                  <a:prstClr val="black"/>
                </a:solidFill>
              </a:rPr>
              <a:t>PROPUESTA ECONOMICA</a:t>
            </a:r>
            <a:endParaRPr lang="es-MX" dirty="0">
              <a:solidFill>
                <a:prstClr val="black"/>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96344"/>
            <a:ext cx="4212038" cy="4666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Resultado de imagen para nezahualcoyotl edo m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55595"/>
            <a:ext cx="2588457" cy="33931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para infoem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16" name="15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8390927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92"/>
          <p:cNvPicPr>
            <a:picLocks noChangeAspect="1"/>
          </p:cNvPicPr>
          <p:nvPr/>
        </p:nvPicPr>
        <p:blipFill rotWithShape="1">
          <a:blip r:embed="rId10"/>
          <a:srcRect l="19853"/>
          <a:stretch/>
        </p:blipFill>
        <p:spPr>
          <a:xfrm>
            <a:off x="4096" y="0"/>
            <a:ext cx="9144000" cy="5143500"/>
          </a:xfrm>
          <a:prstGeom prst="rect">
            <a:avLst/>
          </a:prstGeom>
        </p:spPr>
      </p:pic>
      <p:sp>
        <p:nvSpPr>
          <p:cNvPr id="30" name="OTLSHAPE_T_4aaa8106920b4f038b344ad4401bf02a_EndDate"/>
          <p:cNvSpPr txBox="1"/>
          <p:nvPr>
            <p:custDataLst>
              <p:tags r:id="rId1"/>
            </p:custDataLst>
          </p:nvPr>
        </p:nvSpPr>
        <p:spPr>
          <a:xfrm>
            <a:off x="1474788" y="1204854"/>
            <a:ext cx="2886797" cy="253916"/>
          </a:xfrm>
          <a:prstGeom prst="rect">
            <a:avLst/>
          </a:prstGeom>
          <a:noFill/>
        </p:spPr>
        <p:txBody>
          <a:bodyPr vert="horz" wrap="square" lIns="0" tIns="0" rIns="0" bIns="0" rtlCol="0" anchor="ctr" anchorCtr="0">
            <a:spAutoFit/>
          </a:bodyPr>
          <a:lstStyle/>
          <a:p>
            <a:pPr algn="just"/>
            <a:r>
              <a:rPr lang="es-MX" sz="825" b="1" spc="-6" dirty="0">
                <a:solidFill>
                  <a:prstClr val="black"/>
                </a:solidFill>
              </a:rPr>
              <a:t>a) El </a:t>
            </a:r>
            <a:r>
              <a:rPr lang="es-MX" sz="825" b="1" spc="-6" dirty="0">
                <a:solidFill>
                  <a:srgbClr val="7030A0"/>
                </a:solidFill>
              </a:rPr>
              <a:t>Plan Estatal de Desarrollo </a:t>
            </a:r>
            <a:r>
              <a:rPr lang="es-MX" sz="825" b="1" u="sng" spc="-6" dirty="0">
                <a:solidFill>
                  <a:srgbClr val="7030A0"/>
                </a:solidFill>
              </a:rPr>
              <a:t>y Plan de Desarrollo Municipal</a:t>
            </a:r>
            <a:r>
              <a:rPr lang="es-MX" sz="825" b="1" spc="-6" dirty="0">
                <a:solidFill>
                  <a:srgbClr val="7030A0"/>
                </a:solidFill>
              </a:rPr>
              <a:t>;</a:t>
            </a:r>
          </a:p>
        </p:txBody>
      </p:sp>
      <p:sp>
        <p:nvSpPr>
          <p:cNvPr id="18" name="OTLSHAPE_T_4aaa8106920b4f038b344ad4401bf02a_EndDate"/>
          <p:cNvSpPr txBox="1"/>
          <p:nvPr>
            <p:custDataLst>
              <p:tags r:id="rId2"/>
            </p:custDataLst>
          </p:nvPr>
        </p:nvSpPr>
        <p:spPr>
          <a:xfrm>
            <a:off x="1474788" y="1589453"/>
            <a:ext cx="2886797" cy="126958"/>
          </a:xfrm>
          <a:prstGeom prst="rect">
            <a:avLst/>
          </a:prstGeom>
          <a:noFill/>
        </p:spPr>
        <p:txBody>
          <a:bodyPr vert="horz" wrap="square" lIns="0" tIns="0" rIns="0" bIns="0" rtlCol="0" anchor="ctr" anchorCtr="0">
            <a:spAutoFit/>
          </a:bodyPr>
          <a:lstStyle/>
          <a:p>
            <a:pPr algn="just"/>
            <a:r>
              <a:rPr lang="es-MX" sz="825" b="1" spc="-6" dirty="0">
                <a:solidFill>
                  <a:prstClr val="black"/>
                </a:solidFill>
              </a:rPr>
              <a:t>b) El listado de</a:t>
            </a:r>
            <a:r>
              <a:rPr lang="es-MX" sz="825" b="1" spc="-6" dirty="0">
                <a:solidFill>
                  <a:srgbClr val="7030A0"/>
                </a:solidFill>
              </a:rPr>
              <a:t> expropiaciones </a:t>
            </a:r>
            <a:r>
              <a:rPr lang="es-MX" sz="825" b="1" spc="-6" dirty="0">
                <a:solidFill>
                  <a:prstClr val="black"/>
                </a:solidFill>
              </a:rPr>
              <a:t>decretadas y ejecutadas</a:t>
            </a:r>
          </a:p>
        </p:txBody>
      </p:sp>
      <p:sp>
        <p:nvSpPr>
          <p:cNvPr id="20" name="OTLSHAPE_T_4aaa8106920b4f038b344ad4401bf02a_EndDate"/>
          <p:cNvSpPr txBox="1"/>
          <p:nvPr>
            <p:custDataLst>
              <p:tags r:id="rId3"/>
            </p:custDataLst>
          </p:nvPr>
        </p:nvSpPr>
        <p:spPr>
          <a:xfrm>
            <a:off x="1474788" y="1773788"/>
            <a:ext cx="2801072" cy="507831"/>
          </a:xfrm>
          <a:prstGeom prst="rect">
            <a:avLst/>
          </a:prstGeom>
          <a:noFill/>
        </p:spPr>
        <p:txBody>
          <a:bodyPr vert="horz" wrap="square" lIns="0" tIns="0" rIns="0" bIns="0" rtlCol="0" anchor="ctr" anchorCtr="0">
            <a:spAutoFit/>
          </a:bodyPr>
          <a:lstStyle/>
          <a:p>
            <a:pPr algn="just"/>
            <a:r>
              <a:rPr lang="es-MX" sz="825" b="1" spc="-6" dirty="0">
                <a:solidFill>
                  <a:prstClr val="black"/>
                </a:solidFill>
              </a:rPr>
              <a:t>c) El nombre, denominación o razón social y clave del registro federal de los contribuyentes a los que se les hubiera </a:t>
            </a:r>
            <a:r>
              <a:rPr lang="es-MX" sz="825" b="1" spc="-6" dirty="0">
                <a:solidFill>
                  <a:srgbClr val="7030A0"/>
                </a:solidFill>
              </a:rPr>
              <a:t>cancelado o condonado algún crédito fiscal local o municipal</a:t>
            </a:r>
          </a:p>
        </p:txBody>
      </p:sp>
      <p:sp>
        <p:nvSpPr>
          <p:cNvPr id="27" name="OTLSHAPE_T_4aaa8106920b4f038b344ad4401bf02a_EndDate"/>
          <p:cNvSpPr txBox="1"/>
          <p:nvPr>
            <p:custDataLst>
              <p:tags r:id="rId4"/>
            </p:custDataLst>
          </p:nvPr>
        </p:nvSpPr>
        <p:spPr>
          <a:xfrm>
            <a:off x="1474787" y="2373627"/>
            <a:ext cx="2886797" cy="507831"/>
          </a:xfrm>
          <a:prstGeom prst="rect">
            <a:avLst/>
          </a:prstGeom>
          <a:noFill/>
        </p:spPr>
        <p:txBody>
          <a:bodyPr vert="horz" wrap="square" lIns="0" tIns="0" rIns="0" bIns="0" rtlCol="0" anchor="ctr" anchorCtr="0">
            <a:spAutoFit/>
          </a:bodyPr>
          <a:lstStyle/>
          <a:p>
            <a:pPr algn="just"/>
            <a:r>
              <a:rPr lang="es-MX" sz="825" b="1" spc="-6" dirty="0">
                <a:solidFill>
                  <a:prstClr val="black"/>
                </a:solidFill>
              </a:rPr>
              <a:t>d) La información detallada que contengan </a:t>
            </a:r>
            <a:r>
              <a:rPr lang="es-MX" sz="825" b="1" spc="-6" dirty="0">
                <a:solidFill>
                  <a:srgbClr val="00B0F0"/>
                </a:solidFill>
              </a:rPr>
              <a:t>los planes de desarrollo urbano, ordenamiento territorial y ecológico</a:t>
            </a:r>
            <a:r>
              <a:rPr lang="es-MX" sz="825" b="1" spc="-6" dirty="0">
                <a:solidFill>
                  <a:prstClr val="black"/>
                </a:solidFill>
              </a:rPr>
              <a:t>, los tipos y usos de suelo, licencias de uso y construcción otorgadas</a:t>
            </a:r>
          </a:p>
        </p:txBody>
      </p:sp>
      <p:sp>
        <p:nvSpPr>
          <p:cNvPr id="6" name="Rectángulo 5"/>
          <p:cNvSpPr/>
          <p:nvPr/>
        </p:nvSpPr>
        <p:spPr>
          <a:xfrm>
            <a:off x="1408634" y="2988729"/>
            <a:ext cx="2952950" cy="473206"/>
          </a:xfrm>
          <a:prstGeom prst="rect">
            <a:avLst/>
          </a:prstGeom>
        </p:spPr>
        <p:txBody>
          <a:bodyPr wrap="square">
            <a:spAutoFit/>
          </a:bodyPr>
          <a:lstStyle/>
          <a:p>
            <a:pPr algn="just" defTabSz="342900"/>
            <a:r>
              <a:rPr lang="es-MX" sz="825" b="1" dirty="0">
                <a:solidFill>
                  <a:prstClr val="black"/>
                </a:solidFill>
              </a:rPr>
              <a:t>e) Las </a:t>
            </a:r>
            <a:r>
              <a:rPr lang="es-MX" sz="825" b="1" dirty="0">
                <a:solidFill>
                  <a:srgbClr val="00B0F0"/>
                </a:solidFill>
              </a:rPr>
              <a:t>disposiciones administrativas</a:t>
            </a:r>
            <a:r>
              <a:rPr lang="es-MX" sz="825" b="1" dirty="0">
                <a:solidFill>
                  <a:prstClr val="black"/>
                </a:solidFill>
              </a:rPr>
              <a:t>, directamente o a través de la autoridad competente, con el plazo de anticipación</a:t>
            </a:r>
          </a:p>
        </p:txBody>
      </p:sp>
      <p:sp>
        <p:nvSpPr>
          <p:cNvPr id="7" name="Rectángulo 6"/>
          <p:cNvSpPr/>
          <p:nvPr/>
        </p:nvSpPr>
        <p:spPr>
          <a:xfrm>
            <a:off x="1408635" y="3545201"/>
            <a:ext cx="2952949" cy="727122"/>
          </a:xfrm>
          <a:prstGeom prst="rect">
            <a:avLst/>
          </a:prstGeom>
        </p:spPr>
        <p:txBody>
          <a:bodyPr wrap="square">
            <a:spAutoFit/>
          </a:bodyPr>
          <a:lstStyle/>
          <a:p>
            <a:pPr algn="just" defTabSz="342900"/>
            <a:r>
              <a:rPr lang="es-MX" sz="825" b="1" dirty="0">
                <a:solidFill>
                  <a:prstClr val="black"/>
                </a:solidFill>
              </a:rPr>
              <a:t>f) Por conducto del Registro Civil para la Entidad, deberá publicar la siguiente información: </a:t>
            </a:r>
            <a:r>
              <a:rPr lang="es-MX" sz="825" b="1" dirty="0">
                <a:solidFill>
                  <a:srgbClr val="00B0F0"/>
                </a:solidFill>
              </a:rPr>
              <a:t>los requisitos para ser Oficial del Registro Civil;</a:t>
            </a:r>
            <a:r>
              <a:rPr lang="es-MX" sz="825" b="1" dirty="0">
                <a:solidFill>
                  <a:prstClr val="black"/>
                </a:solidFill>
              </a:rPr>
              <a:t> los resultados de los exámenes de aptitud, de las investigaciones e inspecciones que realice a las oficialías del Registro Civil; </a:t>
            </a:r>
          </a:p>
        </p:txBody>
      </p:sp>
      <p:sp>
        <p:nvSpPr>
          <p:cNvPr id="8" name="Rectángulo 7"/>
          <p:cNvSpPr/>
          <p:nvPr/>
        </p:nvSpPr>
        <p:spPr>
          <a:xfrm>
            <a:off x="1408634" y="4298630"/>
            <a:ext cx="2952950" cy="346249"/>
          </a:xfrm>
          <a:prstGeom prst="rect">
            <a:avLst/>
          </a:prstGeom>
        </p:spPr>
        <p:txBody>
          <a:bodyPr wrap="square">
            <a:spAutoFit/>
          </a:bodyPr>
          <a:lstStyle/>
          <a:p>
            <a:pPr algn="just" defTabSz="342900"/>
            <a:r>
              <a:rPr lang="es-MX" sz="825" b="1" dirty="0">
                <a:solidFill>
                  <a:prstClr val="black"/>
                </a:solidFill>
              </a:rPr>
              <a:t>g) En materia de protección civil el </a:t>
            </a:r>
            <a:r>
              <a:rPr lang="es-MX" sz="825" b="1" dirty="0">
                <a:solidFill>
                  <a:srgbClr val="00B0F0"/>
                </a:solidFill>
              </a:rPr>
              <a:t>atlas estatal de riesgos</a:t>
            </a:r>
            <a:r>
              <a:rPr lang="es-MX" sz="825" b="1" dirty="0">
                <a:solidFill>
                  <a:prstClr val="black"/>
                </a:solidFill>
              </a:rPr>
              <a:t>, por municipio; y</a:t>
            </a:r>
          </a:p>
        </p:txBody>
      </p:sp>
      <p:sp>
        <p:nvSpPr>
          <p:cNvPr id="10" name="Rectángulo 9"/>
          <p:cNvSpPr/>
          <p:nvPr/>
        </p:nvSpPr>
        <p:spPr>
          <a:xfrm>
            <a:off x="1408634" y="4678960"/>
            <a:ext cx="3429000" cy="219291"/>
          </a:xfrm>
          <a:prstGeom prst="rect">
            <a:avLst/>
          </a:prstGeom>
        </p:spPr>
        <p:txBody>
          <a:bodyPr>
            <a:spAutoFit/>
          </a:bodyPr>
          <a:lstStyle/>
          <a:p>
            <a:pPr defTabSz="342900"/>
            <a:r>
              <a:rPr lang="es-MX" sz="825" b="1" dirty="0">
                <a:solidFill>
                  <a:prstClr val="black"/>
                </a:solidFill>
              </a:rPr>
              <a:t>h) La información que sea de </a:t>
            </a:r>
            <a:r>
              <a:rPr lang="es-MX" sz="825" b="1" dirty="0">
                <a:solidFill>
                  <a:srgbClr val="00B0F0"/>
                </a:solidFill>
              </a:rPr>
              <a:t>utilidad o resulte relevante</a:t>
            </a:r>
          </a:p>
        </p:txBody>
      </p:sp>
      <p:sp>
        <p:nvSpPr>
          <p:cNvPr id="32" name="OTLSHAPE_T_4aaa8106920b4f038b344ad4401bf02a_EndDate"/>
          <p:cNvSpPr txBox="1"/>
          <p:nvPr>
            <p:custDataLst>
              <p:tags r:id="rId5"/>
            </p:custDataLst>
          </p:nvPr>
        </p:nvSpPr>
        <p:spPr>
          <a:xfrm>
            <a:off x="4725673" y="1250173"/>
            <a:ext cx="2801072" cy="380873"/>
          </a:xfrm>
          <a:prstGeom prst="rect">
            <a:avLst/>
          </a:prstGeom>
          <a:noFill/>
        </p:spPr>
        <p:txBody>
          <a:bodyPr vert="horz" wrap="square" lIns="0" tIns="0" rIns="0" bIns="0" rtlCol="0" anchor="ctr" anchorCtr="0">
            <a:spAutoFit/>
          </a:bodyPr>
          <a:lstStyle/>
          <a:p>
            <a:pPr algn="just"/>
            <a:r>
              <a:rPr lang="es-MX" sz="825" b="1" spc="-6" dirty="0">
                <a:solidFill>
                  <a:prstClr val="black"/>
                </a:solidFill>
              </a:rPr>
              <a:t>a) El contenido de las </a:t>
            </a:r>
            <a:r>
              <a:rPr lang="es-MX" sz="825" b="1" spc="-6" dirty="0">
                <a:solidFill>
                  <a:srgbClr val="7030A0"/>
                </a:solidFill>
              </a:rPr>
              <a:t>gacetas municipales</a:t>
            </a:r>
            <a:r>
              <a:rPr lang="es-MX" sz="825" b="1" spc="-6" dirty="0">
                <a:solidFill>
                  <a:prstClr val="black"/>
                </a:solidFill>
              </a:rPr>
              <a:t>, las cuales deberán comprender los resolutivos y acuerdos aprobados por los ayuntamientos</a:t>
            </a:r>
          </a:p>
        </p:txBody>
      </p:sp>
      <p:sp>
        <p:nvSpPr>
          <p:cNvPr id="33" name="OTLSHAPE_T_4aaa8106920b4f038b344ad4401bf02a_EndDate"/>
          <p:cNvSpPr txBox="1"/>
          <p:nvPr>
            <p:custDataLst>
              <p:tags r:id="rId6"/>
            </p:custDataLst>
          </p:nvPr>
        </p:nvSpPr>
        <p:spPr>
          <a:xfrm>
            <a:off x="4727713" y="1745347"/>
            <a:ext cx="2801072" cy="380873"/>
          </a:xfrm>
          <a:prstGeom prst="rect">
            <a:avLst/>
          </a:prstGeom>
          <a:noFill/>
        </p:spPr>
        <p:txBody>
          <a:bodyPr vert="horz" wrap="square" lIns="0" tIns="0" rIns="0" bIns="0" rtlCol="0" anchor="ctr" anchorCtr="0">
            <a:spAutoFit/>
          </a:bodyPr>
          <a:lstStyle/>
          <a:p>
            <a:pPr algn="just"/>
            <a:r>
              <a:rPr lang="es-MX" sz="825" b="1" spc="-6" dirty="0">
                <a:solidFill>
                  <a:prstClr val="black"/>
                </a:solidFill>
              </a:rPr>
              <a:t>b) Las </a:t>
            </a:r>
            <a:r>
              <a:rPr lang="es-MX" sz="825" b="1" spc="-6" dirty="0">
                <a:solidFill>
                  <a:srgbClr val="7030A0"/>
                </a:solidFill>
              </a:rPr>
              <a:t>actas de sesiones de cabildo</a:t>
            </a:r>
            <a:r>
              <a:rPr lang="es-MX" sz="825" b="1" spc="-6" dirty="0">
                <a:solidFill>
                  <a:prstClr val="black"/>
                </a:solidFill>
              </a:rPr>
              <a:t>, los controles de asistencia de los integrantes del Ayuntamiento a las sesiones de cabildo y el sentido de votación</a:t>
            </a:r>
          </a:p>
        </p:txBody>
      </p:sp>
      <p:sp>
        <p:nvSpPr>
          <p:cNvPr id="35" name="OTLSHAPE_T_4aaa8106920b4f038b344ad4401bf02a_EndDate"/>
          <p:cNvSpPr txBox="1"/>
          <p:nvPr>
            <p:custDataLst>
              <p:tags r:id="rId7"/>
            </p:custDataLst>
          </p:nvPr>
        </p:nvSpPr>
        <p:spPr>
          <a:xfrm>
            <a:off x="4727713" y="2362540"/>
            <a:ext cx="2801072" cy="253916"/>
          </a:xfrm>
          <a:prstGeom prst="rect">
            <a:avLst/>
          </a:prstGeom>
          <a:noFill/>
        </p:spPr>
        <p:txBody>
          <a:bodyPr vert="horz" wrap="square" lIns="0" tIns="0" rIns="0" bIns="0" rtlCol="0" anchor="ctr" anchorCtr="0">
            <a:spAutoFit/>
          </a:bodyPr>
          <a:lstStyle/>
          <a:p>
            <a:pPr algn="just"/>
            <a:r>
              <a:rPr lang="es-MX" sz="825" b="1" spc="-6" dirty="0">
                <a:solidFill>
                  <a:prstClr val="black"/>
                </a:solidFill>
              </a:rPr>
              <a:t>c) Los </a:t>
            </a:r>
            <a:r>
              <a:rPr lang="es-MX" sz="825" b="1" spc="-6" dirty="0">
                <a:solidFill>
                  <a:srgbClr val="7030A0"/>
                </a:solidFill>
              </a:rPr>
              <a:t>Participaciones y Aportaciones </a:t>
            </a:r>
            <a:r>
              <a:rPr lang="es-MX" sz="825" b="1" spc="-6" dirty="0">
                <a:solidFill>
                  <a:prstClr val="black"/>
                </a:solidFill>
              </a:rPr>
              <a:t>derivadas de la Ley de Coordinación Fiscal; y</a:t>
            </a:r>
          </a:p>
        </p:txBody>
      </p:sp>
      <p:sp>
        <p:nvSpPr>
          <p:cNvPr id="36" name="OTLSHAPE_T_4aaa8106920b4f038b344ad4401bf02a_EndDate"/>
          <p:cNvSpPr txBox="1"/>
          <p:nvPr>
            <p:custDataLst>
              <p:tags r:id="rId8"/>
            </p:custDataLst>
          </p:nvPr>
        </p:nvSpPr>
        <p:spPr>
          <a:xfrm>
            <a:off x="4725673" y="2734794"/>
            <a:ext cx="2801072" cy="380873"/>
          </a:xfrm>
          <a:prstGeom prst="rect">
            <a:avLst/>
          </a:prstGeom>
          <a:noFill/>
        </p:spPr>
        <p:txBody>
          <a:bodyPr vert="horz" wrap="square" lIns="0" tIns="0" rIns="0" bIns="0" rtlCol="0" anchor="ctr" anchorCtr="0">
            <a:spAutoFit/>
          </a:bodyPr>
          <a:lstStyle/>
          <a:p>
            <a:pPr algn="just"/>
            <a:r>
              <a:rPr lang="es-MX" sz="825" b="1" spc="-6" dirty="0">
                <a:solidFill>
                  <a:prstClr val="black"/>
                </a:solidFill>
              </a:rPr>
              <a:t>d) Los </a:t>
            </a:r>
            <a:r>
              <a:rPr lang="es-MX" sz="825" b="1" spc="-6" dirty="0">
                <a:solidFill>
                  <a:srgbClr val="7030A0"/>
                </a:solidFill>
              </a:rPr>
              <a:t>recursos federales</a:t>
            </a:r>
            <a:r>
              <a:rPr lang="es-MX" sz="825" b="1" spc="-6" dirty="0">
                <a:solidFill>
                  <a:prstClr val="black"/>
                </a:solidFill>
              </a:rPr>
              <a:t> establecidos en el Título Segundo. Del Federalismo del Presupuesto de Egresos de la Federación en sus conceptos de:</a:t>
            </a:r>
          </a:p>
        </p:txBody>
      </p:sp>
      <p:sp>
        <p:nvSpPr>
          <p:cNvPr id="37" name="CuadroTexto 36"/>
          <p:cNvSpPr txBox="1"/>
          <p:nvPr/>
        </p:nvSpPr>
        <p:spPr>
          <a:xfrm>
            <a:off x="2256080" y="889508"/>
            <a:ext cx="867054" cy="230832"/>
          </a:xfrm>
          <a:prstGeom prst="rect">
            <a:avLst/>
          </a:prstGeom>
          <a:solidFill>
            <a:schemeClr val="accent4">
              <a:lumMod val="40000"/>
              <a:lumOff val="60000"/>
            </a:schemeClr>
          </a:solidFill>
        </p:spPr>
        <p:txBody>
          <a:bodyPr wrap="square" rtlCol="0">
            <a:spAutoFit/>
          </a:bodyPr>
          <a:lstStyle/>
          <a:p>
            <a:r>
              <a:rPr lang="es-MX" sz="900" dirty="0">
                <a:solidFill>
                  <a:srgbClr val="000000"/>
                </a:solidFill>
                <a:latin typeface="Arial"/>
              </a:rPr>
              <a:t>Fracción I</a:t>
            </a:r>
          </a:p>
        </p:txBody>
      </p:sp>
      <p:sp>
        <p:nvSpPr>
          <p:cNvPr id="38" name="CuadroTexto 37"/>
          <p:cNvSpPr txBox="1"/>
          <p:nvPr/>
        </p:nvSpPr>
        <p:spPr>
          <a:xfrm>
            <a:off x="5565585" y="886678"/>
            <a:ext cx="867054" cy="230832"/>
          </a:xfrm>
          <a:prstGeom prst="rect">
            <a:avLst/>
          </a:prstGeom>
          <a:solidFill>
            <a:schemeClr val="accent4">
              <a:lumMod val="40000"/>
              <a:lumOff val="60000"/>
            </a:schemeClr>
          </a:solidFill>
        </p:spPr>
        <p:txBody>
          <a:bodyPr wrap="square" rtlCol="0">
            <a:spAutoFit/>
          </a:bodyPr>
          <a:lstStyle/>
          <a:p>
            <a:r>
              <a:rPr lang="es-MX" sz="900" dirty="0">
                <a:solidFill>
                  <a:srgbClr val="000000"/>
                </a:solidFill>
                <a:latin typeface="Arial"/>
              </a:rPr>
              <a:t>Fracción II</a:t>
            </a:r>
          </a:p>
        </p:txBody>
      </p:sp>
      <p:cxnSp>
        <p:nvCxnSpPr>
          <p:cNvPr id="39"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40"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41" name="TextBox 37"/>
          <p:cNvSpPr txBox="1"/>
          <p:nvPr/>
        </p:nvSpPr>
        <p:spPr>
          <a:xfrm>
            <a:off x="1" y="347023"/>
            <a:ext cx="4114800" cy="523216"/>
          </a:xfrm>
          <a:prstGeom prst="rect">
            <a:avLst/>
          </a:prstGeom>
          <a:noFill/>
        </p:spPr>
        <p:txBody>
          <a:bodyPr wrap="square" lIns="91436" tIns="45718" rIns="91436" bIns="45718" numCol="1" spcCol="0" rtlCol="0" anchor="ctr">
            <a:spAutoFit/>
          </a:bodyPr>
          <a:lstStyle/>
          <a:p>
            <a:r>
              <a:rPr lang="es-MX" sz="1400" dirty="0">
                <a:solidFill>
                  <a:srgbClr val="E60083"/>
                </a:solidFill>
                <a:ea typeface="Montserrat Light" charset="0"/>
                <a:cs typeface="Montserrat Light" charset="0"/>
              </a:rPr>
              <a:t>Ley de Transparencia y Acceso a la Información Pública del Estado de México y Municipios</a:t>
            </a:r>
          </a:p>
        </p:txBody>
      </p:sp>
      <p:pic>
        <p:nvPicPr>
          <p:cNvPr id="42" name="Picture 6" descr="Imagen relacionad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Resultado de imagen para infoem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44" name="43 Image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19621368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n 92"/>
          <p:cNvPicPr>
            <a:picLocks noChangeAspect="1"/>
          </p:cNvPicPr>
          <p:nvPr/>
        </p:nvPicPr>
        <p:blipFill rotWithShape="1">
          <a:blip r:embed="rId2"/>
          <a:srcRect l="19853"/>
          <a:stretch/>
        </p:blipFill>
        <p:spPr>
          <a:xfrm>
            <a:off x="4096" y="0"/>
            <a:ext cx="9144000" cy="5143500"/>
          </a:xfrm>
          <a:prstGeom prst="rect">
            <a:avLst/>
          </a:prstGeom>
        </p:spPr>
      </p:pic>
      <p:sp>
        <p:nvSpPr>
          <p:cNvPr id="10" name="Título 1"/>
          <p:cNvSpPr txBox="1">
            <a:spLocks/>
          </p:cNvSpPr>
          <p:nvPr/>
        </p:nvSpPr>
        <p:spPr>
          <a:xfrm>
            <a:off x="1376798" y="888042"/>
            <a:ext cx="5549900" cy="468312"/>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MX" sz="1500" b="1" dirty="0">
                <a:solidFill>
                  <a:srgbClr val="002060"/>
                </a:solidFill>
              </a:rPr>
              <a:t>Artículo 94, Fracción II, inciso d), letra b</a:t>
            </a:r>
          </a:p>
        </p:txBody>
      </p:sp>
      <p:sp>
        <p:nvSpPr>
          <p:cNvPr id="11" name="Marcador de contenido 2"/>
          <p:cNvSpPr>
            <a:spLocks noGrp="1"/>
          </p:cNvSpPr>
          <p:nvPr>
            <p:ph idx="1"/>
          </p:nvPr>
        </p:nvSpPr>
        <p:spPr>
          <a:xfrm>
            <a:off x="3800477" y="1194476"/>
            <a:ext cx="5892800" cy="686201"/>
          </a:xfrm>
        </p:spPr>
        <p:txBody>
          <a:bodyPr>
            <a:normAutofit/>
          </a:bodyPr>
          <a:lstStyle/>
          <a:p>
            <a:pPr marL="0" indent="0">
              <a:buNone/>
            </a:pPr>
            <a:r>
              <a:rPr lang="es-MX" sz="1800" b="1" dirty="0"/>
              <a:t>Recursos del Ramo 23 PEF 2016:</a:t>
            </a:r>
          </a:p>
          <a:p>
            <a:endParaRPr lang="es-MX" sz="1350" dirty="0"/>
          </a:p>
          <a:p>
            <a:endParaRPr lang="es-MX" sz="900" dirty="0"/>
          </a:p>
          <a:p>
            <a:endParaRPr lang="es-MX" sz="1350" dirty="0"/>
          </a:p>
        </p:txBody>
      </p:sp>
      <p:sp>
        <p:nvSpPr>
          <p:cNvPr id="13" name="Rectángulo 12"/>
          <p:cNvSpPr/>
          <p:nvPr/>
        </p:nvSpPr>
        <p:spPr>
          <a:xfrm>
            <a:off x="3733800" y="1672285"/>
            <a:ext cx="4454180" cy="3554819"/>
          </a:xfrm>
          <a:prstGeom prst="rect">
            <a:avLst/>
          </a:prstGeom>
        </p:spPr>
        <p:txBody>
          <a:bodyPr wrap="square">
            <a:spAutoFit/>
          </a:bodyPr>
          <a:lstStyle/>
          <a:p>
            <a:pPr defTabSz="342900">
              <a:buClr>
                <a:srgbClr val="33CCCC"/>
              </a:buClr>
            </a:pPr>
            <a:r>
              <a:rPr lang="es-MX" sz="1050" b="1" dirty="0">
                <a:solidFill>
                  <a:prstClr val="black"/>
                </a:solidFill>
              </a:rPr>
              <a:t>Anexo 20.3</a:t>
            </a:r>
            <a:r>
              <a:rPr lang="es-MX" sz="1050" dirty="0">
                <a:solidFill>
                  <a:prstClr val="black"/>
                </a:solidFill>
              </a:rPr>
              <a:t> Ampliaciones para proyectos de desarrollo regional (pesos).</a:t>
            </a:r>
          </a:p>
          <a:p>
            <a:pPr marL="557213" lvl="1" indent="-214313" algn="just" defTabSz="342900">
              <a:buClr>
                <a:srgbClr val="33CCCC"/>
              </a:buClr>
              <a:buFont typeface="Arial" panose="020B0604020202020204" pitchFamily="34" charset="0"/>
              <a:buChar char="•"/>
            </a:pPr>
            <a:r>
              <a:rPr lang="es-MX" sz="900" dirty="0">
                <a:solidFill>
                  <a:prstClr val="black"/>
                </a:solidFill>
              </a:rPr>
              <a:t>Construcción del distribuidor vial “El Risco", en el municipio de Tlalnepantla de Baz, en el Estado de México 	</a:t>
            </a:r>
            <a:r>
              <a:rPr lang="es-MX" sz="900" i="1" u="sng" dirty="0">
                <a:solidFill>
                  <a:prstClr val="black"/>
                </a:solidFill>
              </a:rPr>
              <a:t>45,000,000</a:t>
            </a:r>
            <a:r>
              <a:rPr lang="es-MX" sz="900" dirty="0">
                <a:solidFill>
                  <a:prstClr val="black"/>
                </a:solidFill>
              </a:rPr>
              <a:t> </a:t>
            </a:r>
            <a:r>
              <a:rPr lang="es-MX" sz="1050" dirty="0">
                <a:solidFill>
                  <a:prstClr val="black"/>
                </a:solidFill>
              </a:rPr>
              <a:t>	</a:t>
            </a:r>
          </a:p>
          <a:p>
            <a:pPr marL="557213" lvl="1" indent="-214313" algn="just" defTabSz="342900">
              <a:buClr>
                <a:srgbClr val="33CCCC"/>
              </a:buClr>
              <a:buFont typeface="Arial" panose="020B0604020202020204" pitchFamily="34" charset="0"/>
              <a:buChar char="•"/>
            </a:pPr>
            <a:r>
              <a:rPr lang="es-MX" sz="900" dirty="0">
                <a:solidFill>
                  <a:srgbClr val="C00000"/>
                </a:solidFill>
              </a:rPr>
              <a:t>Construcción </a:t>
            </a:r>
            <a:r>
              <a:rPr lang="es-MX" sz="900" dirty="0" err="1">
                <a:solidFill>
                  <a:srgbClr val="C00000"/>
                </a:solidFill>
              </a:rPr>
              <a:t>arcotecho</a:t>
            </a:r>
            <a:r>
              <a:rPr lang="es-MX" sz="900" dirty="0">
                <a:solidFill>
                  <a:srgbClr val="C00000"/>
                </a:solidFill>
              </a:rPr>
              <a:t> y de 2 aulas, en escuela telesecundaria Ricardo Flores Magón, en el municipio de Tlalnepantla de Baz, en el Estado de México </a:t>
            </a:r>
            <a:r>
              <a:rPr lang="es-MX" sz="1050" dirty="0">
                <a:solidFill>
                  <a:srgbClr val="C00000"/>
                </a:solidFill>
              </a:rPr>
              <a:t>	</a:t>
            </a:r>
            <a:r>
              <a:rPr lang="es-MX" sz="900" i="1" u="sng" dirty="0">
                <a:solidFill>
                  <a:srgbClr val="C00000"/>
                </a:solidFill>
              </a:rPr>
              <a:t>500,000</a:t>
            </a:r>
          </a:p>
          <a:p>
            <a:pPr marL="557213" lvl="1" indent="-214313" algn="just" defTabSz="342900">
              <a:buClr>
                <a:srgbClr val="33CCCC"/>
              </a:buClr>
              <a:buFont typeface="Arial" panose="020B0604020202020204" pitchFamily="34" charset="0"/>
              <a:buChar char="•"/>
            </a:pPr>
            <a:r>
              <a:rPr lang="es-MX" sz="900" dirty="0">
                <a:solidFill>
                  <a:prstClr val="black"/>
                </a:solidFill>
              </a:rPr>
              <a:t>Construcción </a:t>
            </a:r>
            <a:r>
              <a:rPr lang="es-MX" sz="900" dirty="0" err="1">
                <a:solidFill>
                  <a:prstClr val="black"/>
                </a:solidFill>
              </a:rPr>
              <a:t>arcotechos</a:t>
            </a:r>
            <a:r>
              <a:rPr lang="es-MX" sz="900" dirty="0">
                <a:solidFill>
                  <a:prstClr val="black"/>
                </a:solidFill>
              </a:rPr>
              <a:t>, en el municipio de Tlalnepantla de Baz, en el Estado de México 	</a:t>
            </a:r>
            <a:r>
              <a:rPr lang="es-MX" sz="900" i="1" u="sng" dirty="0">
                <a:solidFill>
                  <a:prstClr val="black"/>
                </a:solidFill>
              </a:rPr>
              <a:t>760,000</a:t>
            </a:r>
            <a:r>
              <a:rPr lang="es-MX" sz="900" dirty="0">
                <a:solidFill>
                  <a:prstClr val="black"/>
                </a:solidFill>
              </a:rPr>
              <a:t> 	</a:t>
            </a:r>
          </a:p>
          <a:p>
            <a:pPr marL="557213" lvl="1" indent="-214313" algn="just" defTabSz="342900">
              <a:buClr>
                <a:srgbClr val="33CCCC"/>
              </a:buClr>
              <a:buFont typeface="Arial" panose="020B0604020202020204" pitchFamily="34" charset="0"/>
              <a:buChar char="•"/>
            </a:pPr>
            <a:r>
              <a:rPr lang="es-MX" sz="900" dirty="0">
                <a:solidFill>
                  <a:prstClr val="black"/>
                </a:solidFill>
              </a:rPr>
              <a:t>Construcción de 2 aulas y de un domo, en primaria Francisco González Bocanegra, en el municipio de Tlalnepantla de Baz, en el Estado de México 	</a:t>
            </a:r>
            <a:r>
              <a:rPr lang="es-MX" sz="900" i="1" u="sng" dirty="0">
                <a:solidFill>
                  <a:prstClr val="black"/>
                </a:solidFill>
              </a:rPr>
              <a:t>1,000,000 </a:t>
            </a:r>
            <a:r>
              <a:rPr lang="es-MX" sz="900" dirty="0">
                <a:solidFill>
                  <a:prstClr val="black"/>
                </a:solidFill>
              </a:rPr>
              <a:t>	</a:t>
            </a:r>
          </a:p>
          <a:p>
            <a:pPr marL="557213" lvl="1" indent="-214313" algn="just" defTabSz="342900">
              <a:buClr>
                <a:srgbClr val="33CCCC"/>
              </a:buClr>
              <a:buFont typeface="Arial" panose="020B0604020202020204" pitchFamily="34" charset="0"/>
              <a:buChar char="•"/>
            </a:pPr>
            <a:r>
              <a:rPr lang="es-MX" sz="900" dirty="0">
                <a:solidFill>
                  <a:srgbClr val="C00000"/>
                </a:solidFill>
              </a:rPr>
              <a:t>Construcción </a:t>
            </a:r>
            <a:r>
              <a:rPr lang="es-MX" sz="900" dirty="0" err="1">
                <a:solidFill>
                  <a:srgbClr val="C00000"/>
                </a:solidFill>
              </a:rPr>
              <a:t>arcotecho</a:t>
            </a:r>
            <a:r>
              <a:rPr lang="es-MX" sz="900" dirty="0">
                <a:solidFill>
                  <a:srgbClr val="C00000"/>
                </a:solidFill>
              </a:rPr>
              <a:t> y de 2 aulas, en escuela telesecundaria Ricardo Flores Magón, en el municipio de Tlalnepantla de Baz, en el Estado de México 	</a:t>
            </a:r>
            <a:r>
              <a:rPr lang="es-MX" sz="900" i="1" u="sng" dirty="0">
                <a:solidFill>
                  <a:srgbClr val="C00000"/>
                </a:solidFill>
              </a:rPr>
              <a:t>500,000</a:t>
            </a:r>
          </a:p>
          <a:p>
            <a:pPr marL="557213" lvl="1" indent="-214313" algn="just" defTabSz="342900">
              <a:buClr>
                <a:srgbClr val="33CCCC"/>
              </a:buClr>
              <a:buFont typeface="Arial" panose="020B0604020202020204" pitchFamily="34" charset="0"/>
              <a:buChar char="•"/>
            </a:pPr>
            <a:r>
              <a:rPr lang="es-MX" sz="900" dirty="0">
                <a:solidFill>
                  <a:prstClr val="black"/>
                </a:solidFill>
              </a:rPr>
              <a:t>Construcción de barda perimetral, en el municipio de Tlalnepantla de Baz, en el Estado de México 	</a:t>
            </a:r>
            <a:r>
              <a:rPr lang="es-MX" sz="900" i="1" u="sng" dirty="0">
                <a:solidFill>
                  <a:prstClr val="black"/>
                </a:solidFill>
              </a:rPr>
              <a:t>500,000</a:t>
            </a:r>
          </a:p>
          <a:p>
            <a:pPr marL="557213" lvl="1" indent="-214313" algn="just" defTabSz="342900">
              <a:buClr>
                <a:srgbClr val="33CCCC"/>
              </a:buClr>
              <a:buFont typeface="Arial" panose="020B0604020202020204" pitchFamily="34" charset="0"/>
              <a:buChar char="•"/>
            </a:pPr>
            <a:r>
              <a:rPr lang="es-MX" sz="900" dirty="0">
                <a:solidFill>
                  <a:prstClr val="black"/>
                </a:solidFill>
              </a:rPr>
              <a:t>Rehabilitación de los sanitarios de los alumnos y reconstrucción de barda perimetral, en el municipio de Tlalnepantla de Baz, en el Estado de México 	</a:t>
            </a:r>
            <a:r>
              <a:rPr lang="es-MX" sz="900" i="1" u="sng" dirty="0">
                <a:solidFill>
                  <a:prstClr val="black"/>
                </a:solidFill>
              </a:rPr>
              <a:t>800,000 </a:t>
            </a:r>
            <a:r>
              <a:rPr lang="es-MX" sz="900" dirty="0">
                <a:solidFill>
                  <a:prstClr val="black"/>
                </a:solidFill>
              </a:rPr>
              <a:t>	</a:t>
            </a:r>
          </a:p>
          <a:p>
            <a:pPr marL="557213" lvl="1" indent="-214313" algn="just" defTabSz="342900">
              <a:buClr>
                <a:srgbClr val="33CCCC"/>
              </a:buClr>
              <a:buFont typeface="Arial" panose="020B0604020202020204" pitchFamily="34" charset="0"/>
              <a:buChar char="•"/>
            </a:pPr>
            <a:endParaRPr lang="es-MX" sz="900" i="1" u="sng" dirty="0">
              <a:solidFill>
                <a:prstClr val="black"/>
              </a:solidFill>
            </a:endParaRPr>
          </a:p>
          <a:p>
            <a:pPr marL="557213" lvl="1" indent="-214313" algn="just" defTabSz="342900">
              <a:buClr>
                <a:srgbClr val="33CCCC"/>
              </a:buClr>
              <a:buFont typeface="Arial" panose="020B0604020202020204" pitchFamily="34" charset="0"/>
              <a:buChar char="•"/>
            </a:pPr>
            <a:endParaRPr lang="es-MX" sz="900" dirty="0">
              <a:solidFill>
                <a:prstClr val="black"/>
              </a:solidFill>
            </a:endParaRPr>
          </a:p>
          <a:p>
            <a:pPr marL="557213" lvl="1" indent="-214313" defTabSz="342900">
              <a:buClr>
                <a:srgbClr val="33CCCC"/>
              </a:buClr>
              <a:buFont typeface="Arial" panose="020B0604020202020204" pitchFamily="34" charset="0"/>
              <a:buChar char="•"/>
            </a:pPr>
            <a:endParaRPr lang="es-MX" sz="1050" dirty="0">
              <a:solidFill>
                <a:prstClr val="black"/>
              </a:solidFill>
            </a:endParaRPr>
          </a:p>
          <a:p>
            <a:pPr marL="557213" lvl="1" indent="-214313" defTabSz="342900">
              <a:buClr>
                <a:srgbClr val="33CCCC"/>
              </a:buClr>
              <a:buFont typeface="Arial" panose="020B0604020202020204" pitchFamily="34" charset="0"/>
              <a:buChar char="•"/>
            </a:pPr>
            <a:r>
              <a:rPr lang="es-MX" sz="1050" dirty="0">
                <a:solidFill>
                  <a:prstClr val="black"/>
                </a:solidFill>
              </a:rPr>
              <a:t> 	</a:t>
            </a:r>
          </a:p>
          <a:p>
            <a:pPr defTabSz="342900">
              <a:buClr>
                <a:srgbClr val="33CCCC"/>
              </a:buClr>
            </a:pPr>
            <a:endParaRPr lang="es-ES" sz="1050" dirty="0">
              <a:solidFill>
                <a:prstClr val="black"/>
              </a:solidFill>
            </a:endParaRPr>
          </a:p>
        </p:txBody>
      </p:sp>
      <p:grpSp>
        <p:nvGrpSpPr>
          <p:cNvPr id="19" name="Group 79"/>
          <p:cNvGrpSpPr/>
          <p:nvPr/>
        </p:nvGrpSpPr>
        <p:grpSpPr>
          <a:xfrm>
            <a:off x="1244312" y="1316527"/>
            <a:ext cx="2255842" cy="3351905"/>
            <a:chOff x="4430751" y="609600"/>
            <a:chExt cx="3951250" cy="5871073"/>
          </a:xfrm>
          <a:effectLst>
            <a:reflection blurRad="6350" stA="52000" endA="300" endPos="10000" dir="5400000" sy="-100000" algn="bl" rotWithShape="0"/>
          </a:effectLst>
        </p:grpSpPr>
        <p:sp>
          <p:nvSpPr>
            <p:cNvPr id="20" name="Rounded Rectangle 72"/>
            <p:cNvSpPr/>
            <p:nvPr/>
          </p:nvSpPr>
          <p:spPr>
            <a:xfrm>
              <a:off x="6191083" y="5029200"/>
              <a:ext cx="438318" cy="1451473"/>
            </a:xfrm>
            <a:prstGeom prst="roundRect">
              <a:avLst/>
            </a:prstGeom>
            <a:gradFill>
              <a:gsLst>
                <a:gs pos="0">
                  <a:schemeClr val="tx1">
                    <a:lumMod val="95000"/>
                    <a:lumOff val="5000"/>
                  </a:schemeClr>
                </a:gs>
                <a:gs pos="36000">
                  <a:schemeClr val="tx1">
                    <a:lumMod val="75000"/>
                    <a:lumOff val="25000"/>
                  </a:schemeClr>
                </a:gs>
                <a:gs pos="100000">
                  <a:schemeClr val="tx1">
                    <a:lumMod val="95000"/>
                    <a:lumOff val="5000"/>
                  </a:schemeClr>
                </a:gs>
                <a:gs pos="67000">
                  <a:schemeClr val="bg1">
                    <a:lumMod val="75000"/>
                  </a:schemeClr>
                </a:gs>
              </a:gsLst>
              <a:lin ang="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21" name="Oval 39"/>
            <p:cNvSpPr/>
            <p:nvPr/>
          </p:nvSpPr>
          <p:spPr>
            <a:xfrm>
              <a:off x="5746786" y="609600"/>
              <a:ext cx="1326912" cy="373263"/>
            </a:xfrm>
            <a:custGeom>
              <a:avLst/>
              <a:gdLst/>
              <a:ahLst/>
              <a:cxnLst/>
              <a:rect l="l" t="t" r="r" b="b"/>
              <a:pathLst>
                <a:path w="1371600" h="385834">
                  <a:moveTo>
                    <a:pt x="685800" y="0"/>
                  </a:moveTo>
                  <a:cubicBezTo>
                    <a:pt x="1064557" y="0"/>
                    <a:pt x="1371600" y="145711"/>
                    <a:pt x="1371600" y="325454"/>
                  </a:cubicBezTo>
                  <a:lnTo>
                    <a:pt x="1358774" y="385834"/>
                  </a:lnTo>
                  <a:lnTo>
                    <a:pt x="12826" y="385834"/>
                  </a:lnTo>
                  <a:cubicBezTo>
                    <a:pt x="4095" y="366516"/>
                    <a:pt x="0" y="346212"/>
                    <a:pt x="0" y="325454"/>
                  </a:cubicBezTo>
                  <a:cubicBezTo>
                    <a:pt x="0" y="145711"/>
                    <a:pt x="307043" y="0"/>
                    <a:pt x="685800" y="0"/>
                  </a:cubicBezTo>
                  <a:close/>
                </a:path>
              </a:pathLst>
            </a:custGeom>
            <a:gradFill>
              <a:gsLst>
                <a:gs pos="0">
                  <a:schemeClr val="tx1">
                    <a:lumMod val="65000"/>
                    <a:lumOff val="35000"/>
                  </a:schemeClr>
                </a:gs>
                <a:gs pos="100000">
                  <a:schemeClr val="tx1"/>
                </a:gs>
              </a:gsLst>
              <a:lin ang="5400000" scaled="1"/>
            </a:gra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grpSp>
          <p:nvGrpSpPr>
            <p:cNvPr id="22" name="Group 55"/>
            <p:cNvGrpSpPr/>
            <p:nvPr/>
          </p:nvGrpSpPr>
          <p:grpSpPr>
            <a:xfrm flipH="1">
              <a:off x="7232010" y="2518401"/>
              <a:ext cx="1149991" cy="1415374"/>
              <a:chOff x="4401624" y="1028887"/>
              <a:chExt cx="1270935" cy="1463040"/>
            </a:xfrm>
          </p:grpSpPr>
          <p:sp>
            <p:nvSpPr>
              <p:cNvPr id="49"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50"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grpSp>
        <p:grpSp>
          <p:nvGrpSpPr>
            <p:cNvPr id="23" name="Group 58"/>
            <p:cNvGrpSpPr/>
            <p:nvPr/>
          </p:nvGrpSpPr>
          <p:grpSpPr>
            <a:xfrm flipH="1">
              <a:off x="7232010" y="4033443"/>
              <a:ext cx="1149991" cy="1415374"/>
              <a:chOff x="4401624" y="1028887"/>
              <a:chExt cx="1270935" cy="1463040"/>
            </a:xfrm>
          </p:grpSpPr>
          <p:sp>
            <p:nvSpPr>
              <p:cNvPr id="47"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48"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grpSp>
        <p:grpSp>
          <p:nvGrpSpPr>
            <p:cNvPr id="24" name="Group 61"/>
            <p:cNvGrpSpPr/>
            <p:nvPr/>
          </p:nvGrpSpPr>
          <p:grpSpPr>
            <a:xfrm flipH="1">
              <a:off x="7232010" y="1015226"/>
              <a:ext cx="1149991" cy="1415374"/>
              <a:chOff x="4401624" y="1028887"/>
              <a:chExt cx="1270935" cy="1463040"/>
            </a:xfrm>
          </p:grpSpPr>
          <p:sp>
            <p:nvSpPr>
              <p:cNvPr id="45"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46"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grpSp>
        <p:grpSp>
          <p:nvGrpSpPr>
            <p:cNvPr id="25" name="Group 40"/>
            <p:cNvGrpSpPr/>
            <p:nvPr/>
          </p:nvGrpSpPr>
          <p:grpSpPr>
            <a:xfrm>
              <a:off x="4430751" y="2518401"/>
              <a:ext cx="1149991" cy="1415374"/>
              <a:chOff x="4401624" y="1028887"/>
              <a:chExt cx="1270935" cy="1463040"/>
            </a:xfrm>
          </p:grpSpPr>
          <p:sp>
            <p:nvSpPr>
              <p:cNvPr id="43"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44"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grpSp>
        <p:grpSp>
          <p:nvGrpSpPr>
            <p:cNvPr id="26" name="Group 43"/>
            <p:cNvGrpSpPr/>
            <p:nvPr/>
          </p:nvGrpSpPr>
          <p:grpSpPr>
            <a:xfrm>
              <a:off x="4430751" y="4033443"/>
              <a:ext cx="1149991" cy="1415374"/>
              <a:chOff x="4401624" y="1028887"/>
              <a:chExt cx="1270935" cy="1463040"/>
            </a:xfrm>
          </p:grpSpPr>
          <p:sp>
            <p:nvSpPr>
              <p:cNvPr id="41"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42"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grpSp>
        <p:grpSp>
          <p:nvGrpSpPr>
            <p:cNvPr id="27" name="Group 35"/>
            <p:cNvGrpSpPr/>
            <p:nvPr/>
          </p:nvGrpSpPr>
          <p:grpSpPr>
            <a:xfrm>
              <a:off x="4430751" y="1015226"/>
              <a:ext cx="1149991" cy="1415374"/>
              <a:chOff x="4401624" y="1028887"/>
              <a:chExt cx="1270935" cy="1463040"/>
            </a:xfrm>
          </p:grpSpPr>
          <p:sp>
            <p:nvSpPr>
              <p:cNvPr id="39"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40"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grpSp>
        <p:sp>
          <p:nvSpPr>
            <p:cNvPr id="28" name="Rounded Rectangle 4"/>
            <p:cNvSpPr/>
            <p:nvPr/>
          </p:nvSpPr>
          <p:spPr>
            <a:xfrm>
              <a:off x="5452006" y="904470"/>
              <a:ext cx="1916471" cy="4645991"/>
            </a:xfrm>
            <a:prstGeom prst="roundRect">
              <a:avLst>
                <a:gd name="adj" fmla="val 6024"/>
              </a:avLst>
            </a:prstGeom>
            <a:gradFill>
              <a:gsLst>
                <a:gs pos="6000">
                  <a:schemeClr val="tx1">
                    <a:lumMod val="95000"/>
                    <a:lumOff val="5000"/>
                  </a:schemeClr>
                </a:gs>
                <a:gs pos="0">
                  <a:schemeClr val="tx1">
                    <a:lumMod val="65000"/>
                    <a:lumOff val="35000"/>
                  </a:schemeClr>
                </a:gs>
                <a:gs pos="89000">
                  <a:schemeClr val="tx1">
                    <a:lumMod val="75000"/>
                    <a:lumOff val="25000"/>
                  </a:schemeClr>
                </a:gs>
                <a:gs pos="100000">
                  <a:schemeClr val="tx1">
                    <a:lumMod val="95000"/>
                    <a:lumOff val="5000"/>
                  </a:schemeClr>
                </a:gs>
                <a:gs pos="95000">
                  <a:schemeClr val="bg1"/>
                </a:gs>
              </a:gsLst>
              <a:lin ang="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29" name="Oval 67"/>
            <p:cNvSpPr/>
            <p:nvPr/>
          </p:nvSpPr>
          <p:spPr>
            <a:xfrm rot="20677910" flipH="1">
              <a:off x="5902721" y="670119"/>
              <a:ext cx="473897" cy="127410"/>
            </a:xfrm>
            <a:prstGeom prst="ellipse">
              <a:avLst/>
            </a:prstGeom>
            <a:gradFill>
              <a:gsLst>
                <a:gs pos="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grpSp>
          <p:nvGrpSpPr>
            <p:cNvPr id="30" name="Group 71"/>
            <p:cNvGrpSpPr/>
            <p:nvPr/>
          </p:nvGrpSpPr>
          <p:grpSpPr>
            <a:xfrm>
              <a:off x="5734819" y="1057870"/>
              <a:ext cx="1326912" cy="1326912"/>
              <a:chOff x="5734819" y="1057870"/>
              <a:chExt cx="1326912" cy="1326912"/>
            </a:xfrm>
          </p:grpSpPr>
          <p:sp>
            <p:nvSpPr>
              <p:cNvPr id="37" name="Oval 9"/>
              <p:cNvSpPr/>
              <p:nvPr/>
            </p:nvSpPr>
            <p:spPr>
              <a:xfrm>
                <a:off x="5734819" y="1057870"/>
                <a:ext cx="1326912" cy="1326912"/>
              </a:xfrm>
              <a:prstGeom prst="ellipse">
                <a:avLst/>
              </a:prstGeom>
              <a:gradFill>
                <a:gsLst>
                  <a:gs pos="0">
                    <a:schemeClr val="tx1">
                      <a:lumMod val="65000"/>
                      <a:lumOff val="35000"/>
                    </a:schemeClr>
                  </a:gs>
                  <a:gs pos="60000">
                    <a:schemeClr val="bg1">
                      <a:lumMod val="65000"/>
                    </a:schemeClr>
                  </a:gs>
                  <a:gs pos="100000">
                    <a:schemeClr val="bg1">
                      <a:lumMod val="85000"/>
                    </a:schemeClr>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38" name="Oval 68"/>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algn="ctr">
                  <a:defRPr/>
                </a:pPr>
                <a:endParaRPr lang="en-US" sz="1350" kern="0">
                  <a:solidFill>
                    <a:sysClr val="window" lastClr="FFFFFF"/>
                  </a:solidFill>
                  <a:latin typeface="Calibri"/>
                </a:endParaRPr>
              </a:p>
            </p:txBody>
          </p:sp>
        </p:grpSp>
        <p:grpSp>
          <p:nvGrpSpPr>
            <p:cNvPr id="31" name="Group 73"/>
            <p:cNvGrpSpPr/>
            <p:nvPr/>
          </p:nvGrpSpPr>
          <p:grpSpPr>
            <a:xfrm>
              <a:off x="5734819" y="2562632"/>
              <a:ext cx="1326912" cy="1326912"/>
              <a:chOff x="5734819" y="1057870"/>
              <a:chExt cx="1326912" cy="1326912"/>
            </a:xfrm>
          </p:grpSpPr>
          <p:sp>
            <p:nvSpPr>
              <p:cNvPr id="35" name="Oval 74"/>
              <p:cNvSpPr/>
              <p:nvPr/>
            </p:nvSpPr>
            <p:spPr>
              <a:xfrm>
                <a:off x="5734819" y="1057870"/>
                <a:ext cx="1326912" cy="1326912"/>
              </a:xfrm>
              <a:prstGeom prst="ellipse">
                <a:avLst/>
              </a:prstGeom>
              <a:gradFill>
                <a:gsLst>
                  <a:gs pos="0">
                    <a:schemeClr val="tx1">
                      <a:lumMod val="65000"/>
                      <a:lumOff val="35000"/>
                    </a:schemeClr>
                  </a:gs>
                  <a:gs pos="60000">
                    <a:schemeClr val="bg1">
                      <a:lumMod val="65000"/>
                    </a:schemeClr>
                  </a:gs>
                  <a:gs pos="100000">
                    <a:schemeClr val="bg1">
                      <a:lumMod val="85000"/>
                    </a:schemeClr>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36" name="Oval 75"/>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algn="ctr">
                  <a:defRPr/>
                </a:pPr>
                <a:endParaRPr lang="en-US" sz="1350" kern="0">
                  <a:solidFill>
                    <a:sysClr val="window" lastClr="FFFFFF"/>
                  </a:solidFill>
                  <a:latin typeface="Calibri"/>
                </a:endParaRPr>
              </a:p>
            </p:txBody>
          </p:sp>
        </p:grpSp>
        <p:grpSp>
          <p:nvGrpSpPr>
            <p:cNvPr id="32" name="Group 76"/>
            <p:cNvGrpSpPr/>
            <p:nvPr/>
          </p:nvGrpSpPr>
          <p:grpSpPr>
            <a:xfrm>
              <a:off x="5734819" y="4077673"/>
              <a:ext cx="1326912" cy="1326912"/>
              <a:chOff x="5734819" y="1057870"/>
              <a:chExt cx="1326912" cy="1326912"/>
            </a:xfrm>
          </p:grpSpPr>
          <p:sp>
            <p:nvSpPr>
              <p:cNvPr id="33" name="Oval 77"/>
              <p:cNvSpPr/>
              <p:nvPr/>
            </p:nvSpPr>
            <p:spPr>
              <a:xfrm>
                <a:off x="5734819" y="1057870"/>
                <a:ext cx="1326912" cy="1326912"/>
              </a:xfrm>
              <a:prstGeom prst="ellipse">
                <a:avLst/>
              </a:prstGeom>
              <a:gradFill>
                <a:gsLst>
                  <a:gs pos="0">
                    <a:srgbClr val="006005"/>
                  </a:gs>
                  <a:gs pos="51000">
                    <a:srgbClr val="00C009"/>
                  </a:gs>
                  <a:gs pos="100000">
                    <a:srgbClr val="00F00B"/>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34" name="Oval 78"/>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algn="ctr">
                  <a:defRPr/>
                </a:pPr>
                <a:endParaRPr lang="en-US" sz="1350" kern="0">
                  <a:solidFill>
                    <a:srgbClr val="C00000"/>
                  </a:solidFill>
                  <a:latin typeface="Calibri"/>
                </a:endParaRPr>
              </a:p>
            </p:txBody>
          </p:sp>
        </p:grpSp>
      </p:grpSp>
      <p:cxnSp>
        <p:nvCxnSpPr>
          <p:cNvPr id="52"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53"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54" name="TextBox 37"/>
          <p:cNvSpPr txBox="1"/>
          <p:nvPr/>
        </p:nvSpPr>
        <p:spPr>
          <a:xfrm>
            <a:off x="1" y="454744"/>
            <a:ext cx="4114800" cy="307773"/>
          </a:xfrm>
          <a:prstGeom prst="rect">
            <a:avLst/>
          </a:prstGeom>
          <a:noFill/>
        </p:spPr>
        <p:txBody>
          <a:bodyPr wrap="square" lIns="91436" tIns="45718" rIns="91436" bIns="45718" numCol="1" spcCol="0" rtlCol="0" anchor="ctr">
            <a:spAutoFit/>
          </a:bodyPr>
          <a:lstStyle/>
          <a:p>
            <a:r>
              <a:rPr lang="es-MX" sz="1400" dirty="0">
                <a:solidFill>
                  <a:srgbClr val="E60083"/>
                </a:solidFill>
                <a:ea typeface="Montserrat Light" charset="0"/>
                <a:cs typeface="Montserrat Light" charset="0"/>
              </a:rPr>
              <a:t>Ejemplo de Obligación Específica</a:t>
            </a:r>
          </a:p>
        </p:txBody>
      </p:sp>
      <p:pic>
        <p:nvPicPr>
          <p:cNvPr id="55"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Resultado de imagen para info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57" name="5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8747848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n 92"/>
          <p:cNvPicPr>
            <a:picLocks noChangeAspect="1"/>
          </p:cNvPicPr>
          <p:nvPr/>
        </p:nvPicPr>
        <p:blipFill rotWithShape="1">
          <a:blip r:embed="rId2"/>
          <a:srcRect l="19853"/>
          <a:stretch/>
        </p:blipFill>
        <p:spPr>
          <a:xfrm>
            <a:off x="4096" y="0"/>
            <a:ext cx="9144000" cy="5143500"/>
          </a:xfrm>
          <a:prstGeom prst="rect">
            <a:avLst/>
          </a:prstGeom>
        </p:spPr>
      </p:pic>
      <p:sp>
        <p:nvSpPr>
          <p:cNvPr id="10" name="Título 1"/>
          <p:cNvSpPr txBox="1">
            <a:spLocks/>
          </p:cNvSpPr>
          <p:nvPr/>
        </p:nvSpPr>
        <p:spPr>
          <a:xfrm>
            <a:off x="1376798" y="888042"/>
            <a:ext cx="5549900" cy="468312"/>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MX" sz="1500" b="1" dirty="0">
                <a:solidFill>
                  <a:srgbClr val="002060"/>
                </a:solidFill>
              </a:rPr>
              <a:t>Artículo 94, Fracción II, inciso d), letra b</a:t>
            </a:r>
          </a:p>
        </p:txBody>
      </p:sp>
      <p:sp>
        <p:nvSpPr>
          <p:cNvPr id="11" name="Marcador de contenido 2"/>
          <p:cNvSpPr>
            <a:spLocks noGrp="1"/>
          </p:cNvSpPr>
          <p:nvPr>
            <p:ph idx="1"/>
          </p:nvPr>
        </p:nvSpPr>
        <p:spPr>
          <a:xfrm>
            <a:off x="3800477" y="1194476"/>
            <a:ext cx="5892800" cy="686201"/>
          </a:xfrm>
        </p:spPr>
        <p:txBody>
          <a:bodyPr>
            <a:normAutofit/>
          </a:bodyPr>
          <a:lstStyle/>
          <a:p>
            <a:pPr marL="0" indent="0">
              <a:buNone/>
            </a:pPr>
            <a:r>
              <a:rPr lang="es-MX" sz="1800" b="1" dirty="0"/>
              <a:t>Recursos del Ramo 23 PEF 2017:</a:t>
            </a:r>
          </a:p>
          <a:p>
            <a:endParaRPr lang="es-MX" sz="1350" dirty="0"/>
          </a:p>
          <a:p>
            <a:endParaRPr lang="es-MX" sz="900" dirty="0"/>
          </a:p>
          <a:p>
            <a:endParaRPr lang="es-MX" sz="1350" dirty="0"/>
          </a:p>
        </p:txBody>
      </p:sp>
      <p:sp>
        <p:nvSpPr>
          <p:cNvPr id="13" name="Rectángulo 12"/>
          <p:cNvSpPr/>
          <p:nvPr/>
        </p:nvSpPr>
        <p:spPr>
          <a:xfrm>
            <a:off x="3500154" y="1663551"/>
            <a:ext cx="4500846" cy="1731243"/>
          </a:xfrm>
          <a:prstGeom prst="rect">
            <a:avLst/>
          </a:prstGeom>
        </p:spPr>
        <p:txBody>
          <a:bodyPr wrap="square">
            <a:spAutoFit/>
          </a:bodyPr>
          <a:lstStyle/>
          <a:p>
            <a:pPr defTabSz="342900">
              <a:buClr>
                <a:srgbClr val="33CCCC"/>
              </a:buClr>
            </a:pPr>
            <a:r>
              <a:rPr lang="es-MX" sz="1050" b="1" dirty="0">
                <a:solidFill>
                  <a:prstClr val="black"/>
                </a:solidFill>
              </a:rPr>
              <a:t>Anexo 20.3</a:t>
            </a:r>
            <a:r>
              <a:rPr lang="es-MX" sz="1050" dirty="0">
                <a:solidFill>
                  <a:prstClr val="black"/>
                </a:solidFill>
              </a:rPr>
              <a:t> Ampliaciones para proyectos de desarrollo regional (pesos).	</a:t>
            </a:r>
          </a:p>
          <a:p>
            <a:pPr marL="557213" lvl="1" indent="-214313" algn="just" defTabSz="342900">
              <a:buClr>
                <a:srgbClr val="33CCCC"/>
              </a:buClr>
              <a:buFont typeface="Arial" panose="020B0604020202020204" pitchFamily="34" charset="0"/>
              <a:buChar char="•"/>
            </a:pPr>
            <a:r>
              <a:rPr lang="es-MX" sz="900" dirty="0">
                <a:solidFill>
                  <a:srgbClr val="C00000"/>
                </a:solidFill>
              </a:rPr>
              <a:t>Construcción Arcotecho en el municipio de Tlalnepantla de Baz, en el Estado de México (p. 97) </a:t>
            </a:r>
            <a:r>
              <a:rPr lang="es-MX" sz="1050" dirty="0">
                <a:solidFill>
                  <a:srgbClr val="C00000"/>
                </a:solidFill>
              </a:rPr>
              <a:t>					</a:t>
            </a:r>
            <a:r>
              <a:rPr lang="es-MX" sz="900" i="1" u="sng" dirty="0">
                <a:solidFill>
                  <a:srgbClr val="C00000"/>
                </a:solidFill>
              </a:rPr>
              <a:t>4,000,000</a:t>
            </a:r>
          </a:p>
          <a:p>
            <a:pPr marL="557213" lvl="1" indent="-214313" algn="just" defTabSz="342900">
              <a:buClr>
                <a:srgbClr val="33CCCC"/>
              </a:buClr>
              <a:buFont typeface="Arial" panose="020B0604020202020204" pitchFamily="34" charset="0"/>
              <a:buChar char="•"/>
            </a:pPr>
            <a:endParaRPr lang="es-MX" sz="900" dirty="0">
              <a:solidFill>
                <a:prstClr val="black"/>
              </a:solidFill>
            </a:endParaRPr>
          </a:p>
          <a:p>
            <a:pPr marL="557213" lvl="1" indent="-214313" algn="just" defTabSz="342900">
              <a:buClr>
                <a:srgbClr val="33CCCC"/>
              </a:buClr>
              <a:buFont typeface="Arial" panose="020B0604020202020204" pitchFamily="34" charset="0"/>
              <a:buChar char="•"/>
            </a:pPr>
            <a:r>
              <a:rPr lang="es-MX" sz="900" dirty="0">
                <a:solidFill>
                  <a:prstClr val="black"/>
                </a:solidFill>
              </a:rPr>
              <a:t>Construcción Arcotechos, en el municipio de Tlalnepantla de Baz, en el Estado de México (p. 98) 					   </a:t>
            </a:r>
            <a:r>
              <a:rPr lang="es-MX" sz="900" i="1" u="sng" dirty="0">
                <a:solidFill>
                  <a:prstClr val="black"/>
                </a:solidFill>
              </a:rPr>
              <a:t>800,000</a:t>
            </a:r>
            <a:r>
              <a:rPr lang="es-MX" sz="900" dirty="0">
                <a:solidFill>
                  <a:prstClr val="black"/>
                </a:solidFill>
              </a:rPr>
              <a:t> 	</a:t>
            </a:r>
          </a:p>
          <a:p>
            <a:pPr marL="557213" lvl="1" indent="-214313" algn="just" defTabSz="342900">
              <a:buClr>
                <a:srgbClr val="33CCCC"/>
              </a:buClr>
              <a:buFont typeface="Arial" panose="020B0604020202020204" pitchFamily="34" charset="0"/>
              <a:buChar char="•"/>
            </a:pPr>
            <a:endParaRPr lang="es-MX" sz="900" dirty="0">
              <a:solidFill>
                <a:prstClr val="black"/>
              </a:solidFill>
            </a:endParaRPr>
          </a:p>
          <a:p>
            <a:pPr marL="557213" lvl="1" indent="-214313" algn="just" defTabSz="342900">
              <a:buClr>
                <a:srgbClr val="33CCCC"/>
              </a:buClr>
              <a:buFont typeface="Arial" panose="020B0604020202020204" pitchFamily="34" charset="0"/>
              <a:buChar char="•"/>
            </a:pPr>
            <a:r>
              <a:rPr lang="es-MX" sz="900" dirty="0">
                <a:solidFill>
                  <a:prstClr val="black"/>
                </a:solidFill>
              </a:rPr>
              <a:t>Construcción de Contrabarda en el municipio de Tlalnepantla de Baz, en el Estado de México (p. 102) 					   </a:t>
            </a:r>
            <a:r>
              <a:rPr lang="es-MX" sz="900" i="1" u="sng" dirty="0">
                <a:solidFill>
                  <a:prstClr val="black"/>
                </a:solidFill>
              </a:rPr>
              <a:t>800,000</a:t>
            </a:r>
            <a:r>
              <a:rPr lang="es-MX" sz="1050" dirty="0">
                <a:solidFill>
                  <a:prstClr val="black"/>
                </a:solidFill>
              </a:rPr>
              <a:t> 	</a:t>
            </a:r>
          </a:p>
          <a:p>
            <a:pPr defTabSz="342900">
              <a:buClr>
                <a:srgbClr val="33CCCC"/>
              </a:buClr>
            </a:pPr>
            <a:endParaRPr lang="es-ES" sz="1050" dirty="0">
              <a:solidFill>
                <a:prstClr val="black"/>
              </a:solidFill>
            </a:endParaRPr>
          </a:p>
        </p:txBody>
      </p:sp>
      <p:grpSp>
        <p:nvGrpSpPr>
          <p:cNvPr id="19" name="Group 79"/>
          <p:cNvGrpSpPr/>
          <p:nvPr/>
        </p:nvGrpSpPr>
        <p:grpSpPr>
          <a:xfrm>
            <a:off x="1244312" y="1316527"/>
            <a:ext cx="2255842" cy="3351905"/>
            <a:chOff x="4430751" y="609600"/>
            <a:chExt cx="3951250" cy="5871073"/>
          </a:xfrm>
          <a:effectLst>
            <a:reflection blurRad="6350" stA="52000" endA="300" endPos="10000" dir="5400000" sy="-100000" algn="bl" rotWithShape="0"/>
          </a:effectLst>
        </p:grpSpPr>
        <p:sp>
          <p:nvSpPr>
            <p:cNvPr id="20" name="Rounded Rectangle 72"/>
            <p:cNvSpPr/>
            <p:nvPr/>
          </p:nvSpPr>
          <p:spPr>
            <a:xfrm>
              <a:off x="6191083" y="5029200"/>
              <a:ext cx="438318" cy="1451473"/>
            </a:xfrm>
            <a:prstGeom prst="roundRect">
              <a:avLst/>
            </a:prstGeom>
            <a:gradFill>
              <a:gsLst>
                <a:gs pos="0">
                  <a:schemeClr val="tx1">
                    <a:lumMod val="95000"/>
                    <a:lumOff val="5000"/>
                  </a:schemeClr>
                </a:gs>
                <a:gs pos="36000">
                  <a:schemeClr val="tx1">
                    <a:lumMod val="75000"/>
                    <a:lumOff val="25000"/>
                  </a:schemeClr>
                </a:gs>
                <a:gs pos="100000">
                  <a:schemeClr val="tx1">
                    <a:lumMod val="95000"/>
                    <a:lumOff val="5000"/>
                  </a:schemeClr>
                </a:gs>
                <a:gs pos="67000">
                  <a:schemeClr val="bg1">
                    <a:lumMod val="75000"/>
                  </a:schemeClr>
                </a:gs>
              </a:gsLst>
              <a:lin ang="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21" name="Oval 39"/>
            <p:cNvSpPr/>
            <p:nvPr/>
          </p:nvSpPr>
          <p:spPr>
            <a:xfrm>
              <a:off x="5746786" y="609600"/>
              <a:ext cx="1326912" cy="373263"/>
            </a:xfrm>
            <a:custGeom>
              <a:avLst/>
              <a:gdLst/>
              <a:ahLst/>
              <a:cxnLst/>
              <a:rect l="l" t="t" r="r" b="b"/>
              <a:pathLst>
                <a:path w="1371600" h="385834">
                  <a:moveTo>
                    <a:pt x="685800" y="0"/>
                  </a:moveTo>
                  <a:cubicBezTo>
                    <a:pt x="1064557" y="0"/>
                    <a:pt x="1371600" y="145711"/>
                    <a:pt x="1371600" y="325454"/>
                  </a:cubicBezTo>
                  <a:lnTo>
                    <a:pt x="1358774" y="385834"/>
                  </a:lnTo>
                  <a:lnTo>
                    <a:pt x="12826" y="385834"/>
                  </a:lnTo>
                  <a:cubicBezTo>
                    <a:pt x="4095" y="366516"/>
                    <a:pt x="0" y="346212"/>
                    <a:pt x="0" y="325454"/>
                  </a:cubicBezTo>
                  <a:cubicBezTo>
                    <a:pt x="0" y="145711"/>
                    <a:pt x="307043" y="0"/>
                    <a:pt x="685800" y="0"/>
                  </a:cubicBezTo>
                  <a:close/>
                </a:path>
              </a:pathLst>
            </a:custGeom>
            <a:gradFill>
              <a:gsLst>
                <a:gs pos="0">
                  <a:schemeClr val="tx1">
                    <a:lumMod val="65000"/>
                    <a:lumOff val="35000"/>
                  </a:schemeClr>
                </a:gs>
                <a:gs pos="100000">
                  <a:schemeClr val="tx1"/>
                </a:gs>
              </a:gsLst>
              <a:lin ang="5400000" scaled="1"/>
            </a:gra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grpSp>
          <p:nvGrpSpPr>
            <p:cNvPr id="22" name="Group 55"/>
            <p:cNvGrpSpPr/>
            <p:nvPr/>
          </p:nvGrpSpPr>
          <p:grpSpPr>
            <a:xfrm flipH="1">
              <a:off x="7232010" y="2518401"/>
              <a:ext cx="1149991" cy="1415374"/>
              <a:chOff x="4401624" y="1028887"/>
              <a:chExt cx="1270935" cy="1463040"/>
            </a:xfrm>
          </p:grpSpPr>
          <p:sp>
            <p:nvSpPr>
              <p:cNvPr id="49"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50"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grpSp>
        <p:grpSp>
          <p:nvGrpSpPr>
            <p:cNvPr id="23" name="Group 58"/>
            <p:cNvGrpSpPr/>
            <p:nvPr/>
          </p:nvGrpSpPr>
          <p:grpSpPr>
            <a:xfrm flipH="1">
              <a:off x="7232010" y="4033443"/>
              <a:ext cx="1149991" cy="1415374"/>
              <a:chOff x="4401624" y="1028887"/>
              <a:chExt cx="1270935" cy="1463040"/>
            </a:xfrm>
          </p:grpSpPr>
          <p:sp>
            <p:nvSpPr>
              <p:cNvPr id="47"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48"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grpSp>
        <p:grpSp>
          <p:nvGrpSpPr>
            <p:cNvPr id="24" name="Group 61"/>
            <p:cNvGrpSpPr/>
            <p:nvPr/>
          </p:nvGrpSpPr>
          <p:grpSpPr>
            <a:xfrm flipH="1">
              <a:off x="7232010" y="1015226"/>
              <a:ext cx="1149991" cy="1415374"/>
              <a:chOff x="4401624" y="1028887"/>
              <a:chExt cx="1270935" cy="1463040"/>
            </a:xfrm>
          </p:grpSpPr>
          <p:sp>
            <p:nvSpPr>
              <p:cNvPr id="45"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46"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grpSp>
        <p:grpSp>
          <p:nvGrpSpPr>
            <p:cNvPr id="25" name="Group 40"/>
            <p:cNvGrpSpPr/>
            <p:nvPr/>
          </p:nvGrpSpPr>
          <p:grpSpPr>
            <a:xfrm>
              <a:off x="4430751" y="2518401"/>
              <a:ext cx="1149991" cy="1415374"/>
              <a:chOff x="4401624" y="1028887"/>
              <a:chExt cx="1270935" cy="1463040"/>
            </a:xfrm>
          </p:grpSpPr>
          <p:sp>
            <p:nvSpPr>
              <p:cNvPr id="43"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44"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grpSp>
        <p:grpSp>
          <p:nvGrpSpPr>
            <p:cNvPr id="26" name="Group 43"/>
            <p:cNvGrpSpPr/>
            <p:nvPr/>
          </p:nvGrpSpPr>
          <p:grpSpPr>
            <a:xfrm>
              <a:off x="4430751" y="4033443"/>
              <a:ext cx="1149991" cy="1415374"/>
              <a:chOff x="4401624" y="1028887"/>
              <a:chExt cx="1270935" cy="1463040"/>
            </a:xfrm>
          </p:grpSpPr>
          <p:sp>
            <p:nvSpPr>
              <p:cNvPr id="41"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42"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grpSp>
        <p:grpSp>
          <p:nvGrpSpPr>
            <p:cNvPr id="27" name="Group 35"/>
            <p:cNvGrpSpPr/>
            <p:nvPr/>
          </p:nvGrpSpPr>
          <p:grpSpPr>
            <a:xfrm>
              <a:off x="4430751" y="1015226"/>
              <a:ext cx="1149991" cy="1415374"/>
              <a:chOff x="4401624" y="1028887"/>
              <a:chExt cx="1270935" cy="1463040"/>
            </a:xfrm>
          </p:grpSpPr>
          <p:sp>
            <p:nvSpPr>
              <p:cNvPr id="39"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40"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grpSp>
        <p:sp>
          <p:nvSpPr>
            <p:cNvPr id="28" name="Rounded Rectangle 4"/>
            <p:cNvSpPr/>
            <p:nvPr/>
          </p:nvSpPr>
          <p:spPr>
            <a:xfrm>
              <a:off x="5452006" y="904470"/>
              <a:ext cx="1916471" cy="4645991"/>
            </a:xfrm>
            <a:prstGeom prst="roundRect">
              <a:avLst>
                <a:gd name="adj" fmla="val 6024"/>
              </a:avLst>
            </a:prstGeom>
            <a:gradFill>
              <a:gsLst>
                <a:gs pos="6000">
                  <a:schemeClr val="tx1">
                    <a:lumMod val="95000"/>
                    <a:lumOff val="5000"/>
                  </a:schemeClr>
                </a:gs>
                <a:gs pos="0">
                  <a:schemeClr val="tx1">
                    <a:lumMod val="65000"/>
                    <a:lumOff val="35000"/>
                  </a:schemeClr>
                </a:gs>
                <a:gs pos="89000">
                  <a:schemeClr val="tx1">
                    <a:lumMod val="75000"/>
                    <a:lumOff val="25000"/>
                  </a:schemeClr>
                </a:gs>
                <a:gs pos="100000">
                  <a:schemeClr val="tx1">
                    <a:lumMod val="95000"/>
                    <a:lumOff val="5000"/>
                  </a:schemeClr>
                </a:gs>
                <a:gs pos="95000">
                  <a:schemeClr val="bg1"/>
                </a:gs>
              </a:gsLst>
              <a:lin ang="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29" name="Oval 67"/>
            <p:cNvSpPr/>
            <p:nvPr/>
          </p:nvSpPr>
          <p:spPr>
            <a:xfrm rot="20677910" flipH="1">
              <a:off x="5902721" y="670119"/>
              <a:ext cx="473897" cy="127410"/>
            </a:xfrm>
            <a:prstGeom prst="ellipse">
              <a:avLst/>
            </a:prstGeom>
            <a:gradFill>
              <a:gsLst>
                <a:gs pos="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grpSp>
          <p:nvGrpSpPr>
            <p:cNvPr id="30" name="Group 71"/>
            <p:cNvGrpSpPr/>
            <p:nvPr/>
          </p:nvGrpSpPr>
          <p:grpSpPr>
            <a:xfrm>
              <a:off x="5734819" y="1057870"/>
              <a:ext cx="1326912" cy="1326912"/>
              <a:chOff x="5734819" y="1057870"/>
              <a:chExt cx="1326912" cy="1326912"/>
            </a:xfrm>
          </p:grpSpPr>
          <p:sp>
            <p:nvSpPr>
              <p:cNvPr id="37" name="Oval 9"/>
              <p:cNvSpPr/>
              <p:nvPr/>
            </p:nvSpPr>
            <p:spPr>
              <a:xfrm>
                <a:off x="5734819" y="1057870"/>
                <a:ext cx="1326912" cy="1326912"/>
              </a:xfrm>
              <a:prstGeom prst="ellipse">
                <a:avLst/>
              </a:prstGeom>
              <a:gradFill>
                <a:gsLst>
                  <a:gs pos="0">
                    <a:schemeClr val="tx1">
                      <a:lumMod val="65000"/>
                      <a:lumOff val="35000"/>
                    </a:schemeClr>
                  </a:gs>
                  <a:gs pos="60000">
                    <a:schemeClr val="bg1">
                      <a:lumMod val="65000"/>
                    </a:schemeClr>
                  </a:gs>
                  <a:gs pos="100000">
                    <a:schemeClr val="bg1">
                      <a:lumMod val="85000"/>
                    </a:schemeClr>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38" name="Oval 68"/>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algn="ctr">
                  <a:defRPr/>
                </a:pPr>
                <a:endParaRPr lang="en-US" sz="1350" kern="0">
                  <a:solidFill>
                    <a:sysClr val="window" lastClr="FFFFFF"/>
                  </a:solidFill>
                  <a:latin typeface="Calibri"/>
                </a:endParaRPr>
              </a:p>
            </p:txBody>
          </p:sp>
        </p:grpSp>
        <p:grpSp>
          <p:nvGrpSpPr>
            <p:cNvPr id="31" name="Group 73"/>
            <p:cNvGrpSpPr/>
            <p:nvPr/>
          </p:nvGrpSpPr>
          <p:grpSpPr>
            <a:xfrm>
              <a:off x="5734819" y="2562632"/>
              <a:ext cx="1326912" cy="1326912"/>
              <a:chOff x="5734819" y="1057870"/>
              <a:chExt cx="1326912" cy="1326912"/>
            </a:xfrm>
          </p:grpSpPr>
          <p:sp>
            <p:nvSpPr>
              <p:cNvPr id="35" name="Oval 74"/>
              <p:cNvSpPr/>
              <p:nvPr/>
            </p:nvSpPr>
            <p:spPr>
              <a:xfrm>
                <a:off x="5734819" y="1057870"/>
                <a:ext cx="1326912" cy="1326912"/>
              </a:xfrm>
              <a:prstGeom prst="ellipse">
                <a:avLst/>
              </a:prstGeom>
              <a:gradFill>
                <a:gsLst>
                  <a:gs pos="0">
                    <a:schemeClr val="tx1">
                      <a:lumMod val="65000"/>
                      <a:lumOff val="35000"/>
                    </a:schemeClr>
                  </a:gs>
                  <a:gs pos="60000">
                    <a:schemeClr val="bg1">
                      <a:lumMod val="65000"/>
                    </a:schemeClr>
                  </a:gs>
                  <a:gs pos="100000">
                    <a:schemeClr val="bg1">
                      <a:lumMod val="85000"/>
                    </a:schemeClr>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36" name="Oval 75"/>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algn="ctr">
                  <a:defRPr/>
                </a:pPr>
                <a:endParaRPr lang="en-US" sz="1350" kern="0">
                  <a:solidFill>
                    <a:sysClr val="window" lastClr="FFFFFF"/>
                  </a:solidFill>
                  <a:latin typeface="Calibri"/>
                </a:endParaRPr>
              </a:p>
            </p:txBody>
          </p:sp>
        </p:grpSp>
        <p:grpSp>
          <p:nvGrpSpPr>
            <p:cNvPr id="32" name="Group 76"/>
            <p:cNvGrpSpPr/>
            <p:nvPr/>
          </p:nvGrpSpPr>
          <p:grpSpPr>
            <a:xfrm>
              <a:off x="5734819" y="4077673"/>
              <a:ext cx="1326912" cy="1326912"/>
              <a:chOff x="5734819" y="1057870"/>
              <a:chExt cx="1326912" cy="1326912"/>
            </a:xfrm>
          </p:grpSpPr>
          <p:sp>
            <p:nvSpPr>
              <p:cNvPr id="33" name="Oval 77"/>
              <p:cNvSpPr/>
              <p:nvPr/>
            </p:nvSpPr>
            <p:spPr>
              <a:xfrm>
                <a:off x="5734819" y="1057870"/>
                <a:ext cx="1326912" cy="1326912"/>
              </a:xfrm>
              <a:prstGeom prst="ellipse">
                <a:avLst/>
              </a:prstGeom>
              <a:gradFill>
                <a:gsLst>
                  <a:gs pos="0">
                    <a:srgbClr val="006005"/>
                  </a:gs>
                  <a:gs pos="51000">
                    <a:srgbClr val="00C009"/>
                  </a:gs>
                  <a:gs pos="100000">
                    <a:srgbClr val="00F00B"/>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34" name="Oval 78"/>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algn="ctr">
                  <a:defRPr/>
                </a:pPr>
                <a:endParaRPr lang="en-US" sz="1350" kern="0">
                  <a:solidFill>
                    <a:sysClr val="window" lastClr="FFFFFF"/>
                  </a:solidFill>
                  <a:latin typeface="Calibri"/>
                </a:endParaRPr>
              </a:p>
            </p:txBody>
          </p:sp>
        </p:grpSp>
      </p:grpSp>
      <p:sp>
        <p:nvSpPr>
          <p:cNvPr id="2" name="CuadroTexto 1"/>
          <p:cNvSpPr txBox="1"/>
          <p:nvPr/>
        </p:nvSpPr>
        <p:spPr>
          <a:xfrm>
            <a:off x="3911852" y="3839759"/>
            <a:ext cx="3614894" cy="828673"/>
          </a:xfrm>
          <a:prstGeom prst="rect">
            <a:avLst/>
          </a:prstGeom>
          <a:noFill/>
        </p:spPr>
        <p:txBody>
          <a:bodyPr wrap="square" rtlCol="0">
            <a:spAutoFit/>
          </a:bodyPr>
          <a:lstStyle/>
          <a:p>
            <a:endParaRPr lang="es-ES_tradnl" dirty="0"/>
          </a:p>
        </p:txBody>
      </p:sp>
      <p:cxnSp>
        <p:nvCxnSpPr>
          <p:cNvPr id="52" name="Straight Connector 32"/>
          <p:cNvCxnSpPr/>
          <p:nvPr/>
        </p:nvCxnSpPr>
        <p:spPr>
          <a:xfrm>
            <a:off x="-533400" y="436562"/>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53"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54" name="TextBox 37"/>
          <p:cNvSpPr txBox="1"/>
          <p:nvPr/>
        </p:nvSpPr>
        <p:spPr>
          <a:xfrm>
            <a:off x="1" y="454744"/>
            <a:ext cx="4114800" cy="307773"/>
          </a:xfrm>
          <a:prstGeom prst="rect">
            <a:avLst/>
          </a:prstGeom>
          <a:noFill/>
        </p:spPr>
        <p:txBody>
          <a:bodyPr wrap="square" lIns="91436" tIns="45718" rIns="91436" bIns="45718" numCol="1" spcCol="0" rtlCol="0" anchor="ctr">
            <a:spAutoFit/>
          </a:bodyPr>
          <a:lstStyle/>
          <a:p>
            <a:r>
              <a:rPr lang="es-MX" sz="1400" dirty="0">
                <a:solidFill>
                  <a:srgbClr val="E60083"/>
                </a:solidFill>
                <a:ea typeface="Montserrat Light" charset="0"/>
                <a:cs typeface="Montserrat Light" charset="0"/>
              </a:rPr>
              <a:t>Ejemplo de Obligación Específica</a:t>
            </a:r>
          </a:p>
        </p:txBody>
      </p:sp>
      <p:pic>
        <p:nvPicPr>
          <p:cNvPr id="55"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Resultado de imagen para info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57" name="5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836161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n 92"/>
          <p:cNvPicPr>
            <a:picLocks noChangeAspect="1"/>
          </p:cNvPicPr>
          <p:nvPr/>
        </p:nvPicPr>
        <p:blipFill rotWithShape="1">
          <a:blip r:embed="rId2"/>
          <a:srcRect l="19853"/>
          <a:stretch/>
        </p:blipFill>
        <p:spPr>
          <a:xfrm>
            <a:off x="4096" y="0"/>
            <a:ext cx="9144000" cy="5143500"/>
          </a:xfrm>
          <a:prstGeom prst="rect">
            <a:avLst/>
          </a:prstGeom>
        </p:spPr>
      </p:pic>
      <p:sp>
        <p:nvSpPr>
          <p:cNvPr id="10" name="Título 1"/>
          <p:cNvSpPr txBox="1">
            <a:spLocks/>
          </p:cNvSpPr>
          <p:nvPr/>
        </p:nvSpPr>
        <p:spPr>
          <a:xfrm>
            <a:off x="1376798" y="888042"/>
            <a:ext cx="5549900" cy="468312"/>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MX" sz="1500" b="1" dirty="0">
                <a:solidFill>
                  <a:srgbClr val="002060"/>
                </a:solidFill>
              </a:rPr>
              <a:t>Artículo 94, Fracción II, inciso d), letra b</a:t>
            </a:r>
          </a:p>
        </p:txBody>
      </p:sp>
      <p:sp>
        <p:nvSpPr>
          <p:cNvPr id="11" name="Marcador de contenido 2"/>
          <p:cNvSpPr>
            <a:spLocks noGrp="1"/>
          </p:cNvSpPr>
          <p:nvPr>
            <p:ph idx="1"/>
          </p:nvPr>
        </p:nvSpPr>
        <p:spPr>
          <a:xfrm>
            <a:off x="3800477" y="1194476"/>
            <a:ext cx="5892800" cy="686201"/>
          </a:xfrm>
        </p:spPr>
        <p:txBody>
          <a:bodyPr>
            <a:normAutofit/>
          </a:bodyPr>
          <a:lstStyle/>
          <a:p>
            <a:pPr marL="0" indent="0">
              <a:buNone/>
            </a:pPr>
            <a:r>
              <a:rPr lang="es-MX" sz="1800" b="1" dirty="0"/>
              <a:t>Recursos del Ramo 23 PEF 2017:</a:t>
            </a:r>
          </a:p>
          <a:p>
            <a:endParaRPr lang="es-MX" sz="1350" dirty="0"/>
          </a:p>
          <a:p>
            <a:endParaRPr lang="es-MX" sz="900" dirty="0"/>
          </a:p>
          <a:p>
            <a:endParaRPr lang="es-MX" sz="1350" dirty="0"/>
          </a:p>
        </p:txBody>
      </p:sp>
      <p:sp>
        <p:nvSpPr>
          <p:cNvPr id="13" name="Rectángulo 12"/>
          <p:cNvSpPr/>
          <p:nvPr/>
        </p:nvSpPr>
        <p:spPr>
          <a:xfrm>
            <a:off x="3500154" y="1663551"/>
            <a:ext cx="4500846" cy="2469907"/>
          </a:xfrm>
          <a:prstGeom prst="rect">
            <a:avLst/>
          </a:prstGeom>
        </p:spPr>
        <p:txBody>
          <a:bodyPr wrap="square">
            <a:spAutoFit/>
          </a:bodyPr>
          <a:lstStyle/>
          <a:p>
            <a:pPr>
              <a:buClr>
                <a:srgbClr val="33CCCC"/>
              </a:buClr>
            </a:pPr>
            <a:r>
              <a:rPr lang="es-MX" sz="1050" b="1" dirty="0"/>
              <a:t>Anexo 20.3</a:t>
            </a:r>
            <a:r>
              <a:rPr lang="es-MX" sz="1050" dirty="0"/>
              <a:t> Ampliaciones para proyectos de desarrollo regional (pesos).	</a:t>
            </a:r>
          </a:p>
          <a:p>
            <a:pPr marL="557213" lvl="1" indent="-214313" algn="just">
              <a:buClr>
                <a:srgbClr val="33CCCC"/>
              </a:buClr>
              <a:buFont typeface="Arial" panose="020B0604020202020204" pitchFamily="34" charset="0"/>
              <a:buChar char="•"/>
            </a:pPr>
            <a:r>
              <a:rPr lang="es-ES_tradnl" sz="900" dirty="0"/>
              <a:t>CONSTRUCCIÓN DE CICLOVIA EN ZONA NORTE SEGUNDA ETAPA, MUNICIPIO DE NEZAHUALCÓYOTL, MÉXICO </a:t>
            </a:r>
            <a:r>
              <a:rPr lang="es-MX" sz="900" dirty="0" smtClean="0">
                <a:solidFill>
                  <a:srgbClr val="C00000"/>
                </a:solidFill>
              </a:rPr>
              <a:t>(</a:t>
            </a:r>
            <a:r>
              <a:rPr lang="es-MX" sz="900" dirty="0">
                <a:solidFill>
                  <a:srgbClr val="C00000"/>
                </a:solidFill>
              </a:rPr>
              <a:t>p. </a:t>
            </a:r>
            <a:r>
              <a:rPr lang="es-MX" sz="900" dirty="0" smtClean="0">
                <a:solidFill>
                  <a:srgbClr val="C00000"/>
                </a:solidFill>
              </a:rPr>
              <a:t>101) </a:t>
            </a:r>
            <a:r>
              <a:rPr lang="es-MX" sz="1050" dirty="0">
                <a:solidFill>
                  <a:srgbClr val="C00000"/>
                </a:solidFill>
              </a:rPr>
              <a:t>					</a:t>
            </a:r>
            <a:r>
              <a:rPr lang="es-MX" sz="900" i="1" u="sng" dirty="0" smtClean="0">
                <a:solidFill>
                  <a:srgbClr val="C00000"/>
                </a:solidFill>
              </a:rPr>
              <a:t>10,,200,000</a:t>
            </a:r>
            <a:endParaRPr lang="es-MX" sz="900" i="1" u="sng" dirty="0">
              <a:solidFill>
                <a:srgbClr val="C00000"/>
              </a:solidFill>
            </a:endParaRPr>
          </a:p>
          <a:p>
            <a:pPr marL="557213" lvl="1" indent="-214313" algn="just">
              <a:buClr>
                <a:srgbClr val="33CCCC"/>
              </a:buClr>
              <a:buFont typeface="Arial" panose="020B0604020202020204" pitchFamily="34" charset="0"/>
              <a:buChar char="•"/>
            </a:pPr>
            <a:endParaRPr lang="es-MX" sz="900" dirty="0"/>
          </a:p>
          <a:p>
            <a:pPr marL="557213" lvl="1" indent="-214313" algn="just">
              <a:buClr>
                <a:srgbClr val="33CCCC"/>
              </a:buClr>
              <a:buFont typeface="Arial" panose="020B0604020202020204" pitchFamily="34" charset="0"/>
              <a:buChar char="•"/>
            </a:pPr>
            <a:r>
              <a:rPr lang="es-ES_tradnl" sz="900" dirty="0"/>
              <a:t>CONSTRUCCIÓN DE CICLOVIA ZONA NORTE TERCERA ETAPA, MUNICIPIO DE NEZAHUALCÓYOTL, MÉXICO </a:t>
            </a:r>
            <a:r>
              <a:rPr lang="es-ES_tradnl" sz="900" dirty="0" smtClean="0"/>
              <a:t> </a:t>
            </a:r>
            <a:r>
              <a:rPr lang="es-MX" sz="900" b="1" dirty="0" smtClean="0">
                <a:solidFill>
                  <a:schemeClr val="accent2"/>
                </a:solidFill>
              </a:rPr>
              <a:t>(</a:t>
            </a:r>
            <a:r>
              <a:rPr lang="es-MX" sz="900" b="1" dirty="0">
                <a:solidFill>
                  <a:schemeClr val="accent2"/>
                </a:solidFill>
              </a:rPr>
              <a:t>p. </a:t>
            </a:r>
            <a:r>
              <a:rPr lang="es-MX" sz="900" b="1" dirty="0" smtClean="0">
                <a:solidFill>
                  <a:schemeClr val="accent2"/>
                </a:solidFill>
              </a:rPr>
              <a:t>111) </a:t>
            </a:r>
            <a:r>
              <a:rPr lang="es-MX" sz="900" b="1" dirty="0">
                <a:solidFill>
                  <a:schemeClr val="accent2"/>
                </a:solidFill>
              </a:rPr>
              <a:t>	</a:t>
            </a:r>
            <a:r>
              <a:rPr lang="es-MX" sz="900" dirty="0"/>
              <a:t>	</a:t>
            </a:r>
            <a:r>
              <a:rPr lang="es-MX" sz="1050" u="sng" dirty="0">
                <a:solidFill>
                  <a:srgbClr val="C00000"/>
                </a:solidFill>
              </a:rPr>
              <a:t>12, </a:t>
            </a:r>
            <a:r>
              <a:rPr lang="es-MX" sz="1050" u="sng" dirty="0" smtClean="0">
                <a:solidFill>
                  <a:srgbClr val="C00000"/>
                </a:solidFill>
              </a:rPr>
              <a:t>700,000</a:t>
            </a:r>
            <a:endParaRPr lang="es-MX" sz="1050" u="sng" dirty="0">
              <a:solidFill>
                <a:srgbClr val="C00000"/>
              </a:solidFill>
            </a:endParaRPr>
          </a:p>
          <a:p>
            <a:pPr marL="557213" lvl="1" indent="-214313" algn="just">
              <a:buClr>
                <a:srgbClr val="33CCCC"/>
              </a:buClr>
              <a:buFont typeface="Arial" panose="020B0604020202020204" pitchFamily="34" charset="0"/>
              <a:buChar char="•"/>
            </a:pPr>
            <a:endParaRPr lang="es-MX" sz="900" dirty="0"/>
          </a:p>
          <a:p>
            <a:pPr marL="557213" lvl="1" indent="-214313" algn="just">
              <a:buClr>
                <a:srgbClr val="33CCCC"/>
              </a:buClr>
              <a:buFont typeface="Arial" panose="020B0604020202020204" pitchFamily="34" charset="0"/>
              <a:buChar char="•"/>
            </a:pPr>
            <a:r>
              <a:rPr lang="es-ES_tradnl" sz="900" dirty="0"/>
              <a:t>CONSTRUCCIÓN DE CORREDOR PEATONAL EN CALLE FAISÁN ENTRE AV. CHIMALHUACÁN Y CALLE CIELITO LINDO, MUNICIPIO DE NEZAHUALCÓYOTL, MÉXICO </a:t>
            </a:r>
            <a:r>
              <a:rPr lang="es-ES_tradnl" sz="900" dirty="0" smtClean="0"/>
              <a:t> </a:t>
            </a:r>
            <a:r>
              <a:rPr lang="es-MX" sz="900" dirty="0" smtClean="0">
                <a:solidFill>
                  <a:schemeClr val="accent2"/>
                </a:solidFill>
              </a:rPr>
              <a:t>(</a:t>
            </a:r>
            <a:r>
              <a:rPr lang="es-MX" sz="900" dirty="0">
                <a:solidFill>
                  <a:schemeClr val="accent2"/>
                </a:solidFill>
              </a:rPr>
              <a:t>p. </a:t>
            </a:r>
            <a:r>
              <a:rPr lang="es-MX" sz="900" dirty="0" smtClean="0">
                <a:solidFill>
                  <a:schemeClr val="accent2"/>
                </a:solidFill>
              </a:rPr>
              <a:t>112</a:t>
            </a:r>
            <a:r>
              <a:rPr lang="es-MX" sz="900" dirty="0"/>
              <a:t>) 	</a:t>
            </a:r>
            <a:r>
              <a:rPr lang="es-MX" sz="900" dirty="0" smtClean="0"/>
              <a:t>	</a:t>
            </a:r>
            <a:r>
              <a:rPr lang="es-MX" sz="900" b="1" u="sng" dirty="0" smtClean="0">
                <a:solidFill>
                  <a:schemeClr val="accent2"/>
                </a:solidFill>
              </a:rPr>
              <a:t>10, 000, 000</a:t>
            </a:r>
            <a:r>
              <a:rPr lang="es-MX" sz="1050" b="1" u="sng" dirty="0" smtClean="0">
                <a:solidFill>
                  <a:schemeClr val="accent2"/>
                </a:solidFill>
              </a:rPr>
              <a:t> </a:t>
            </a:r>
            <a:r>
              <a:rPr lang="es-MX" sz="1050" dirty="0" smtClean="0"/>
              <a:t>	</a:t>
            </a:r>
          </a:p>
          <a:p>
            <a:pPr>
              <a:buClr>
                <a:srgbClr val="33CCCC"/>
              </a:buClr>
            </a:pPr>
            <a:endParaRPr lang="es-ES" sz="1050" dirty="0"/>
          </a:p>
        </p:txBody>
      </p:sp>
      <p:grpSp>
        <p:nvGrpSpPr>
          <p:cNvPr id="19" name="Group 79"/>
          <p:cNvGrpSpPr/>
          <p:nvPr/>
        </p:nvGrpSpPr>
        <p:grpSpPr>
          <a:xfrm>
            <a:off x="1244312" y="1316527"/>
            <a:ext cx="2255842" cy="3351905"/>
            <a:chOff x="4430751" y="609600"/>
            <a:chExt cx="3951250" cy="5871073"/>
          </a:xfrm>
          <a:effectLst>
            <a:reflection blurRad="6350" stA="52000" endA="300" endPos="10000" dir="5400000" sy="-100000" algn="bl" rotWithShape="0"/>
          </a:effectLst>
        </p:grpSpPr>
        <p:sp>
          <p:nvSpPr>
            <p:cNvPr id="20" name="Rounded Rectangle 72"/>
            <p:cNvSpPr/>
            <p:nvPr/>
          </p:nvSpPr>
          <p:spPr>
            <a:xfrm>
              <a:off x="6191083" y="5029200"/>
              <a:ext cx="438318" cy="1451473"/>
            </a:xfrm>
            <a:prstGeom prst="roundRect">
              <a:avLst/>
            </a:prstGeom>
            <a:gradFill>
              <a:gsLst>
                <a:gs pos="0">
                  <a:schemeClr val="tx1">
                    <a:lumMod val="95000"/>
                    <a:lumOff val="5000"/>
                  </a:schemeClr>
                </a:gs>
                <a:gs pos="36000">
                  <a:schemeClr val="tx1">
                    <a:lumMod val="75000"/>
                    <a:lumOff val="25000"/>
                  </a:schemeClr>
                </a:gs>
                <a:gs pos="100000">
                  <a:schemeClr val="tx1">
                    <a:lumMod val="95000"/>
                    <a:lumOff val="5000"/>
                  </a:schemeClr>
                </a:gs>
                <a:gs pos="67000">
                  <a:schemeClr val="bg1">
                    <a:lumMod val="75000"/>
                  </a:schemeClr>
                </a:gs>
              </a:gsLst>
              <a:lin ang="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39"/>
            <p:cNvSpPr/>
            <p:nvPr/>
          </p:nvSpPr>
          <p:spPr>
            <a:xfrm>
              <a:off x="5746786" y="609600"/>
              <a:ext cx="1326912" cy="373263"/>
            </a:xfrm>
            <a:custGeom>
              <a:avLst/>
              <a:gdLst/>
              <a:ahLst/>
              <a:cxnLst/>
              <a:rect l="l" t="t" r="r" b="b"/>
              <a:pathLst>
                <a:path w="1371600" h="385834">
                  <a:moveTo>
                    <a:pt x="685800" y="0"/>
                  </a:moveTo>
                  <a:cubicBezTo>
                    <a:pt x="1064557" y="0"/>
                    <a:pt x="1371600" y="145711"/>
                    <a:pt x="1371600" y="325454"/>
                  </a:cubicBezTo>
                  <a:lnTo>
                    <a:pt x="1358774" y="385834"/>
                  </a:lnTo>
                  <a:lnTo>
                    <a:pt x="12826" y="385834"/>
                  </a:lnTo>
                  <a:cubicBezTo>
                    <a:pt x="4095" y="366516"/>
                    <a:pt x="0" y="346212"/>
                    <a:pt x="0" y="325454"/>
                  </a:cubicBezTo>
                  <a:cubicBezTo>
                    <a:pt x="0" y="145711"/>
                    <a:pt x="307043" y="0"/>
                    <a:pt x="685800" y="0"/>
                  </a:cubicBezTo>
                  <a:close/>
                </a:path>
              </a:pathLst>
            </a:custGeom>
            <a:gradFill>
              <a:gsLst>
                <a:gs pos="0">
                  <a:schemeClr val="tx1">
                    <a:lumMod val="65000"/>
                    <a:lumOff val="35000"/>
                  </a:schemeClr>
                </a:gs>
                <a:gs pos="100000">
                  <a:schemeClr val="tx1"/>
                </a:gs>
              </a:gsLst>
              <a:lin ang="5400000" scaled="1"/>
            </a:gra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2" name="Group 55"/>
            <p:cNvGrpSpPr/>
            <p:nvPr/>
          </p:nvGrpSpPr>
          <p:grpSpPr>
            <a:xfrm flipH="1">
              <a:off x="7232010" y="2518401"/>
              <a:ext cx="1149991" cy="1415374"/>
              <a:chOff x="4401624" y="1028887"/>
              <a:chExt cx="1270935" cy="1463040"/>
            </a:xfrm>
          </p:grpSpPr>
          <p:sp>
            <p:nvSpPr>
              <p:cNvPr id="49"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 name="Group 58"/>
            <p:cNvGrpSpPr/>
            <p:nvPr/>
          </p:nvGrpSpPr>
          <p:grpSpPr>
            <a:xfrm flipH="1">
              <a:off x="7232010" y="4033443"/>
              <a:ext cx="1149991" cy="1415374"/>
              <a:chOff x="4401624" y="1028887"/>
              <a:chExt cx="1270935" cy="1463040"/>
            </a:xfrm>
          </p:grpSpPr>
          <p:sp>
            <p:nvSpPr>
              <p:cNvPr id="47"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 name="Group 61"/>
            <p:cNvGrpSpPr/>
            <p:nvPr/>
          </p:nvGrpSpPr>
          <p:grpSpPr>
            <a:xfrm flipH="1">
              <a:off x="7232010" y="1015226"/>
              <a:ext cx="1149991" cy="1415374"/>
              <a:chOff x="4401624" y="1028887"/>
              <a:chExt cx="1270935" cy="1463040"/>
            </a:xfrm>
          </p:grpSpPr>
          <p:sp>
            <p:nvSpPr>
              <p:cNvPr id="45"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 name="Group 40"/>
            <p:cNvGrpSpPr/>
            <p:nvPr/>
          </p:nvGrpSpPr>
          <p:grpSpPr>
            <a:xfrm>
              <a:off x="4430751" y="2518401"/>
              <a:ext cx="1149991" cy="1415374"/>
              <a:chOff x="4401624" y="1028887"/>
              <a:chExt cx="1270935" cy="1463040"/>
            </a:xfrm>
          </p:grpSpPr>
          <p:sp>
            <p:nvSpPr>
              <p:cNvPr id="43"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6" name="Group 43"/>
            <p:cNvGrpSpPr/>
            <p:nvPr/>
          </p:nvGrpSpPr>
          <p:grpSpPr>
            <a:xfrm>
              <a:off x="4430751" y="4033443"/>
              <a:ext cx="1149991" cy="1415374"/>
              <a:chOff x="4401624" y="1028887"/>
              <a:chExt cx="1270935" cy="1463040"/>
            </a:xfrm>
          </p:grpSpPr>
          <p:sp>
            <p:nvSpPr>
              <p:cNvPr id="41"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7" name="Group 35"/>
            <p:cNvGrpSpPr/>
            <p:nvPr/>
          </p:nvGrpSpPr>
          <p:grpSpPr>
            <a:xfrm>
              <a:off x="4430751" y="1015226"/>
              <a:ext cx="1149991" cy="1415374"/>
              <a:chOff x="4401624" y="1028887"/>
              <a:chExt cx="1270935" cy="1463040"/>
            </a:xfrm>
          </p:grpSpPr>
          <p:sp>
            <p:nvSpPr>
              <p:cNvPr id="39"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8" name="Rounded Rectangle 4"/>
            <p:cNvSpPr/>
            <p:nvPr/>
          </p:nvSpPr>
          <p:spPr>
            <a:xfrm>
              <a:off x="5452006" y="904470"/>
              <a:ext cx="1916471" cy="4645991"/>
            </a:xfrm>
            <a:prstGeom prst="roundRect">
              <a:avLst>
                <a:gd name="adj" fmla="val 6024"/>
              </a:avLst>
            </a:prstGeom>
            <a:gradFill>
              <a:gsLst>
                <a:gs pos="6000">
                  <a:schemeClr val="tx1">
                    <a:lumMod val="95000"/>
                    <a:lumOff val="5000"/>
                  </a:schemeClr>
                </a:gs>
                <a:gs pos="0">
                  <a:schemeClr val="tx1">
                    <a:lumMod val="65000"/>
                    <a:lumOff val="35000"/>
                  </a:schemeClr>
                </a:gs>
                <a:gs pos="89000">
                  <a:schemeClr val="tx1">
                    <a:lumMod val="75000"/>
                    <a:lumOff val="25000"/>
                  </a:schemeClr>
                </a:gs>
                <a:gs pos="100000">
                  <a:schemeClr val="tx1">
                    <a:lumMod val="95000"/>
                    <a:lumOff val="5000"/>
                  </a:schemeClr>
                </a:gs>
                <a:gs pos="95000">
                  <a:schemeClr val="bg1"/>
                </a:gs>
              </a:gsLst>
              <a:lin ang="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67"/>
            <p:cNvSpPr/>
            <p:nvPr/>
          </p:nvSpPr>
          <p:spPr>
            <a:xfrm rot="20677910" flipH="1">
              <a:off x="5902721" y="670119"/>
              <a:ext cx="473897" cy="127410"/>
            </a:xfrm>
            <a:prstGeom prst="ellipse">
              <a:avLst/>
            </a:prstGeom>
            <a:gradFill>
              <a:gsLst>
                <a:gs pos="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0" name="Group 71"/>
            <p:cNvGrpSpPr/>
            <p:nvPr/>
          </p:nvGrpSpPr>
          <p:grpSpPr>
            <a:xfrm>
              <a:off x="5734819" y="1057870"/>
              <a:ext cx="1326912" cy="1326912"/>
              <a:chOff x="5734819" y="1057870"/>
              <a:chExt cx="1326912" cy="1326912"/>
            </a:xfrm>
          </p:grpSpPr>
          <p:sp>
            <p:nvSpPr>
              <p:cNvPr id="37" name="Oval 9"/>
              <p:cNvSpPr/>
              <p:nvPr/>
            </p:nvSpPr>
            <p:spPr>
              <a:xfrm>
                <a:off x="5734819" y="1057870"/>
                <a:ext cx="1326912" cy="1326912"/>
              </a:xfrm>
              <a:prstGeom prst="ellipse">
                <a:avLst/>
              </a:prstGeom>
              <a:gradFill>
                <a:gsLst>
                  <a:gs pos="0">
                    <a:schemeClr val="tx1">
                      <a:lumMod val="65000"/>
                      <a:lumOff val="35000"/>
                    </a:schemeClr>
                  </a:gs>
                  <a:gs pos="60000">
                    <a:schemeClr val="bg1">
                      <a:lumMod val="65000"/>
                    </a:schemeClr>
                  </a:gs>
                  <a:gs pos="100000">
                    <a:schemeClr val="bg1">
                      <a:lumMod val="85000"/>
                    </a:schemeClr>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Oval 68"/>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algn="ctr" defTabSz="685800">
                  <a:defRPr/>
                </a:pPr>
                <a:endParaRPr lang="en-US" sz="1350" kern="0">
                  <a:solidFill>
                    <a:sysClr val="window" lastClr="FFFFFF"/>
                  </a:solidFill>
                  <a:latin typeface="Calibri"/>
                </a:endParaRPr>
              </a:p>
            </p:txBody>
          </p:sp>
        </p:grpSp>
        <p:grpSp>
          <p:nvGrpSpPr>
            <p:cNvPr id="31" name="Group 73"/>
            <p:cNvGrpSpPr/>
            <p:nvPr/>
          </p:nvGrpSpPr>
          <p:grpSpPr>
            <a:xfrm>
              <a:off x="5734819" y="2562632"/>
              <a:ext cx="1326912" cy="1326912"/>
              <a:chOff x="5734819" y="1057870"/>
              <a:chExt cx="1326912" cy="1326912"/>
            </a:xfrm>
          </p:grpSpPr>
          <p:sp>
            <p:nvSpPr>
              <p:cNvPr id="35" name="Oval 74"/>
              <p:cNvSpPr/>
              <p:nvPr/>
            </p:nvSpPr>
            <p:spPr>
              <a:xfrm>
                <a:off x="5734819" y="1057870"/>
                <a:ext cx="1326912" cy="1326912"/>
              </a:xfrm>
              <a:prstGeom prst="ellipse">
                <a:avLst/>
              </a:prstGeom>
              <a:gradFill>
                <a:gsLst>
                  <a:gs pos="0">
                    <a:schemeClr val="tx1">
                      <a:lumMod val="65000"/>
                      <a:lumOff val="35000"/>
                    </a:schemeClr>
                  </a:gs>
                  <a:gs pos="60000">
                    <a:schemeClr val="bg1">
                      <a:lumMod val="65000"/>
                    </a:schemeClr>
                  </a:gs>
                  <a:gs pos="100000">
                    <a:schemeClr val="bg1">
                      <a:lumMod val="85000"/>
                    </a:schemeClr>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Oval 75"/>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algn="ctr" defTabSz="685800">
                  <a:defRPr/>
                </a:pPr>
                <a:endParaRPr lang="en-US" sz="1350" kern="0">
                  <a:solidFill>
                    <a:sysClr val="window" lastClr="FFFFFF"/>
                  </a:solidFill>
                  <a:latin typeface="Calibri"/>
                </a:endParaRPr>
              </a:p>
            </p:txBody>
          </p:sp>
        </p:grpSp>
        <p:grpSp>
          <p:nvGrpSpPr>
            <p:cNvPr id="32" name="Group 76"/>
            <p:cNvGrpSpPr/>
            <p:nvPr/>
          </p:nvGrpSpPr>
          <p:grpSpPr>
            <a:xfrm>
              <a:off x="5734819" y="4077673"/>
              <a:ext cx="1326912" cy="1326912"/>
              <a:chOff x="5734819" y="1057870"/>
              <a:chExt cx="1326912" cy="1326912"/>
            </a:xfrm>
          </p:grpSpPr>
          <p:sp>
            <p:nvSpPr>
              <p:cNvPr id="33" name="Oval 77"/>
              <p:cNvSpPr/>
              <p:nvPr/>
            </p:nvSpPr>
            <p:spPr>
              <a:xfrm>
                <a:off x="5734819" y="1057870"/>
                <a:ext cx="1326912" cy="1326912"/>
              </a:xfrm>
              <a:prstGeom prst="ellipse">
                <a:avLst/>
              </a:prstGeom>
              <a:gradFill>
                <a:gsLst>
                  <a:gs pos="0">
                    <a:srgbClr val="006005"/>
                  </a:gs>
                  <a:gs pos="51000">
                    <a:srgbClr val="00C009"/>
                  </a:gs>
                  <a:gs pos="100000">
                    <a:srgbClr val="00F00B"/>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78"/>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algn="ctr" defTabSz="685800">
                  <a:defRPr/>
                </a:pPr>
                <a:endParaRPr lang="en-US" sz="1350" kern="0">
                  <a:solidFill>
                    <a:sysClr val="window" lastClr="FFFFFF"/>
                  </a:solidFill>
                  <a:latin typeface="Calibri"/>
                </a:endParaRPr>
              </a:p>
            </p:txBody>
          </p:sp>
        </p:grpSp>
      </p:grpSp>
      <p:cxnSp>
        <p:nvCxnSpPr>
          <p:cNvPr id="52"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53"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54" name="TextBox 37"/>
          <p:cNvSpPr txBox="1"/>
          <p:nvPr/>
        </p:nvSpPr>
        <p:spPr>
          <a:xfrm>
            <a:off x="1" y="454744"/>
            <a:ext cx="4114800" cy="307773"/>
          </a:xfrm>
          <a:prstGeom prst="rect">
            <a:avLst/>
          </a:prstGeom>
          <a:noFill/>
        </p:spPr>
        <p:txBody>
          <a:bodyPr wrap="square" lIns="91436" tIns="45718" rIns="91436" bIns="45718" numCol="1" spcCol="0" rtlCol="0" anchor="ctr">
            <a:spAutoFit/>
          </a:bodyPr>
          <a:lstStyle/>
          <a:p>
            <a:r>
              <a:rPr lang="es-MX" sz="1400" dirty="0">
                <a:solidFill>
                  <a:srgbClr val="E60083"/>
                </a:solidFill>
                <a:ea typeface="Montserrat Light" charset="0"/>
                <a:cs typeface="Montserrat Light" charset="0"/>
              </a:rPr>
              <a:t>Ejemplo de Obligación Específica</a:t>
            </a:r>
          </a:p>
        </p:txBody>
      </p:sp>
      <p:pic>
        <p:nvPicPr>
          <p:cNvPr id="55"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Resultado de imagen para info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57" name="5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5975086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2"/>
          <p:cNvPicPr>
            <a:picLocks noChangeAspect="1"/>
          </p:cNvPicPr>
          <p:nvPr/>
        </p:nvPicPr>
        <p:blipFill rotWithShape="1">
          <a:blip r:embed="rId2"/>
          <a:srcRect l="19853"/>
          <a:stretch/>
        </p:blipFill>
        <p:spPr>
          <a:xfrm>
            <a:off x="4096" y="0"/>
            <a:ext cx="9144000" cy="5143500"/>
          </a:xfrm>
          <a:prstGeom prst="rect">
            <a:avLst/>
          </a:prstGeom>
        </p:spPr>
      </p:pic>
      <p:sp>
        <p:nvSpPr>
          <p:cNvPr id="3" name="Marcador de contenido 2"/>
          <p:cNvSpPr>
            <a:spLocks noGrp="1"/>
          </p:cNvSpPr>
          <p:nvPr>
            <p:ph idx="1"/>
          </p:nvPr>
        </p:nvSpPr>
        <p:spPr>
          <a:xfrm>
            <a:off x="3345691" y="866578"/>
            <a:ext cx="3048000" cy="3394472"/>
          </a:xfrm>
        </p:spPr>
        <p:txBody>
          <a:bodyPr>
            <a:noAutofit/>
          </a:bodyPr>
          <a:lstStyle/>
          <a:p>
            <a:pPr marL="0" indent="0">
              <a:buNone/>
            </a:pPr>
            <a:r>
              <a:rPr lang="es-ES_tradnl" sz="1200" dirty="0"/>
              <a:t>1.    ACULCO</a:t>
            </a:r>
          </a:p>
          <a:p>
            <a:pPr marL="0" indent="0">
              <a:buNone/>
            </a:pPr>
            <a:r>
              <a:rPr lang="es-ES_tradnl" sz="1200" dirty="0"/>
              <a:t>2.    ALMOLOYA</a:t>
            </a:r>
          </a:p>
          <a:p>
            <a:pPr marL="0" indent="0">
              <a:buNone/>
            </a:pPr>
            <a:r>
              <a:rPr lang="es-ES_tradnl" sz="1200" dirty="0"/>
              <a:t>3.    AMANALCO</a:t>
            </a:r>
          </a:p>
          <a:p>
            <a:pPr marL="0" indent="0">
              <a:buNone/>
            </a:pPr>
            <a:r>
              <a:rPr lang="es-ES_tradnl" sz="1200" dirty="0"/>
              <a:t>4.    AMATEPEC</a:t>
            </a:r>
          </a:p>
          <a:p>
            <a:pPr marL="0" indent="0">
              <a:buNone/>
            </a:pPr>
            <a:r>
              <a:rPr lang="es-ES_tradnl" sz="1200" dirty="0"/>
              <a:t>5. AMECAMECA</a:t>
            </a:r>
          </a:p>
          <a:p>
            <a:pPr marL="0" indent="0">
              <a:buNone/>
            </a:pPr>
            <a:r>
              <a:rPr lang="es-ES_tradnl" sz="1200" dirty="0"/>
              <a:t>6. APAXCO</a:t>
            </a:r>
          </a:p>
          <a:p>
            <a:pPr marL="0" indent="0">
              <a:buNone/>
            </a:pPr>
            <a:r>
              <a:rPr lang="es-ES_tradnl" sz="1200" dirty="0"/>
              <a:t>7. ATENCO</a:t>
            </a:r>
          </a:p>
          <a:p>
            <a:pPr marL="0" indent="0">
              <a:buNone/>
            </a:pPr>
            <a:r>
              <a:rPr lang="es-ES_tradnl" sz="1200" dirty="0"/>
              <a:t>8. ATIZAPÁN</a:t>
            </a:r>
          </a:p>
          <a:p>
            <a:pPr marL="0" indent="0">
              <a:buNone/>
            </a:pPr>
            <a:endParaRPr lang="es-ES_tradnl" sz="1200" dirty="0"/>
          </a:p>
        </p:txBody>
      </p:sp>
      <p:sp>
        <p:nvSpPr>
          <p:cNvPr id="4" name="Marcador de contenido 2"/>
          <p:cNvSpPr txBox="1">
            <a:spLocks/>
          </p:cNvSpPr>
          <p:nvPr/>
        </p:nvSpPr>
        <p:spPr>
          <a:xfrm>
            <a:off x="3296598" y="2647950"/>
            <a:ext cx="4648200" cy="3394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1200" dirty="0"/>
              <a:t>9.   AXAPUSCO</a:t>
            </a:r>
          </a:p>
          <a:p>
            <a:pPr marL="0" indent="0">
              <a:buNone/>
            </a:pPr>
            <a:r>
              <a:rPr lang="es-ES_tradnl" sz="1200" dirty="0"/>
              <a:t>10. AYAPANGO</a:t>
            </a:r>
          </a:p>
          <a:p>
            <a:pPr marL="0" indent="0">
              <a:buNone/>
            </a:pPr>
            <a:r>
              <a:rPr lang="es-ES_tradnl" sz="1200" dirty="0"/>
              <a:t>11. CALIMAYA</a:t>
            </a:r>
          </a:p>
          <a:p>
            <a:pPr marL="0" indent="0">
              <a:buNone/>
            </a:pPr>
            <a:r>
              <a:rPr lang="es-ES_tradnl" sz="1200" dirty="0"/>
              <a:t>12. CHAPULTEPEC</a:t>
            </a:r>
          </a:p>
          <a:p>
            <a:pPr marL="0" indent="0">
              <a:buNone/>
            </a:pPr>
            <a:r>
              <a:rPr lang="es-ES_tradnl" sz="1200" dirty="0"/>
              <a:t>13. COYOTEPEC</a:t>
            </a:r>
          </a:p>
          <a:p>
            <a:pPr marL="0" indent="0">
              <a:buNone/>
            </a:pPr>
            <a:r>
              <a:rPr lang="es-ES_tradnl" sz="1200" dirty="0"/>
              <a:t>14. ISIDRO FABELA</a:t>
            </a:r>
          </a:p>
          <a:p>
            <a:pPr marL="0" indent="0">
              <a:buNone/>
            </a:pPr>
            <a:r>
              <a:rPr lang="es-ES_tradnl" sz="1200" dirty="0"/>
              <a:t>15. IXTAPAN</a:t>
            </a:r>
          </a:p>
          <a:p>
            <a:pPr marL="0" indent="0">
              <a:buNone/>
            </a:pPr>
            <a:r>
              <a:rPr lang="es-ES_tradnl" sz="1200" dirty="0"/>
              <a:t>16. MALINALCO</a:t>
            </a:r>
          </a:p>
          <a:p>
            <a:pPr marL="0" indent="0">
              <a:buNone/>
            </a:pPr>
            <a:endParaRPr lang="es-ES_tradnl" sz="1200" dirty="0"/>
          </a:p>
        </p:txBody>
      </p:sp>
      <p:pic>
        <p:nvPicPr>
          <p:cNvPr id="6"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esultado de imagen para info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pic>
        <p:nvPicPr>
          <p:cNvPr id="1026" name="Picture 2" descr="Resultado de imagen para estado de mexico transparen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6" y="903349"/>
            <a:ext cx="3276553" cy="3336802"/>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contenido 2"/>
          <p:cNvSpPr txBox="1">
            <a:spLocks/>
          </p:cNvSpPr>
          <p:nvPr/>
        </p:nvSpPr>
        <p:spPr>
          <a:xfrm>
            <a:off x="5105400" y="1002090"/>
            <a:ext cx="8229600" cy="3394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_tradnl" sz="1200" dirty="0" smtClean="0"/>
              <a:t>17. MELCHOR OCAMPO</a:t>
            </a:r>
          </a:p>
          <a:p>
            <a:pPr marL="0" indent="0">
              <a:buFont typeface="Arial" pitchFamily="34" charset="0"/>
              <a:buNone/>
            </a:pPr>
            <a:r>
              <a:rPr lang="es-ES_tradnl" sz="1200" dirty="0" smtClean="0"/>
              <a:t>18. SAN MARTÍN DE LAS PIRÁMIDES</a:t>
            </a:r>
          </a:p>
          <a:p>
            <a:pPr marL="0" indent="0">
              <a:buFont typeface="Arial" pitchFamily="34" charset="0"/>
              <a:buNone/>
            </a:pPr>
            <a:r>
              <a:rPr lang="es-ES_tradnl" sz="1200" dirty="0" smtClean="0"/>
              <a:t>19. TEMASCALCINGO</a:t>
            </a:r>
          </a:p>
          <a:p>
            <a:pPr marL="0" indent="0">
              <a:buFont typeface="Arial" pitchFamily="34" charset="0"/>
              <a:buNone/>
            </a:pPr>
            <a:r>
              <a:rPr lang="es-ES_tradnl" sz="1200" dirty="0" smtClean="0"/>
              <a:t>20. TEOLOYUCAN</a:t>
            </a:r>
          </a:p>
          <a:p>
            <a:pPr marL="0" indent="0">
              <a:buFont typeface="Arial" pitchFamily="34" charset="0"/>
              <a:buNone/>
            </a:pPr>
            <a:r>
              <a:rPr lang="es-ES_tradnl" sz="1200" dirty="0" smtClean="0"/>
              <a:t>21. TEOTIHUACAN</a:t>
            </a:r>
          </a:p>
          <a:p>
            <a:pPr marL="0" indent="0">
              <a:buFont typeface="Arial" pitchFamily="34" charset="0"/>
              <a:buNone/>
            </a:pPr>
            <a:r>
              <a:rPr lang="es-ES_tradnl" sz="1200" dirty="0" smtClean="0"/>
              <a:t>22. TEQUIXQUIAC</a:t>
            </a:r>
          </a:p>
          <a:p>
            <a:pPr marL="0" indent="0">
              <a:buFont typeface="Arial" pitchFamily="34" charset="0"/>
              <a:buNone/>
            </a:pPr>
            <a:r>
              <a:rPr lang="es-ES_tradnl" sz="1200" dirty="0" smtClean="0"/>
              <a:t>23. TEXCATITLAN</a:t>
            </a:r>
          </a:p>
          <a:p>
            <a:pPr marL="0" indent="0">
              <a:buFont typeface="Arial" pitchFamily="34" charset="0"/>
              <a:buNone/>
            </a:pPr>
            <a:r>
              <a:rPr lang="es-ES_tradnl" sz="1200" dirty="0" smtClean="0"/>
              <a:t>24. TEZOYUCA</a:t>
            </a:r>
          </a:p>
          <a:p>
            <a:pPr marL="0" indent="0">
              <a:buFont typeface="Arial" pitchFamily="34" charset="0"/>
              <a:buNone/>
            </a:pPr>
            <a:r>
              <a:rPr lang="es-ES_tradnl" sz="1200" dirty="0" smtClean="0"/>
              <a:t>25. VALLE DE BRAVO</a:t>
            </a:r>
          </a:p>
          <a:p>
            <a:pPr marL="0" indent="0">
              <a:buFont typeface="Arial" pitchFamily="34" charset="0"/>
              <a:buNone/>
            </a:pPr>
            <a:r>
              <a:rPr lang="es-ES_tradnl" sz="1200" dirty="0" smtClean="0"/>
              <a:t>26. VILLA DEL CARBÓN</a:t>
            </a:r>
          </a:p>
          <a:p>
            <a:pPr marL="0" indent="0">
              <a:buFont typeface="Arial" pitchFamily="34" charset="0"/>
              <a:buNone/>
            </a:pPr>
            <a:r>
              <a:rPr lang="es-ES_tradnl" sz="1200" dirty="0" smtClean="0"/>
              <a:t>27. XALATLACO</a:t>
            </a:r>
          </a:p>
          <a:p>
            <a:pPr marL="0" indent="0">
              <a:buFont typeface="Arial" pitchFamily="34" charset="0"/>
              <a:buNone/>
            </a:pPr>
            <a:r>
              <a:rPr lang="es-ES_tradnl" sz="1200" dirty="0" smtClean="0"/>
              <a:t>28. XILOTZINGO</a:t>
            </a:r>
          </a:p>
          <a:p>
            <a:pPr marL="0" indent="0">
              <a:buFont typeface="Arial" pitchFamily="34" charset="0"/>
              <a:buNone/>
            </a:pPr>
            <a:endParaRPr lang="es-ES_tradnl" sz="1200" dirty="0"/>
          </a:p>
        </p:txBody>
      </p:sp>
      <p:cxnSp>
        <p:nvCxnSpPr>
          <p:cNvPr id="13"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14"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15" name="TextBox 37"/>
          <p:cNvSpPr txBox="1"/>
          <p:nvPr/>
        </p:nvSpPr>
        <p:spPr>
          <a:xfrm>
            <a:off x="1" y="347023"/>
            <a:ext cx="4114800" cy="523216"/>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MUNICIPIOS QUE CUENTAN CON  PROYECTO DE INVERSIÓN</a:t>
            </a:r>
            <a:endParaRPr lang="es-MX" sz="1400" dirty="0">
              <a:solidFill>
                <a:srgbClr val="E60083"/>
              </a:solidFill>
              <a:ea typeface="Montserrat Light" charset="0"/>
              <a:cs typeface="Montserrat Light" charset="0"/>
            </a:endParaRPr>
          </a:p>
        </p:txBody>
      </p:sp>
    </p:spTree>
    <p:extLst>
      <p:ext uri="{BB962C8B-B14F-4D97-AF65-F5344CB8AC3E}">
        <p14:creationId xmlns:p14="http://schemas.microsoft.com/office/powerpoint/2010/main" val="3696132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92"/>
          <p:cNvPicPr>
            <a:picLocks noChangeAspect="1"/>
          </p:cNvPicPr>
          <p:nvPr/>
        </p:nvPicPr>
        <p:blipFill rotWithShape="1">
          <a:blip r:embed="rId2"/>
          <a:srcRect l="19853"/>
          <a:stretch/>
        </p:blipFill>
        <p:spPr>
          <a:xfrm>
            <a:off x="-28353" y="-19295"/>
            <a:ext cx="9144000" cy="5143500"/>
          </a:xfrm>
          <a:prstGeom prst="rect">
            <a:avLst/>
          </a:prstGeom>
        </p:spPr>
      </p:pic>
      <p:cxnSp>
        <p:nvCxnSpPr>
          <p:cNvPr id="5"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6"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7"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Municipios Edomex </a:t>
            </a:r>
            <a:r>
              <a:rPr lang="es-MX" sz="1400" dirty="0">
                <a:solidFill>
                  <a:srgbClr val="E60083"/>
                </a:solidFill>
                <a:ea typeface="Montserrat Light" charset="0"/>
                <a:cs typeface="Montserrat Light" charset="0"/>
              </a:rPr>
              <a:t>Nivel 1</a:t>
            </a:r>
          </a:p>
        </p:txBody>
      </p:sp>
      <p:sp>
        <p:nvSpPr>
          <p:cNvPr id="41" name="Shape 841"/>
          <p:cNvSpPr>
            <a:spLocks/>
          </p:cNvSpPr>
          <p:nvPr/>
        </p:nvSpPr>
        <p:spPr bwMode="auto">
          <a:xfrm rot="21222621">
            <a:off x="987451" y="1165930"/>
            <a:ext cx="1800225"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grpSp>
        <p:nvGrpSpPr>
          <p:cNvPr id="48" name="Group 852"/>
          <p:cNvGrpSpPr>
            <a:grpSpLocks/>
          </p:cNvGrpSpPr>
          <p:nvPr/>
        </p:nvGrpSpPr>
        <p:grpSpPr bwMode="auto">
          <a:xfrm>
            <a:off x="1955826" y="957968"/>
            <a:ext cx="276225" cy="276225"/>
            <a:chOff x="0" y="0"/>
            <a:chExt cx="736600" cy="736600"/>
          </a:xfrm>
          <a:solidFill>
            <a:schemeClr val="accent6">
              <a:lumMod val="50000"/>
            </a:schemeClr>
          </a:solidFill>
        </p:grpSpPr>
        <p:sp>
          <p:nvSpPr>
            <p:cNvPr id="49"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50" name="Shape 851"/>
            <p:cNvSpPr>
              <a:spLocks noChangeArrowheads="1"/>
            </p:cNvSpPr>
            <p:nvPr/>
          </p:nvSpPr>
          <p:spPr bwMode="auto">
            <a:xfrm>
              <a:off x="158778" y="144333"/>
              <a:ext cx="428026" cy="408117"/>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a:solidFill>
                    <a:srgbClr val="FFFFFF"/>
                  </a:solidFill>
                  <a:latin typeface="Arimo" pitchFamily="34" charset="0"/>
                  <a:sym typeface="Arimo" pitchFamily="34" charset="0"/>
                </a:rPr>
                <a:t>2</a:t>
              </a:r>
              <a:endParaRPr lang="es-MX" sz="800" kern="0" smtClean="0">
                <a:solidFill>
                  <a:srgbClr val="FFFFFF"/>
                </a:solidFill>
                <a:latin typeface="Arimo" pitchFamily="34" charset="0"/>
                <a:sym typeface="Arimo" pitchFamily="34" charset="0"/>
              </a:endParaRPr>
            </a:p>
          </p:txBody>
        </p:sp>
      </p:grpSp>
      <p:sp>
        <p:nvSpPr>
          <p:cNvPr id="51" name="Shape 853"/>
          <p:cNvSpPr>
            <a:spLocks/>
          </p:cNvSpPr>
          <p:nvPr/>
        </p:nvSpPr>
        <p:spPr bwMode="auto">
          <a:xfrm rot="21222621">
            <a:off x="3578251" y="1165930"/>
            <a:ext cx="1800225"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61" name="Shape 863"/>
          <p:cNvSpPr>
            <a:spLocks/>
          </p:cNvSpPr>
          <p:nvPr/>
        </p:nvSpPr>
        <p:spPr bwMode="auto">
          <a:xfrm rot="21222621">
            <a:off x="6139810" y="1153803"/>
            <a:ext cx="2021622"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72" name="71 Rectángulo"/>
          <p:cNvSpPr/>
          <p:nvPr/>
        </p:nvSpPr>
        <p:spPr>
          <a:xfrm rot="20936708">
            <a:off x="1131162" y="1543201"/>
            <a:ext cx="1834801" cy="369332"/>
          </a:xfrm>
          <a:prstGeom prst="rect">
            <a:avLst/>
          </a:prstGeom>
        </p:spPr>
        <p:txBody>
          <a:bodyPr wrap="square">
            <a:spAutoFit/>
          </a:bodyPr>
          <a:lstStyle/>
          <a:p>
            <a:r>
              <a:rPr lang="es-MX" b="1">
                <a:solidFill>
                  <a:prstClr val="white"/>
                </a:solidFill>
              </a:rPr>
              <a:t>$ </a:t>
            </a:r>
            <a:r>
              <a:rPr lang="es-MX" b="1" smtClean="0">
                <a:solidFill>
                  <a:prstClr val="white"/>
                </a:solidFill>
              </a:rPr>
              <a:t>2,097,181.98</a:t>
            </a:r>
            <a:endParaRPr lang="es-MX" b="1" dirty="0">
              <a:solidFill>
                <a:prstClr val="white"/>
              </a:solidFill>
            </a:endParaRPr>
          </a:p>
        </p:txBody>
      </p:sp>
      <p:sp>
        <p:nvSpPr>
          <p:cNvPr id="79" name="Shape 863"/>
          <p:cNvSpPr>
            <a:spLocks/>
          </p:cNvSpPr>
          <p:nvPr/>
        </p:nvSpPr>
        <p:spPr bwMode="auto">
          <a:xfrm rot="21222621">
            <a:off x="690922" y="2541121"/>
            <a:ext cx="2021622"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85" name="Shape 863"/>
          <p:cNvSpPr>
            <a:spLocks/>
          </p:cNvSpPr>
          <p:nvPr/>
        </p:nvSpPr>
        <p:spPr bwMode="auto">
          <a:xfrm rot="21222621">
            <a:off x="3598651" y="2507670"/>
            <a:ext cx="2021622"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91" name="Shape 863"/>
          <p:cNvSpPr>
            <a:spLocks/>
          </p:cNvSpPr>
          <p:nvPr/>
        </p:nvSpPr>
        <p:spPr bwMode="auto">
          <a:xfrm rot="21222621">
            <a:off x="6406322" y="2493085"/>
            <a:ext cx="2021622"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97" name="Shape 863"/>
          <p:cNvSpPr>
            <a:spLocks/>
          </p:cNvSpPr>
          <p:nvPr/>
        </p:nvSpPr>
        <p:spPr bwMode="auto">
          <a:xfrm rot="21222621">
            <a:off x="1881959" y="3975410"/>
            <a:ext cx="2021622"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grpSp>
        <p:nvGrpSpPr>
          <p:cNvPr id="98" name="Group 872"/>
          <p:cNvGrpSpPr>
            <a:grpSpLocks/>
          </p:cNvGrpSpPr>
          <p:nvPr/>
        </p:nvGrpSpPr>
        <p:grpSpPr bwMode="auto">
          <a:xfrm>
            <a:off x="2851000" y="3779575"/>
            <a:ext cx="276225" cy="276225"/>
            <a:chOff x="0" y="0"/>
            <a:chExt cx="736600" cy="736600"/>
          </a:xfrm>
          <a:solidFill>
            <a:schemeClr val="accent6">
              <a:lumMod val="50000"/>
            </a:schemeClr>
          </a:solidFill>
        </p:grpSpPr>
        <p:sp>
          <p:nvSpPr>
            <p:cNvPr id="99" name="Shape 87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100" name="Shape 871"/>
            <p:cNvSpPr>
              <a:spLocks noChangeArrowheads="1"/>
            </p:cNvSpPr>
            <p:nvPr/>
          </p:nvSpPr>
          <p:spPr bwMode="auto">
            <a:xfrm>
              <a:off x="158776" y="144333"/>
              <a:ext cx="577821" cy="495600"/>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smtClean="0">
                  <a:solidFill>
                    <a:srgbClr val="FFFFFF"/>
                  </a:solidFill>
                  <a:latin typeface="Arimo" pitchFamily="34" charset="0"/>
                  <a:sym typeface="Arimo" pitchFamily="34" charset="0"/>
                </a:rPr>
                <a:t>28</a:t>
              </a:r>
              <a:endParaRPr lang="es-MX" sz="800" kern="0" dirty="0" smtClean="0">
                <a:solidFill>
                  <a:srgbClr val="FFFFFF"/>
                </a:solidFill>
                <a:latin typeface="Arimo" pitchFamily="34" charset="0"/>
                <a:sym typeface="Arimo" pitchFamily="34" charset="0"/>
              </a:endParaRPr>
            </a:p>
          </p:txBody>
        </p:sp>
      </p:grpSp>
      <p:sp>
        <p:nvSpPr>
          <p:cNvPr id="107" name="TextBox 37"/>
          <p:cNvSpPr txBox="1"/>
          <p:nvPr/>
        </p:nvSpPr>
        <p:spPr>
          <a:xfrm>
            <a:off x="4368272" y="3823069"/>
            <a:ext cx="5648241" cy="369328"/>
          </a:xfrm>
          <a:prstGeom prst="rect">
            <a:avLst/>
          </a:prstGeom>
          <a:noFill/>
        </p:spPr>
        <p:txBody>
          <a:bodyPr wrap="square" lIns="91436" tIns="45718" rIns="91436" bIns="45718" numCol="1" spcCol="0" rtlCol="0" anchor="ctr">
            <a:spAutoFit/>
          </a:bodyPr>
          <a:lstStyle/>
          <a:p>
            <a:r>
              <a:rPr lang="es-MX" b="1" dirty="0" smtClean="0">
                <a:solidFill>
                  <a:srgbClr val="E60083"/>
                </a:solidFill>
                <a:ea typeface="Montserrat Light" charset="0"/>
                <a:cs typeface="Montserrat Light" charset="0"/>
              </a:rPr>
              <a:t>CONCENTRADO </a:t>
            </a:r>
            <a:r>
              <a:rPr lang="es-MX" b="1" dirty="0">
                <a:solidFill>
                  <a:srgbClr val="E60083"/>
                </a:solidFill>
                <a:ea typeface="Montserrat Light" charset="0"/>
                <a:cs typeface="Montserrat Light" charset="0"/>
              </a:rPr>
              <a:t>N</a:t>
            </a:r>
            <a:r>
              <a:rPr lang="es-MX" b="1" dirty="0" smtClean="0">
                <a:solidFill>
                  <a:srgbClr val="E60083"/>
                </a:solidFill>
                <a:ea typeface="Montserrat Light" charset="0"/>
                <a:cs typeface="Montserrat Light" charset="0"/>
              </a:rPr>
              <a:t>IVEL 1: $ 14, 680, 273.86</a:t>
            </a:r>
            <a:endParaRPr lang="es-MX" b="1" dirty="0">
              <a:solidFill>
                <a:srgbClr val="E60083"/>
              </a:solidFill>
              <a:ea typeface="Montserrat Light" charset="0"/>
              <a:cs typeface="Montserrat Light" charset="0"/>
            </a:endParaRPr>
          </a:p>
        </p:txBody>
      </p:sp>
      <p:sp>
        <p:nvSpPr>
          <p:cNvPr id="2" name="1 Rectángulo"/>
          <p:cNvSpPr/>
          <p:nvPr/>
        </p:nvSpPr>
        <p:spPr>
          <a:xfrm>
            <a:off x="4451421" y="4297234"/>
            <a:ext cx="4572000" cy="523220"/>
          </a:xfrm>
          <a:prstGeom prst="rect">
            <a:avLst/>
          </a:prstGeom>
        </p:spPr>
        <p:txBody>
          <a:bodyPr>
            <a:spAutoFit/>
          </a:bodyPr>
          <a:lstStyle/>
          <a:p>
            <a:r>
              <a:rPr lang="es-MX" sz="1400" dirty="0">
                <a:solidFill>
                  <a:prstClr val="black"/>
                </a:solidFill>
              </a:rPr>
              <a:t>7 Proyectos de Archivos Municipales de Nivel 1: 10,000 a 20,000 </a:t>
            </a:r>
            <a:r>
              <a:rPr lang="es-MX" sz="1400" dirty="0" smtClean="0">
                <a:solidFill>
                  <a:prstClr val="black"/>
                </a:solidFill>
              </a:rPr>
              <a:t>Habitantes.</a:t>
            </a:r>
            <a:r>
              <a:rPr lang="es-MX" sz="1400" dirty="0">
                <a:solidFill>
                  <a:prstClr val="black"/>
                </a:solidFill>
              </a:rPr>
              <a:t> </a:t>
            </a:r>
          </a:p>
        </p:txBody>
      </p:sp>
      <p:sp>
        <p:nvSpPr>
          <p:cNvPr id="53" name="71 Rectángulo"/>
          <p:cNvSpPr/>
          <p:nvPr/>
        </p:nvSpPr>
        <p:spPr>
          <a:xfrm rot="20936708">
            <a:off x="3709412" y="1448834"/>
            <a:ext cx="1834801" cy="369332"/>
          </a:xfrm>
          <a:prstGeom prst="rect">
            <a:avLst/>
          </a:prstGeom>
        </p:spPr>
        <p:txBody>
          <a:bodyPr wrap="square">
            <a:spAutoFit/>
          </a:bodyPr>
          <a:lstStyle/>
          <a:p>
            <a:r>
              <a:rPr lang="es-MX" b="1">
                <a:solidFill>
                  <a:prstClr val="white"/>
                </a:solidFill>
              </a:rPr>
              <a:t>$ </a:t>
            </a:r>
            <a:r>
              <a:rPr lang="es-MX" b="1" smtClean="0">
                <a:solidFill>
                  <a:prstClr val="white"/>
                </a:solidFill>
              </a:rPr>
              <a:t>2,097,181.98</a:t>
            </a:r>
            <a:endParaRPr lang="es-MX" b="1" dirty="0">
              <a:solidFill>
                <a:prstClr val="white"/>
              </a:solidFill>
            </a:endParaRPr>
          </a:p>
        </p:txBody>
      </p:sp>
      <p:sp>
        <p:nvSpPr>
          <p:cNvPr id="54" name="71 Rectángulo"/>
          <p:cNvSpPr/>
          <p:nvPr/>
        </p:nvSpPr>
        <p:spPr>
          <a:xfrm rot="20936708">
            <a:off x="6376412" y="1372634"/>
            <a:ext cx="1834801" cy="369332"/>
          </a:xfrm>
          <a:prstGeom prst="rect">
            <a:avLst/>
          </a:prstGeom>
        </p:spPr>
        <p:txBody>
          <a:bodyPr wrap="square">
            <a:spAutoFit/>
          </a:bodyPr>
          <a:lstStyle/>
          <a:p>
            <a:r>
              <a:rPr lang="es-MX" b="1">
                <a:solidFill>
                  <a:prstClr val="white"/>
                </a:solidFill>
              </a:rPr>
              <a:t>$ </a:t>
            </a:r>
            <a:r>
              <a:rPr lang="es-MX" b="1" smtClean="0">
                <a:solidFill>
                  <a:prstClr val="white"/>
                </a:solidFill>
              </a:rPr>
              <a:t>2,097,181.98</a:t>
            </a:r>
            <a:endParaRPr lang="es-MX" b="1" dirty="0">
              <a:solidFill>
                <a:prstClr val="white"/>
              </a:solidFill>
            </a:endParaRPr>
          </a:p>
        </p:txBody>
      </p:sp>
      <p:sp>
        <p:nvSpPr>
          <p:cNvPr id="55" name="71 Rectángulo"/>
          <p:cNvSpPr/>
          <p:nvPr/>
        </p:nvSpPr>
        <p:spPr>
          <a:xfrm rot="20936708">
            <a:off x="856587" y="2791934"/>
            <a:ext cx="1834801" cy="369332"/>
          </a:xfrm>
          <a:prstGeom prst="rect">
            <a:avLst/>
          </a:prstGeom>
        </p:spPr>
        <p:txBody>
          <a:bodyPr wrap="square">
            <a:spAutoFit/>
          </a:bodyPr>
          <a:lstStyle/>
          <a:p>
            <a:r>
              <a:rPr lang="es-MX" b="1">
                <a:solidFill>
                  <a:prstClr val="white"/>
                </a:solidFill>
              </a:rPr>
              <a:t>$ </a:t>
            </a:r>
            <a:r>
              <a:rPr lang="es-MX" b="1" smtClean="0">
                <a:solidFill>
                  <a:prstClr val="white"/>
                </a:solidFill>
              </a:rPr>
              <a:t>2,097,181.98</a:t>
            </a:r>
            <a:endParaRPr lang="es-MX" b="1" dirty="0">
              <a:solidFill>
                <a:prstClr val="white"/>
              </a:solidFill>
            </a:endParaRPr>
          </a:p>
        </p:txBody>
      </p:sp>
      <p:sp>
        <p:nvSpPr>
          <p:cNvPr id="56" name="71 Rectángulo"/>
          <p:cNvSpPr/>
          <p:nvPr/>
        </p:nvSpPr>
        <p:spPr>
          <a:xfrm rot="20936708">
            <a:off x="3785612" y="2820434"/>
            <a:ext cx="1834801" cy="369332"/>
          </a:xfrm>
          <a:prstGeom prst="rect">
            <a:avLst/>
          </a:prstGeom>
        </p:spPr>
        <p:txBody>
          <a:bodyPr wrap="square">
            <a:spAutoFit/>
          </a:bodyPr>
          <a:lstStyle/>
          <a:p>
            <a:r>
              <a:rPr lang="es-MX" b="1" dirty="0">
                <a:solidFill>
                  <a:prstClr val="white"/>
                </a:solidFill>
              </a:rPr>
              <a:t>$ </a:t>
            </a:r>
            <a:r>
              <a:rPr lang="es-MX" b="1" dirty="0" smtClean="0">
                <a:solidFill>
                  <a:prstClr val="white"/>
                </a:solidFill>
              </a:rPr>
              <a:t>2,097,181.98</a:t>
            </a:r>
            <a:endParaRPr lang="es-MX" b="1" dirty="0">
              <a:solidFill>
                <a:prstClr val="white"/>
              </a:solidFill>
            </a:endParaRPr>
          </a:p>
        </p:txBody>
      </p:sp>
      <p:sp>
        <p:nvSpPr>
          <p:cNvPr id="57" name="71 Rectángulo"/>
          <p:cNvSpPr/>
          <p:nvPr/>
        </p:nvSpPr>
        <p:spPr>
          <a:xfrm rot="20936708">
            <a:off x="6605012" y="2744234"/>
            <a:ext cx="1834801" cy="369332"/>
          </a:xfrm>
          <a:prstGeom prst="rect">
            <a:avLst/>
          </a:prstGeom>
        </p:spPr>
        <p:txBody>
          <a:bodyPr wrap="square">
            <a:spAutoFit/>
          </a:bodyPr>
          <a:lstStyle/>
          <a:p>
            <a:r>
              <a:rPr lang="es-MX" b="1">
                <a:solidFill>
                  <a:prstClr val="white"/>
                </a:solidFill>
              </a:rPr>
              <a:t>$ </a:t>
            </a:r>
            <a:r>
              <a:rPr lang="es-MX" b="1" smtClean="0">
                <a:solidFill>
                  <a:prstClr val="white"/>
                </a:solidFill>
              </a:rPr>
              <a:t>2,097,181.98</a:t>
            </a:r>
            <a:endParaRPr lang="es-MX" b="1" dirty="0">
              <a:solidFill>
                <a:prstClr val="white"/>
              </a:solidFill>
            </a:endParaRPr>
          </a:p>
        </p:txBody>
      </p:sp>
      <p:sp>
        <p:nvSpPr>
          <p:cNvPr id="62" name="71 Rectángulo"/>
          <p:cNvSpPr/>
          <p:nvPr/>
        </p:nvSpPr>
        <p:spPr>
          <a:xfrm rot="20936708">
            <a:off x="2045562" y="4192034"/>
            <a:ext cx="1834801" cy="369332"/>
          </a:xfrm>
          <a:prstGeom prst="rect">
            <a:avLst/>
          </a:prstGeom>
        </p:spPr>
        <p:txBody>
          <a:bodyPr wrap="square">
            <a:spAutoFit/>
          </a:bodyPr>
          <a:lstStyle/>
          <a:p>
            <a:r>
              <a:rPr lang="es-MX" b="1">
                <a:solidFill>
                  <a:prstClr val="white"/>
                </a:solidFill>
              </a:rPr>
              <a:t>$ </a:t>
            </a:r>
            <a:r>
              <a:rPr lang="es-MX" b="1" smtClean="0">
                <a:solidFill>
                  <a:prstClr val="white"/>
                </a:solidFill>
              </a:rPr>
              <a:t>2,097,181.98</a:t>
            </a:r>
            <a:endParaRPr lang="es-MX" b="1" dirty="0">
              <a:solidFill>
                <a:prstClr val="white"/>
              </a:solidFill>
            </a:endParaRPr>
          </a:p>
        </p:txBody>
      </p:sp>
      <p:grpSp>
        <p:nvGrpSpPr>
          <p:cNvPr id="63" name="Group 852"/>
          <p:cNvGrpSpPr>
            <a:grpSpLocks/>
          </p:cNvGrpSpPr>
          <p:nvPr/>
        </p:nvGrpSpPr>
        <p:grpSpPr bwMode="auto">
          <a:xfrm>
            <a:off x="4448175" y="1047750"/>
            <a:ext cx="276225" cy="276225"/>
            <a:chOff x="0" y="0"/>
            <a:chExt cx="736600" cy="736600"/>
          </a:xfrm>
          <a:solidFill>
            <a:schemeClr val="accent6">
              <a:lumMod val="50000"/>
            </a:schemeClr>
          </a:solidFill>
        </p:grpSpPr>
        <p:sp>
          <p:nvSpPr>
            <p:cNvPr id="64"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65" name="Shape 851"/>
            <p:cNvSpPr>
              <a:spLocks noChangeArrowheads="1"/>
            </p:cNvSpPr>
            <p:nvPr/>
          </p:nvSpPr>
          <p:spPr bwMode="auto">
            <a:xfrm>
              <a:off x="158778" y="144333"/>
              <a:ext cx="428026" cy="408117"/>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smtClean="0">
                  <a:solidFill>
                    <a:srgbClr val="FFFFFF"/>
                  </a:solidFill>
                  <a:latin typeface="Arimo" pitchFamily="34" charset="0"/>
                  <a:sym typeface="Arimo" pitchFamily="34" charset="0"/>
                </a:rPr>
                <a:t>8</a:t>
              </a:r>
            </a:p>
          </p:txBody>
        </p:sp>
      </p:grpSp>
      <p:grpSp>
        <p:nvGrpSpPr>
          <p:cNvPr id="66" name="Group 852"/>
          <p:cNvGrpSpPr>
            <a:grpSpLocks/>
          </p:cNvGrpSpPr>
          <p:nvPr/>
        </p:nvGrpSpPr>
        <p:grpSpPr bwMode="auto">
          <a:xfrm>
            <a:off x="7115175" y="1047750"/>
            <a:ext cx="276225" cy="276225"/>
            <a:chOff x="0" y="0"/>
            <a:chExt cx="736600" cy="736600"/>
          </a:xfrm>
          <a:solidFill>
            <a:schemeClr val="accent6">
              <a:lumMod val="50000"/>
            </a:schemeClr>
          </a:solidFill>
        </p:grpSpPr>
        <p:sp>
          <p:nvSpPr>
            <p:cNvPr id="67"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71" name="Shape 851"/>
            <p:cNvSpPr>
              <a:spLocks noChangeArrowheads="1"/>
            </p:cNvSpPr>
            <p:nvPr/>
          </p:nvSpPr>
          <p:spPr bwMode="auto">
            <a:xfrm>
              <a:off x="158776" y="144333"/>
              <a:ext cx="577821" cy="408117"/>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smtClean="0">
                  <a:solidFill>
                    <a:srgbClr val="FFFFFF"/>
                  </a:solidFill>
                  <a:latin typeface="Arimo" pitchFamily="34" charset="0"/>
                  <a:sym typeface="Arimo" pitchFamily="34" charset="0"/>
                </a:rPr>
                <a:t>10</a:t>
              </a:r>
            </a:p>
          </p:txBody>
        </p:sp>
      </p:grpSp>
      <p:grpSp>
        <p:nvGrpSpPr>
          <p:cNvPr id="74" name="Group 852"/>
          <p:cNvGrpSpPr>
            <a:grpSpLocks/>
          </p:cNvGrpSpPr>
          <p:nvPr/>
        </p:nvGrpSpPr>
        <p:grpSpPr bwMode="auto">
          <a:xfrm>
            <a:off x="1600200" y="2447925"/>
            <a:ext cx="276225" cy="276225"/>
            <a:chOff x="0" y="0"/>
            <a:chExt cx="736600" cy="736600"/>
          </a:xfrm>
          <a:solidFill>
            <a:schemeClr val="accent6">
              <a:lumMod val="50000"/>
            </a:schemeClr>
          </a:solidFill>
        </p:grpSpPr>
        <p:sp>
          <p:nvSpPr>
            <p:cNvPr id="75"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76" name="Shape 851"/>
            <p:cNvSpPr>
              <a:spLocks noChangeArrowheads="1"/>
            </p:cNvSpPr>
            <p:nvPr/>
          </p:nvSpPr>
          <p:spPr bwMode="auto">
            <a:xfrm>
              <a:off x="0" y="255379"/>
              <a:ext cx="662504" cy="297072"/>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smtClean="0">
                  <a:solidFill>
                    <a:srgbClr val="FFFFFF"/>
                  </a:solidFill>
                  <a:latin typeface="Arimo" pitchFamily="34" charset="0"/>
                  <a:sym typeface="Arimo" pitchFamily="34" charset="0"/>
                </a:rPr>
                <a:t>12</a:t>
              </a:r>
            </a:p>
          </p:txBody>
        </p:sp>
      </p:grpSp>
      <p:grpSp>
        <p:nvGrpSpPr>
          <p:cNvPr id="77" name="Group 852"/>
          <p:cNvGrpSpPr>
            <a:grpSpLocks/>
          </p:cNvGrpSpPr>
          <p:nvPr/>
        </p:nvGrpSpPr>
        <p:grpSpPr bwMode="auto">
          <a:xfrm>
            <a:off x="4364762" y="2220644"/>
            <a:ext cx="359638" cy="398732"/>
            <a:chOff x="-30628" y="0"/>
            <a:chExt cx="767228" cy="736600"/>
          </a:xfrm>
          <a:solidFill>
            <a:schemeClr val="accent6">
              <a:lumMod val="50000"/>
            </a:schemeClr>
          </a:solidFill>
        </p:grpSpPr>
        <p:sp>
          <p:nvSpPr>
            <p:cNvPr id="83"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89" name="Shape 851"/>
            <p:cNvSpPr>
              <a:spLocks noChangeArrowheads="1"/>
            </p:cNvSpPr>
            <p:nvPr/>
          </p:nvSpPr>
          <p:spPr bwMode="auto">
            <a:xfrm>
              <a:off x="-30628" y="111133"/>
              <a:ext cx="767228" cy="441317"/>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smtClean="0">
                  <a:solidFill>
                    <a:srgbClr val="FFFFFF"/>
                  </a:solidFill>
                  <a:latin typeface="Arimo" pitchFamily="34" charset="0"/>
                  <a:sym typeface="Arimo" pitchFamily="34" charset="0"/>
                </a:rPr>
                <a:t>14</a:t>
              </a:r>
            </a:p>
          </p:txBody>
        </p:sp>
      </p:grpSp>
      <p:grpSp>
        <p:nvGrpSpPr>
          <p:cNvPr id="95" name="Group 852"/>
          <p:cNvGrpSpPr>
            <a:grpSpLocks/>
          </p:cNvGrpSpPr>
          <p:nvPr/>
        </p:nvGrpSpPr>
        <p:grpSpPr bwMode="auto">
          <a:xfrm>
            <a:off x="7267575" y="2371725"/>
            <a:ext cx="276225" cy="276225"/>
            <a:chOff x="0" y="0"/>
            <a:chExt cx="736600" cy="736600"/>
          </a:xfrm>
          <a:solidFill>
            <a:schemeClr val="accent6">
              <a:lumMod val="50000"/>
            </a:schemeClr>
          </a:solidFill>
        </p:grpSpPr>
        <p:sp>
          <p:nvSpPr>
            <p:cNvPr id="101"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103" name="Shape 851"/>
            <p:cNvSpPr>
              <a:spLocks noChangeArrowheads="1"/>
            </p:cNvSpPr>
            <p:nvPr/>
          </p:nvSpPr>
          <p:spPr bwMode="auto">
            <a:xfrm>
              <a:off x="158776" y="144333"/>
              <a:ext cx="577821" cy="516069"/>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smtClean="0">
                  <a:solidFill>
                    <a:srgbClr val="FFFFFF"/>
                  </a:solidFill>
                  <a:latin typeface="Arimo" pitchFamily="34" charset="0"/>
                  <a:sym typeface="Arimo" pitchFamily="34" charset="0"/>
                </a:rPr>
                <a:t>23</a:t>
              </a:r>
            </a:p>
          </p:txBody>
        </p:sp>
      </p:grpSp>
      <p:pic>
        <p:nvPicPr>
          <p:cNvPr id="46"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Resultado de imagen para info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52" name="5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896104"/>
            <a:ext cx="1423987" cy="717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7390" y="850228"/>
            <a:ext cx="1371599"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8917" y="758167"/>
            <a:ext cx="1314450" cy="67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547" y="2220644"/>
            <a:ext cx="1339440" cy="65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3548" y="2231830"/>
            <a:ext cx="1553881" cy="69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8218" y="3524447"/>
            <a:ext cx="1500187" cy="80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59321" y="2176809"/>
            <a:ext cx="1345365" cy="66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334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7"/>
          <p:cNvPicPr>
            <a:picLocks noChangeAspect="1"/>
          </p:cNvPicPr>
          <p:nvPr/>
        </p:nvPicPr>
        <p:blipFill rotWithShape="1">
          <a:blip r:embed="rId2"/>
          <a:srcRect l="19853"/>
          <a:stretch/>
        </p:blipFill>
        <p:spPr>
          <a:xfrm>
            <a:off x="34413" y="0"/>
            <a:ext cx="9144000" cy="5143500"/>
          </a:xfrm>
          <a:prstGeom prst="rect">
            <a:avLst/>
          </a:prstGeom>
        </p:spPr>
      </p:pic>
      <p:sp>
        <p:nvSpPr>
          <p:cNvPr id="17" name="Rectángulo 47"/>
          <p:cNvSpPr/>
          <p:nvPr/>
        </p:nvSpPr>
        <p:spPr>
          <a:xfrm>
            <a:off x="804036" y="3499457"/>
            <a:ext cx="2358338" cy="307777"/>
          </a:xfrm>
          <a:prstGeom prst="rect">
            <a:avLst/>
          </a:prstGeom>
          <a:solidFill>
            <a:srgbClr val="42A7AE"/>
          </a:solidFill>
        </p:spPr>
        <p:txBody>
          <a:bodyPr wrap="none">
            <a:spAutoFit/>
          </a:bodyPr>
          <a:lstStyle/>
          <a:p>
            <a:pPr lvl="0" algn="just">
              <a:buNone/>
            </a:pPr>
            <a:r>
              <a:rPr lang="es-ES" sz="1400" b="1" dirty="0" smtClean="0">
                <a:solidFill>
                  <a:schemeClr val="bg1"/>
                </a:solidFill>
                <a:latin typeface="Calibri" pitchFamily="34" charset="0"/>
              </a:rPr>
              <a:t>Ley General de Transparencia</a:t>
            </a:r>
            <a:endParaRPr lang="es-MX" sz="1400" dirty="0">
              <a:solidFill>
                <a:schemeClr val="bg1"/>
              </a:solidFill>
              <a:latin typeface="Calibri" pitchFamily="34" charset="0"/>
            </a:endParaRPr>
          </a:p>
        </p:txBody>
      </p:sp>
      <p:cxnSp>
        <p:nvCxnSpPr>
          <p:cNvPr id="27" name="Straight Connector 20"/>
          <p:cNvCxnSpPr/>
          <p:nvPr/>
        </p:nvCxnSpPr>
        <p:spPr>
          <a:xfrm>
            <a:off x="30583" y="285750"/>
            <a:ext cx="5486400" cy="1588"/>
          </a:xfrm>
          <a:prstGeom prst="line">
            <a:avLst/>
          </a:prstGeom>
          <a:ln w="12700"/>
        </p:spPr>
        <p:style>
          <a:lnRef idx="2">
            <a:schemeClr val="dk1"/>
          </a:lnRef>
          <a:fillRef idx="0">
            <a:schemeClr val="dk1"/>
          </a:fillRef>
          <a:effectRef idx="1">
            <a:schemeClr val="dk1"/>
          </a:effectRef>
          <a:fontRef idx="minor">
            <a:schemeClr val="tx1"/>
          </a:fontRef>
        </p:style>
      </p:cxnSp>
      <p:sp>
        <p:nvSpPr>
          <p:cNvPr id="28" name="Rectángulo 17"/>
          <p:cNvSpPr/>
          <p:nvPr/>
        </p:nvSpPr>
        <p:spPr>
          <a:xfrm>
            <a:off x="0" y="-19050"/>
            <a:ext cx="4572000" cy="338554"/>
          </a:xfrm>
          <a:prstGeom prst="rect">
            <a:avLst/>
          </a:prstGeom>
        </p:spPr>
        <p:txBody>
          <a:bodyPr>
            <a:spAutoFit/>
          </a:bodyPr>
          <a:lstStyle/>
          <a:p>
            <a:r>
              <a:rPr lang="es-MX" sz="1600" b="1" dirty="0" smtClean="0">
                <a:solidFill>
                  <a:prstClr val="black">
                    <a:lumMod val="85000"/>
                    <a:lumOff val="15000"/>
                  </a:prstClr>
                </a:solidFill>
                <a:latin typeface="Philosopher" pitchFamily="50" charset="0"/>
              </a:rPr>
              <a:t>Convergencia de Leyes</a:t>
            </a:r>
            <a:endParaRPr lang="es-MX" sz="1600" b="1" dirty="0">
              <a:solidFill>
                <a:prstClr val="black">
                  <a:lumMod val="85000"/>
                  <a:lumOff val="15000"/>
                </a:prstClr>
              </a:solidFill>
            </a:endParaRPr>
          </a:p>
        </p:txBody>
      </p:sp>
      <p:pic>
        <p:nvPicPr>
          <p:cNvPr id="20"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Resultado de imagen para info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22" name="2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grpSp>
        <p:nvGrpSpPr>
          <p:cNvPr id="64" name="Group 8"/>
          <p:cNvGrpSpPr/>
          <p:nvPr/>
        </p:nvGrpSpPr>
        <p:grpSpPr>
          <a:xfrm>
            <a:off x="2209908" y="345858"/>
            <a:ext cx="3052510" cy="4588092"/>
            <a:chOff x="2464473" y="1391481"/>
            <a:chExt cx="4215384" cy="4471416"/>
          </a:xfrm>
        </p:grpSpPr>
        <p:sp>
          <p:nvSpPr>
            <p:cNvPr id="65" name="Freeform 27"/>
            <p:cNvSpPr/>
            <p:nvPr/>
          </p:nvSpPr>
          <p:spPr>
            <a:xfrm rot="10800000">
              <a:off x="3303829" y="3029908"/>
              <a:ext cx="2536675" cy="1539976"/>
            </a:xfrm>
            <a:custGeom>
              <a:avLst/>
              <a:gdLst>
                <a:gd name="connsiteX0" fmla="*/ 675787 w 2729264"/>
                <a:gd name="connsiteY0" fmla="*/ 27848 h 3589212"/>
                <a:gd name="connsiteX1" fmla="*/ 674667 w 2729264"/>
                <a:gd name="connsiteY1" fmla="*/ 1 h 3589212"/>
                <a:gd name="connsiteX2" fmla="*/ 674667 w 2729264"/>
                <a:gd name="connsiteY2" fmla="*/ 0 h 3589212"/>
                <a:gd name="connsiteX3" fmla="*/ 666652 w 2729264"/>
                <a:gd name="connsiteY3" fmla="*/ 458134 h 3589212"/>
                <a:gd name="connsiteX4" fmla="*/ 671715 w 2729264"/>
                <a:gd name="connsiteY4" fmla="*/ 353342 h 3589212"/>
                <a:gd name="connsiteX5" fmla="*/ 671317 w 2729264"/>
                <a:gd name="connsiteY5" fmla="*/ 383685 h 3589212"/>
                <a:gd name="connsiteX6" fmla="*/ 2062612 w 2729264"/>
                <a:gd name="connsiteY6" fmla="*/ 458136 h 3589212"/>
                <a:gd name="connsiteX7" fmla="*/ 2057947 w 2729264"/>
                <a:gd name="connsiteY7" fmla="*/ 383685 h 3589212"/>
                <a:gd name="connsiteX8" fmla="*/ 2057549 w 2729264"/>
                <a:gd name="connsiteY8" fmla="*/ 353342 h 3589212"/>
                <a:gd name="connsiteX9" fmla="*/ 641136 w 2729264"/>
                <a:gd name="connsiteY9" fmla="*/ 820262 h 3589212"/>
                <a:gd name="connsiteX10" fmla="*/ 651656 w 2729264"/>
                <a:gd name="connsiteY10" fmla="*/ 697494 h 3589212"/>
                <a:gd name="connsiteX11" fmla="*/ 647879 w 2729264"/>
                <a:gd name="connsiteY11" fmla="*/ 757765 h 3589212"/>
                <a:gd name="connsiteX12" fmla="*/ 2088129 w 2729264"/>
                <a:gd name="connsiteY12" fmla="*/ 820270 h 3589212"/>
                <a:gd name="connsiteX13" fmla="*/ 2081385 w 2729264"/>
                <a:gd name="connsiteY13" fmla="*/ 757765 h 3589212"/>
                <a:gd name="connsiteX14" fmla="*/ 2077608 w 2729264"/>
                <a:gd name="connsiteY14" fmla="*/ 697489 h 3589212"/>
                <a:gd name="connsiteX15" fmla="*/ 600203 w 2729264"/>
                <a:gd name="connsiteY15" fmla="*/ 1185907 h 3589212"/>
                <a:gd name="connsiteX16" fmla="*/ 613996 w 2729264"/>
                <a:gd name="connsiteY16" fmla="*/ 1071790 h 3589212"/>
                <a:gd name="connsiteX17" fmla="*/ 605437 w 2729264"/>
                <a:gd name="connsiteY17" fmla="*/ 1151111 h 3589212"/>
                <a:gd name="connsiteX18" fmla="*/ 2129063 w 2729264"/>
                <a:gd name="connsiteY18" fmla="*/ 1185922 h 3589212"/>
                <a:gd name="connsiteX19" fmla="*/ 2123827 w 2729264"/>
                <a:gd name="connsiteY19" fmla="*/ 1151111 h 3589212"/>
                <a:gd name="connsiteX20" fmla="*/ 2115265 w 2729264"/>
                <a:gd name="connsiteY20" fmla="*/ 1071764 h 3589212"/>
                <a:gd name="connsiteX21" fmla="*/ 500147 w 2729264"/>
                <a:gd name="connsiteY21" fmla="*/ 1794014 h 3589212"/>
                <a:gd name="connsiteX22" fmla="*/ 500147 w 2729264"/>
                <a:gd name="connsiteY22" fmla="*/ 1794014 h 3589212"/>
                <a:gd name="connsiteX23" fmla="*/ 500587 w 2729264"/>
                <a:gd name="connsiteY23" fmla="*/ 1791664 h 3589212"/>
                <a:gd name="connsiteX24" fmla="*/ 500587 w 2729264"/>
                <a:gd name="connsiteY24" fmla="*/ 1791665 h 3589212"/>
                <a:gd name="connsiteX25" fmla="*/ 18617 w 2729264"/>
                <a:gd name="connsiteY25" fmla="*/ 3538163 h 3589212"/>
                <a:gd name="connsiteX26" fmla="*/ 78567 w 2729264"/>
                <a:gd name="connsiteY26" fmla="*/ 3373781 h 3589212"/>
                <a:gd name="connsiteX27" fmla="*/ 316390 w 2729264"/>
                <a:gd name="connsiteY27" fmla="*/ 2594875 h 3589212"/>
                <a:gd name="connsiteX28" fmla="*/ 480535 w 2729264"/>
                <a:gd name="connsiteY28" fmla="*/ 1898740 h 3589212"/>
                <a:gd name="connsiteX29" fmla="*/ 500147 w 2729264"/>
                <a:gd name="connsiteY29" fmla="*/ 1794014 h 3589212"/>
                <a:gd name="connsiteX30" fmla="*/ 501361 w 2729264"/>
                <a:gd name="connsiteY30" fmla="*/ 1794014 h 3589212"/>
                <a:gd name="connsiteX31" fmla="*/ 500587 w 2729264"/>
                <a:gd name="connsiteY31" fmla="*/ 1791665 h 3589212"/>
                <a:gd name="connsiteX32" fmla="*/ 500751 w 2729264"/>
                <a:gd name="connsiteY32" fmla="*/ 1790790 h 3589212"/>
                <a:gd name="connsiteX33" fmla="*/ 518081 w 2729264"/>
                <a:gd name="connsiteY33" fmla="*/ 1738187 h 3589212"/>
                <a:gd name="connsiteX34" fmla="*/ 1364633 w 2729264"/>
                <a:gd name="connsiteY34" fmla="*/ 1527062 h 3589212"/>
                <a:gd name="connsiteX35" fmla="*/ 2211185 w 2729264"/>
                <a:gd name="connsiteY35" fmla="*/ 1738187 h 3589212"/>
                <a:gd name="connsiteX36" fmla="*/ 2228511 w 2729264"/>
                <a:gd name="connsiteY36" fmla="*/ 1790777 h 3589212"/>
                <a:gd name="connsiteX37" fmla="*/ 2185466 w 2729264"/>
                <a:gd name="connsiteY37" fmla="*/ 1560921 h 3589212"/>
                <a:gd name="connsiteX38" fmla="*/ 2185440 w 2729264"/>
                <a:gd name="connsiteY38" fmla="*/ 1560748 h 3589212"/>
                <a:gd name="connsiteX39" fmla="*/ 2185467 w 2729264"/>
                <a:gd name="connsiteY39" fmla="*/ 1560920 h 3589212"/>
                <a:gd name="connsiteX40" fmla="*/ 2228678 w 2729264"/>
                <a:gd name="connsiteY40" fmla="*/ 1791667 h 3589212"/>
                <a:gd name="connsiteX41" fmla="*/ 2227904 w 2729264"/>
                <a:gd name="connsiteY41" fmla="*/ 1794014 h 3589212"/>
                <a:gd name="connsiteX42" fmla="*/ 2229117 w 2729264"/>
                <a:gd name="connsiteY42" fmla="*/ 1794014 h 3589212"/>
                <a:gd name="connsiteX43" fmla="*/ 2228777 w 2729264"/>
                <a:gd name="connsiteY43" fmla="*/ 1792197 h 3589212"/>
                <a:gd name="connsiteX44" fmla="*/ 2248729 w 2729264"/>
                <a:gd name="connsiteY44" fmla="*/ 1898740 h 3589212"/>
                <a:gd name="connsiteX45" fmla="*/ 2412874 w 2729264"/>
                <a:gd name="connsiteY45" fmla="*/ 2594875 h 3589212"/>
                <a:gd name="connsiteX46" fmla="*/ 2650697 w 2729264"/>
                <a:gd name="connsiteY46" fmla="*/ 3373781 h 3589212"/>
                <a:gd name="connsiteX47" fmla="*/ 2710643 w 2729264"/>
                <a:gd name="connsiteY47" fmla="*/ 3538154 h 3589212"/>
                <a:gd name="connsiteX48" fmla="*/ 2694930 w 2729264"/>
                <a:gd name="connsiteY48" fmla="*/ 3510421 h 3589212"/>
                <a:gd name="connsiteX49" fmla="*/ 1364633 w 2729264"/>
                <a:gd name="connsiteY49" fmla="*/ 3218374 h 3589212"/>
                <a:gd name="connsiteX50" fmla="*/ 34336 w 2729264"/>
                <a:gd name="connsiteY50" fmla="*/ 3510421 h 3589212"/>
                <a:gd name="connsiteX51" fmla="*/ 8649 w 2729264"/>
                <a:gd name="connsiteY51" fmla="*/ 3589212 h 3589212"/>
                <a:gd name="connsiteX52" fmla="*/ 0 w 2729264"/>
                <a:gd name="connsiteY52" fmla="*/ 3589212 h 3589212"/>
                <a:gd name="connsiteX53" fmla="*/ 11929 w 2729264"/>
                <a:gd name="connsiteY53" fmla="*/ 3556504 h 3589212"/>
                <a:gd name="connsiteX54" fmla="*/ 6749 w 2729264"/>
                <a:gd name="connsiteY54" fmla="*/ 3584134 h 3589212"/>
                <a:gd name="connsiteX55" fmla="*/ 2729264 w 2729264"/>
                <a:gd name="connsiteY55" fmla="*/ 3589212 h 3589212"/>
                <a:gd name="connsiteX56" fmla="*/ 2720616 w 2729264"/>
                <a:gd name="connsiteY56" fmla="*/ 3589212 h 3589212"/>
                <a:gd name="connsiteX57" fmla="*/ 2722517 w 2729264"/>
                <a:gd name="connsiteY57" fmla="*/ 3584134 h 3589212"/>
                <a:gd name="connsiteX58" fmla="*/ 2717339 w 2729264"/>
                <a:gd name="connsiteY58" fmla="*/ 3556515 h 3589212"/>
                <a:gd name="connsiteX0" fmla="*/ 674667 w 2729264"/>
                <a:gd name="connsiteY0" fmla="*/ 0 h 3589212"/>
                <a:gd name="connsiteX1" fmla="*/ 674667 w 2729264"/>
                <a:gd name="connsiteY1" fmla="*/ 1 h 3589212"/>
                <a:gd name="connsiteX2" fmla="*/ 674667 w 2729264"/>
                <a:gd name="connsiteY2" fmla="*/ 0 h 3589212"/>
                <a:gd name="connsiteX3" fmla="*/ 666652 w 2729264"/>
                <a:gd name="connsiteY3" fmla="*/ 458134 h 3589212"/>
                <a:gd name="connsiteX4" fmla="*/ 671715 w 2729264"/>
                <a:gd name="connsiteY4" fmla="*/ 353342 h 3589212"/>
                <a:gd name="connsiteX5" fmla="*/ 671317 w 2729264"/>
                <a:gd name="connsiteY5" fmla="*/ 383685 h 3589212"/>
                <a:gd name="connsiteX6" fmla="*/ 666652 w 2729264"/>
                <a:gd name="connsiteY6" fmla="*/ 458134 h 3589212"/>
                <a:gd name="connsiteX7" fmla="*/ 2062612 w 2729264"/>
                <a:gd name="connsiteY7" fmla="*/ 458136 h 3589212"/>
                <a:gd name="connsiteX8" fmla="*/ 2057947 w 2729264"/>
                <a:gd name="connsiteY8" fmla="*/ 383685 h 3589212"/>
                <a:gd name="connsiteX9" fmla="*/ 2057549 w 2729264"/>
                <a:gd name="connsiteY9" fmla="*/ 353342 h 3589212"/>
                <a:gd name="connsiteX10" fmla="*/ 2062612 w 2729264"/>
                <a:gd name="connsiteY10" fmla="*/ 458136 h 3589212"/>
                <a:gd name="connsiteX11" fmla="*/ 641136 w 2729264"/>
                <a:gd name="connsiteY11" fmla="*/ 820262 h 3589212"/>
                <a:gd name="connsiteX12" fmla="*/ 651656 w 2729264"/>
                <a:gd name="connsiteY12" fmla="*/ 697494 h 3589212"/>
                <a:gd name="connsiteX13" fmla="*/ 647879 w 2729264"/>
                <a:gd name="connsiteY13" fmla="*/ 757765 h 3589212"/>
                <a:gd name="connsiteX14" fmla="*/ 641136 w 2729264"/>
                <a:gd name="connsiteY14" fmla="*/ 820262 h 3589212"/>
                <a:gd name="connsiteX15" fmla="*/ 2088129 w 2729264"/>
                <a:gd name="connsiteY15" fmla="*/ 820270 h 3589212"/>
                <a:gd name="connsiteX16" fmla="*/ 2081385 w 2729264"/>
                <a:gd name="connsiteY16" fmla="*/ 757765 h 3589212"/>
                <a:gd name="connsiteX17" fmla="*/ 2077608 w 2729264"/>
                <a:gd name="connsiteY17" fmla="*/ 697489 h 3589212"/>
                <a:gd name="connsiteX18" fmla="*/ 2088129 w 2729264"/>
                <a:gd name="connsiteY18" fmla="*/ 820270 h 3589212"/>
                <a:gd name="connsiteX19" fmla="*/ 600203 w 2729264"/>
                <a:gd name="connsiteY19" fmla="*/ 1185907 h 3589212"/>
                <a:gd name="connsiteX20" fmla="*/ 613996 w 2729264"/>
                <a:gd name="connsiteY20" fmla="*/ 1071790 h 3589212"/>
                <a:gd name="connsiteX21" fmla="*/ 605437 w 2729264"/>
                <a:gd name="connsiteY21" fmla="*/ 1151111 h 3589212"/>
                <a:gd name="connsiteX22" fmla="*/ 600203 w 2729264"/>
                <a:gd name="connsiteY22" fmla="*/ 1185907 h 3589212"/>
                <a:gd name="connsiteX23" fmla="*/ 2129063 w 2729264"/>
                <a:gd name="connsiteY23" fmla="*/ 1185922 h 3589212"/>
                <a:gd name="connsiteX24" fmla="*/ 2123827 w 2729264"/>
                <a:gd name="connsiteY24" fmla="*/ 1151111 h 3589212"/>
                <a:gd name="connsiteX25" fmla="*/ 2115265 w 2729264"/>
                <a:gd name="connsiteY25" fmla="*/ 1071764 h 3589212"/>
                <a:gd name="connsiteX26" fmla="*/ 2129063 w 2729264"/>
                <a:gd name="connsiteY26" fmla="*/ 1185922 h 3589212"/>
                <a:gd name="connsiteX27" fmla="*/ 500147 w 2729264"/>
                <a:gd name="connsiteY27" fmla="*/ 1794014 h 3589212"/>
                <a:gd name="connsiteX28" fmla="*/ 500147 w 2729264"/>
                <a:gd name="connsiteY28" fmla="*/ 1794014 h 3589212"/>
                <a:gd name="connsiteX29" fmla="*/ 500587 w 2729264"/>
                <a:gd name="connsiteY29" fmla="*/ 1791664 h 3589212"/>
                <a:gd name="connsiteX30" fmla="*/ 500587 w 2729264"/>
                <a:gd name="connsiteY30" fmla="*/ 1791665 h 3589212"/>
                <a:gd name="connsiteX31" fmla="*/ 500147 w 2729264"/>
                <a:gd name="connsiteY31" fmla="*/ 1794014 h 3589212"/>
                <a:gd name="connsiteX32" fmla="*/ 18617 w 2729264"/>
                <a:gd name="connsiteY32" fmla="*/ 3538163 h 3589212"/>
                <a:gd name="connsiteX33" fmla="*/ 78567 w 2729264"/>
                <a:gd name="connsiteY33" fmla="*/ 3373781 h 3589212"/>
                <a:gd name="connsiteX34" fmla="*/ 316390 w 2729264"/>
                <a:gd name="connsiteY34" fmla="*/ 2594875 h 3589212"/>
                <a:gd name="connsiteX35" fmla="*/ 480535 w 2729264"/>
                <a:gd name="connsiteY35" fmla="*/ 1898740 h 3589212"/>
                <a:gd name="connsiteX36" fmla="*/ 500147 w 2729264"/>
                <a:gd name="connsiteY36" fmla="*/ 1794014 h 3589212"/>
                <a:gd name="connsiteX37" fmla="*/ 501361 w 2729264"/>
                <a:gd name="connsiteY37" fmla="*/ 1794014 h 3589212"/>
                <a:gd name="connsiteX38" fmla="*/ 500587 w 2729264"/>
                <a:gd name="connsiteY38" fmla="*/ 1791665 h 3589212"/>
                <a:gd name="connsiteX39" fmla="*/ 500751 w 2729264"/>
                <a:gd name="connsiteY39" fmla="*/ 1790790 h 3589212"/>
                <a:gd name="connsiteX40" fmla="*/ 518081 w 2729264"/>
                <a:gd name="connsiteY40" fmla="*/ 1738187 h 3589212"/>
                <a:gd name="connsiteX41" fmla="*/ 1364633 w 2729264"/>
                <a:gd name="connsiteY41" fmla="*/ 1527062 h 3589212"/>
                <a:gd name="connsiteX42" fmla="*/ 2211185 w 2729264"/>
                <a:gd name="connsiteY42" fmla="*/ 1738187 h 3589212"/>
                <a:gd name="connsiteX43" fmla="*/ 2228511 w 2729264"/>
                <a:gd name="connsiteY43" fmla="*/ 1790777 h 3589212"/>
                <a:gd name="connsiteX44" fmla="*/ 2185466 w 2729264"/>
                <a:gd name="connsiteY44" fmla="*/ 1560921 h 3589212"/>
                <a:gd name="connsiteX45" fmla="*/ 2185440 w 2729264"/>
                <a:gd name="connsiteY45" fmla="*/ 1560748 h 3589212"/>
                <a:gd name="connsiteX46" fmla="*/ 2185467 w 2729264"/>
                <a:gd name="connsiteY46" fmla="*/ 1560920 h 3589212"/>
                <a:gd name="connsiteX47" fmla="*/ 2228678 w 2729264"/>
                <a:gd name="connsiteY47" fmla="*/ 1791667 h 3589212"/>
                <a:gd name="connsiteX48" fmla="*/ 2227904 w 2729264"/>
                <a:gd name="connsiteY48" fmla="*/ 1794014 h 3589212"/>
                <a:gd name="connsiteX49" fmla="*/ 2229117 w 2729264"/>
                <a:gd name="connsiteY49" fmla="*/ 1794014 h 3589212"/>
                <a:gd name="connsiteX50" fmla="*/ 2228777 w 2729264"/>
                <a:gd name="connsiteY50" fmla="*/ 1792197 h 3589212"/>
                <a:gd name="connsiteX51" fmla="*/ 2248729 w 2729264"/>
                <a:gd name="connsiteY51" fmla="*/ 1898740 h 3589212"/>
                <a:gd name="connsiteX52" fmla="*/ 2412874 w 2729264"/>
                <a:gd name="connsiteY52" fmla="*/ 2594875 h 3589212"/>
                <a:gd name="connsiteX53" fmla="*/ 2650697 w 2729264"/>
                <a:gd name="connsiteY53" fmla="*/ 3373781 h 3589212"/>
                <a:gd name="connsiteX54" fmla="*/ 2710643 w 2729264"/>
                <a:gd name="connsiteY54" fmla="*/ 3538154 h 3589212"/>
                <a:gd name="connsiteX55" fmla="*/ 2694930 w 2729264"/>
                <a:gd name="connsiteY55" fmla="*/ 3510421 h 3589212"/>
                <a:gd name="connsiteX56" fmla="*/ 1364633 w 2729264"/>
                <a:gd name="connsiteY56" fmla="*/ 3218374 h 3589212"/>
                <a:gd name="connsiteX57" fmla="*/ 34336 w 2729264"/>
                <a:gd name="connsiteY57" fmla="*/ 3510421 h 3589212"/>
                <a:gd name="connsiteX58" fmla="*/ 18617 w 2729264"/>
                <a:gd name="connsiteY58" fmla="*/ 3538163 h 3589212"/>
                <a:gd name="connsiteX59" fmla="*/ 8649 w 2729264"/>
                <a:gd name="connsiteY59" fmla="*/ 3589212 h 3589212"/>
                <a:gd name="connsiteX60" fmla="*/ 0 w 2729264"/>
                <a:gd name="connsiteY60" fmla="*/ 3589212 h 3589212"/>
                <a:gd name="connsiteX61" fmla="*/ 11929 w 2729264"/>
                <a:gd name="connsiteY61" fmla="*/ 3556504 h 3589212"/>
                <a:gd name="connsiteX62" fmla="*/ 6749 w 2729264"/>
                <a:gd name="connsiteY62" fmla="*/ 3584134 h 3589212"/>
                <a:gd name="connsiteX63" fmla="*/ 8649 w 2729264"/>
                <a:gd name="connsiteY63" fmla="*/ 3589212 h 3589212"/>
                <a:gd name="connsiteX64" fmla="*/ 2729264 w 2729264"/>
                <a:gd name="connsiteY64" fmla="*/ 3589212 h 3589212"/>
                <a:gd name="connsiteX65" fmla="*/ 2720616 w 2729264"/>
                <a:gd name="connsiteY65" fmla="*/ 3589212 h 3589212"/>
                <a:gd name="connsiteX66" fmla="*/ 2722517 w 2729264"/>
                <a:gd name="connsiteY66" fmla="*/ 3584134 h 3589212"/>
                <a:gd name="connsiteX67" fmla="*/ 2717339 w 2729264"/>
                <a:gd name="connsiteY67" fmla="*/ 3556515 h 3589212"/>
                <a:gd name="connsiteX68" fmla="*/ 2729264 w 2729264"/>
                <a:gd name="connsiteY68" fmla="*/ 3589212 h 3589212"/>
                <a:gd name="connsiteX0" fmla="*/ 674667 w 2729264"/>
                <a:gd name="connsiteY0" fmla="*/ 0 h 3589212"/>
                <a:gd name="connsiteX1" fmla="*/ 674667 w 2729264"/>
                <a:gd name="connsiteY1" fmla="*/ 1 h 3589212"/>
                <a:gd name="connsiteX2" fmla="*/ 674667 w 2729264"/>
                <a:gd name="connsiteY2" fmla="*/ 0 h 3589212"/>
                <a:gd name="connsiteX3" fmla="*/ 666652 w 2729264"/>
                <a:gd name="connsiteY3" fmla="*/ 458134 h 3589212"/>
                <a:gd name="connsiteX4" fmla="*/ 671317 w 2729264"/>
                <a:gd name="connsiteY4" fmla="*/ 383685 h 3589212"/>
                <a:gd name="connsiteX5" fmla="*/ 666652 w 2729264"/>
                <a:gd name="connsiteY5" fmla="*/ 458134 h 3589212"/>
                <a:gd name="connsiteX6" fmla="*/ 2062612 w 2729264"/>
                <a:gd name="connsiteY6" fmla="*/ 458136 h 3589212"/>
                <a:gd name="connsiteX7" fmla="*/ 2057947 w 2729264"/>
                <a:gd name="connsiteY7" fmla="*/ 383685 h 3589212"/>
                <a:gd name="connsiteX8" fmla="*/ 2057549 w 2729264"/>
                <a:gd name="connsiteY8" fmla="*/ 353342 h 3589212"/>
                <a:gd name="connsiteX9" fmla="*/ 2062612 w 2729264"/>
                <a:gd name="connsiteY9" fmla="*/ 458136 h 3589212"/>
                <a:gd name="connsiteX10" fmla="*/ 641136 w 2729264"/>
                <a:gd name="connsiteY10" fmla="*/ 820262 h 3589212"/>
                <a:gd name="connsiteX11" fmla="*/ 651656 w 2729264"/>
                <a:gd name="connsiteY11" fmla="*/ 697494 h 3589212"/>
                <a:gd name="connsiteX12" fmla="*/ 647879 w 2729264"/>
                <a:gd name="connsiteY12" fmla="*/ 757765 h 3589212"/>
                <a:gd name="connsiteX13" fmla="*/ 641136 w 2729264"/>
                <a:gd name="connsiteY13" fmla="*/ 820262 h 3589212"/>
                <a:gd name="connsiteX14" fmla="*/ 2088129 w 2729264"/>
                <a:gd name="connsiteY14" fmla="*/ 820270 h 3589212"/>
                <a:gd name="connsiteX15" fmla="*/ 2081385 w 2729264"/>
                <a:gd name="connsiteY15" fmla="*/ 757765 h 3589212"/>
                <a:gd name="connsiteX16" fmla="*/ 2077608 w 2729264"/>
                <a:gd name="connsiteY16" fmla="*/ 697489 h 3589212"/>
                <a:gd name="connsiteX17" fmla="*/ 2088129 w 2729264"/>
                <a:gd name="connsiteY17" fmla="*/ 820270 h 3589212"/>
                <a:gd name="connsiteX18" fmla="*/ 600203 w 2729264"/>
                <a:gd name="connsiteY18" fmla="*/ 1185907 h 3589212"/>
                <a:gd name="connsiteX19" fmla="*/ 613996 w 2729264"/>
                <a:gd name="connsiteY19" fmla="*/ 1071790 h 3589212"/>
                <a:gd name="connsiteX20" fmla="*/ 605437 w 2729264"/>
                <a:gd name="connsiteY20" fmla="*/ 1151111 h 3589212"/>
                <a:gd name="connsiteX21" fmla="*/ 600203 w 2729264"/>
                <a:gd name="connsiteY21" fmla="*/ 1185907 h 3589212"/>
                <a:gd name="connsiteX22" fmla="*/ 2129063 w 2729264"/>
                <a:gd name="connsiteY22" fmla="*/ 1185922 h 3589212"/>
                <a:gd name="connsiteX23" fmla="*/ 2123827 w 2729264"/>
                <a:gd name="connsiteY23" fmla="*/ 1151111 h 3589212"/>
                <a:gd name="connsiteX24" fmla="*/ 2115265 w 2729264"/>
                <a:gd name="connsiteY24" fmla="*/ 1071764 h 3589212"/>
                <a:gd name="connsiteX25" fmla="*/ 2129063 w 2729264"/>
                <a:gd name="connsiteY25" fmla="*/ 1185922 h 3589212"/>
                <a:gd name="connsiteX26" fmla="*/ 500147 w 2729264"/>
                <a:gd name="connsiteY26" fmla="*/ 1794014 h 3589212"/>
                <a:gd name="connsiteX27" fmla="*/ 500147 w 2729264"/>
                <a:gd name="connsiteY27" fmla="*/ 1794014 h 3589212"/>
                <a:gd name="connsiteX28" fmla="*/ 500587 w 2729264"/>
                <a:gd name="connsiteY28" fmla="*/ 1791664 h 3589212"/>
                <a:gd name="connsiteX29" fmla="*/ 500587 w 2729264"/>
                <a:gd name="connsiteY29" fmla="*/ 1791665 h 3589212"/>
                <a:gd name="connsiteX30" fmla="*/ 500147 w 2729264"/>
                <a:gd name="connsiteY30" fmla="*/ 1794014 h 3589212"/>
                <a:gd name="connsiteX31" fmla="*/ 18617 w 2729264"/>
                <a:gd name="connsiteY31" fmla="*/ 3538163 h 3589212"/>
                <a:gd name="connsiteX32" fmla="*/ 78567 w 2729264"/>
                <a:gd name="connsiteY32" fmla="*/ 3373781 h 3589212"/>
                <a:gd name="connsiteX33" fmla="*/ 316390 w 2729264"/>
                <a:gd name="connsiteY33" fmla="*/ 2594875 h 3589212"/>
                <a:gd name="connsiteX34" fmla="*/ 480535 w 2729264"/>
                <a:gd name="connsiteY34" fmla="*/ 1898740 h 3589212"/>
                <a:gd name="connsiteX35" fmla="*/ 500147 w 2729264"/>
                <a:gd name="connsiteY35" fmla="*/ 1794014 h 3589212"/>
                <a:gd name="connsiteX36" fmla="*/ 501361 w 2729264"/>
                <a:gd name="connsiteY36" fmla="*/ 1794014 h 3589212"/>
                <a:gd name="connsiteX37" fmla="*/ 500587 w 2729264"/>
                <a:gd name="connsiteY37" fmla="*/ 1791665 h 3589212"/>
                <a:gd name="connsiteX38" fmla="*/ 500751 w 2729264"/>
                <a:gd name="connsiteY38" fmla="*/ 1790790 h 3589212"/>
                <a:gd name="connsiteX39" fmla="*/ 518081 w 2729264"/>
                <a:gd name="connsiteY39" fmla="*/ 1738187 h 3589212"/>
                <a:gd name="connsiteX40" fmla="*/ 1364633 w 2729264"/>
                <a:gd name="connsiteY40" fmla="*/ 1527062 h 3589212"/>
                <a:gd name="connsiteX41" fmla="*/ 2211185 w 2729264"/>
                <a:gd name="connsiteY41" fmla="*/ 1738187 h 3589212"/>
                <a:gd name="connsiteX42" fmla="*/ 2228511 w 2729264"/>
                <a:gd name="connsiteY42" fmla="*/ 1790777 h 3589212"/>
                <a:gd name="connsiteX43" fmla="*/ 2185466 w 2729264"/>
                <a:gd name="connsiteY43" fmla="*/ 1560921 h 3589212"/>
                <a:gd name="connsiteX44" fmla="*/ 2185440 w 2729264"/>
                <a:gd name="connsiteY44" fmla="*/ 1560748 h 3589212"/>
                <a:gd name="connsiteX45" fmla="*/ 2185467 w 2729264"/>
                <a:gd name="connsiteY45" fmla="*/ 1560920 h 3589212"/>
                <a:gd name="connsiteX46" fmla="*/ 2228678 w 2729264"/>
                <a:gd name="connsiteY46" fmla="*/ 1791667 h 3589212"/>
                <a:gd name="connsiteX47" fmla="*/ 2227904 w 2729264"/>
                <a:gd name="connsiteY47" fmla="*/ 1794014 h 3589212"/>
                <a:gd name="connsiteX48" fmla="*/ 2229117 w 2729264"/>
                <a:gd name="connsiteY48" fmla="*/ 1794014 h 3589212"/>
                <a:gd name="connsiteX49" fmla="*/ 2228777 w 2729264"/>
                <a:gd name="connsiteY49" fmla="*/ 1792197 h 3589212"/>
                <a:gd name="connsiteX50" fmla="*/ 2248729 w 2729264"/>
                <a:gd name="connsiteY50" fmla="*/ 1898740 h 3589212"/>
                <a:gd name="connsiteX51" fmla="*/ 2412874 w 2729264"/>
                <a:gd name="connsiteY51" fmla="*/ 2594875 h 3589212"/>
                <a:gd name="connsiteX52" fmla="*/ 2650697 w 2729264"/>
                <a:gd name="connsiteY52" fmla="*/ 3373781 h 3589212"/>
                <a:gd name="connsiteX53" fmla="*/ 2710643 w 2729264"/>
                <a:gd name="connsiteY53" fmla="*/ 3538154 h 3589212"/>
                <a:gd name="connsiteX54" fmla="*/ 2694930 w 2729264"/>
                <a:gd name="connsiteY54" fmla="*/ 3510421 h 3589212"/>
                <a:gd name="connsiteX55" fmla="*/ 1364633 w 2729264"/>
                <a:gd name="connsiteY55" fmla="*/ 3218374 h 3589212"/>
                <a:gd name="connsiteX56" fmla="*/ 34336 w 2729264"/>
                <a:gd name="connsiteY56" fmla="*/ 3510421 h 3589212"/>
                <a:gd name="connsiteX57" fmla="*/ 18617 w 2729264"/>
                <a:gd name="connsiteY57" fmla="*/ 3538163 h 3589212"/>
                <a:gd name="connsiteX58" fmla="*/ 8649 w 2729264"/>
                <a:gd name="connsiteY58" fmla="*/ 3589212 h 3589212"/>
                <a:gd name="connsiteX59" fmla="*/ 0 w 2729264"/>
                <a:gd name="connsiteY59" fmla="*/ 3589212 h 3589212"/>
                <a:gd name="connsiteX60" fmla="*/ 11929 w 2729264"/>
                <a:gd name="connsiteY60" fmla="*/ 3556504 h 3589212"/>
                <a:gd name="connsiteX61" fmla="*/ 6749 w 2729264"/>
                <a:gd name="connsiteY61" fmla="*/ 3584134 h 3589212"/>
                <a:gd name="connsiteX62" fmla="*/ 8649 w 2729264"/>
                <a:gd name="connsiteY62" fmla="*/ 3589212 h 3589212"/>
                <a:gd name="connsiteX63" fmla="*/ 2729264 w 2729264"/>
                <a:gd name="connsiteY63" fmla="*/ 3589212 h 3589212"/>
                <a:gd name="connsiteX64" fmla="*/ 2720616 w 2729264"/>
                <a:gd name="connsiteY64" fmla="*/ 3589212 h 3589212"/>
                <a:gd name="connsiteX65" fmla="*/ 2722517 w 2729264"/>
                <a:gd name="connsiteY65" fmla="*/ 3584134 h 3589212"/>
                <a:gd name="connsiteX66" fmla="*/ 2717339 w 2729264"/>
                <a:gd name="connsiteY66" fmla="*/ 3556515 h 3589212"/>
                <a:gd name="connsiteX67" fmla="*/ 2729264 w 2729264"/>
                <a:gd name="connsiteY67" fmla="*/ 3589212 h 3589212"/>
                <a:gd name="connsiteX0" fmla="*/ 674667 w 2729264"/>
                <a:gd name="connsiteY0" fmla="*/ 0 h 3589212"/>
                <a:gd name="connsiteX1" fmla="*/ 674667 w 2729264"/>
                <a:gd name="connsiteY1" fmla="*/ 1 h 3589212"/>
                <a:gd name="connsiteX2" fmla="*/ 674667 w 2729264"/>
                <a:gd name="connsiteY2" fmla="*/ 0 h 3589212"/>
                <a:gd name="connsiteX3" fmla="*/ 2062612 w 2729264"/>
                <a:gd name="connsiteY3" fmla="*/ 458136 h 3589212"/>
                <a:gd name="connsiteX4" fmla="*/ 2057947 w 2729264"/>
                <a:gd name="connsiteY4" fmla="*/ 383685 h 3589212"/>
                <a:gd name="connsiteX5" fmla="*/ 2057549 w 2729264"/>
                <a:gd name="connsiteY5" fmla="*/ 353342 h 3589212"/>
                <a:gd name="connsiteX6" fmla="*/ 2062612 w 2729264"/>
                <a:gd name="connsiteY6" fmla="*/ 458136 h 3589212"/>
                <a:gd name="connsiteX7" fmla="*/ 641136 w 2729264"/>
                <a:gd name="connsiteY7" fmla="*/ 820262 h 3589212"/>
                <a:gd name="connsiteX8" fmla="*/ 651656 w 2729264"/>
                <a:gd name="connsiteY8" fmla="*/ 697494 h 3589212"/>
                <a:gd name="connsiteX9" fmla="*/ 647879 w 2729264"/>
                <a:gd name="connsiteY9" fmla="*/ 757765 h 3589212"/>
                <a:gd name="connsiteX10" fmla="*/ 641136 w 2729264"/>
                <a:gd name="connsiteY10" fmla="*/ 820262 h 3589212"/>
                <a:gd name="connsiteX11" fmla="*/ 2088129 w 2729264"/>
                <a:gd name="connsiteY11" fmla="*/ 820270 h 3589212"/>
                <a:gd name="connsiteX12" fmla="*/ 2081385 w 2729264"/>
                <a:gd name="connsiteY12" fmla="*/ 757765 h 3589212"/>
                <a:gd name="connsiteX13" fmla="*/ 2077608 w 2729264"/>
                <a:gd name="connsiteY13" fmla="*/ 697489 h 3589212"/>
                <a:gd name="connsiteX14" fmla="*/ 2088129 w 2729264"/>
                <a:gd name="connsiteY14" fmla="*/ 820270 h 3589212"/>
                <a:gd name="connsiteX15" fmla="*/ 600203 w 2729264"/>
                <a:gd name="connsiteY15" fmla="*/ 1185907 h 3589212"/>
                <a:gd name="connsiteX16" fmla="*/ 613996 w 2729264"/>
                <a:gd name="connsiteY16" fmla="*/ 1071790 h 3589212"/>
                <a:gd name="connsiteX17" fmla="*/ 605437 w 2729264"/>
                <a:gd name="connsiteY17" fmla="*/ 1151111 h 3589212"/>
                <a:gd name="connsiteX18" fmla="*/ 600203 w 2729264"/>
                <a:gd name="connsiteY18" fmla="*/ 1185907 h 3589212"/>
                <a:gd name="connsiteX19" fmla="*/ 2129063 w 2729264"/>
                <a:gd name="connsiteY19" fmla="*/ 1185922 h 3589212"/>
                <a:gd name="connsiteX20" fmla="*/ 2123827 w 2729264"/>
                <a:gd name="connsiteY20" fmla="*/ 1151111 h 3589212"/>
                <a:gd name="connsiteX21" fmla="*/ 2115265 w 2729264"/>
                <a:gd name="connsiteY21" fmla="*/ 1071764 h 3589212"/>
                <a:gd name="connsiteX22" fmla="*/ 2129063 w 2729264"/>
                <a:gd name="connsiteY22" fmla="*/ 1185922 h 3589212"/>
                <a:gd name="connsiteX23" fmla="*/ 500147 w 2729264"/>
                <a:gd name="connsiteY23" fmla="*/ 1794014 h 3589212"/>
                <a:gd name="connsiteX24" fmla="*/ 500147 w 2729264"/>
                <a:gd name="connsiteY24" fmla="*/ 1794014 h 3589212"/>
                <a:gd name="connsiteX25" fmla="*/ 500587 w 2729264"/>
                <a:gd name="connsiteY25" fmla="*/ 1791664 h 3589212"/>
                <a:gd name="connsiteX26" fmla="*/ 500587 w 2729264"/>
                <a:gd name="connsiteY26" fmla="*/ 1791665 h 3589212"/>
                <a:gd name="connsiteX27" fmla="*/ 500147 w 2729264"/>
                <a:gd name="connsiteY27" fmla="*/ 1794014 h 3589212"/>
                <a:gd name="connsiteX28" fmla="*/ 18617 w 2729264"/>
                <a:gd name="connsiteY28" fmla="*/ 3538163 h 3589212"/>
                <a:gd name="connsiteX29" fmla="*/ 78567 w 2729264"/>
                <a:gd name="connsiteY29" fmla="*/ 3373781 h 3589212"/>
                <a:gd name="connsiteX30" fmla="*/ 316390 w 2729264"/>
                <a:gd name="connsiteY30" fmla="*/ 2594875 h 3589212"/>
                <a:gd name="connsiteX31" fmla="*/ 480535 w 2729264"/>
                <a:gd name="connsiteY31" fmla="*/ 1898740 h 3589212"/>
                <a:gd name="connsiteX32" fmla="*/ 500147 w 2729264"/>
                <a:gd name="connsiteY32" fmla="*/ 1794014 h 3589212"/>
                <a:gd name="connsiteX33" fmla="*/ 501361 w 2729264"/>
                <a:gd name="connsiteY33" fmla="*/ 1794014 h 3589212"/>
                <a:gd name="connsiteX34" fmla="*/ 500587 w 2729264"/>
                <a:gd name="connsiteY34" fmla="*/ 1791665 h 3589212"/>
                <a:gd name="connsiteX35" fmla="*/ 500751 w 2729264"/>
                <a:gd name="connsiteY35" fmla="*/ 1790790 h 3589212"/>
                <a:gd name="connsiteX36" fmla="*/ 518081 w 2729264"/>
                <a:gd name="connsiteY36" fmla="*/ 1738187 h 3589212"/>
                <a:gd name="connsiteX37" fmla="*/ 1364633 w 2729264"/>
                <a:gd name="connsiteY37" fmla="*/ 1527062 h 3589212"/>
                <a:gd name="connsiteX38" fmla="*/ 2211185 w 2729264"/>
                <a:gd name="connsiteY38" fmla="*/ 1738187 h 3589212"/>
                <a:gd name="connsiteX39" fmla="*/ 2228511 w 2729264"/>
                <a:gd name="connsiteY39" fmla="*/ 1790777 h 3589212"/>
                <a:gd name="connsiteX40" fmla="*/ 2185466 w 2729264"/>
                <a:gd name="connsiteY40" fmla="*/ 1560921 h 3589212"/>
                <a:gd name="connsiteX41" fmla="*/ 2185440 w 2729264"/>
                <a:gd name="connsiteY41" fmla="*/ 1560748 h 3589212"/>
                <a:gd name="connsiteX42" fmla="*/ 2185467 w 2729264"/>
                <a:gd name="connsiteY42" fmla="*/ 1560920 h 3589212"/>
                <a:gd name="connsiteX43" fmla="*/ 2228678 w 2729264"/>
                <a:gd name="connsiteY43" fmla="*/ 1791667 h 3589212"/>
                <a:gd name="connsiteX44" fmla="*/ 2227904 w 2729264"/>
                <a:gd name="connsiteY44" fmla="*/ 1794014 h 3589212"/>
                <a:gd name="connsiteX45" fmla="*/ 2229117 w 2729264"/>
                <a:gd name="connsiteY45" fmla="*/ 1794014 h 3589212"/>
                <a:gd name="connsiteX46" fmla="*/ 2228777 w 2729264"/>
                <a:gd name="connsiteY46" fmla="*/ 1792197 h 3589212"/>
                <a:gd name="connsiteX47" fmla="*/ 2248729 w 2729264"/>
                <a:gd name="connsiteY47" fmla="*/ 1898740 h 3589212"/>
                <a:gd name="connsiteX48" fmla="*/ 2412874 w 2729264"/>
                <a:gd name="connsiteY48" fmla="*/ 2594875 h 3589212"/>
                <a:gd name="connsiteX49" fmla="*/ 2650697 w 2729264"/>
                <a:gd name="connsiteY49" fmla="*/ 3373781 h 3589212"/>
                <a:gd name="connsiteX50" fmla="*/ 2710643 w 2729264"/>
                <a:gd name="connsiteY50" fmla="*/ 3538154 h 3589212"/>
                <a:gd name="connsiteX51" fmla="*/ 2694930 w 2729264"/>
                <a:gd name="connsiteY51" fmla="*/ 3510421 h 3589212"/>
                <a:gd name="connsiteX52" fmla="*/ 1364633 w 2729264"/>
                <a:gd name="connsiteY52" fmla="*/ 3218374 h 3589212"/>
                <a:gd name="connsiteX53" fmla="*/ 34336 w 2729264"/>
                <a:gd name="connsiteY53" fmla="*/ 3510421 h 3589212"/>
                <a:gd name="connsiteX54" fmla="*/ 18617 w 2729264"/>
                <a:gd name="connsiteY54" fmla="*/ 3538163 h 3589212"/>
                <a:gd name="connsiteX55" fmla="*/ 8649 w 2729264"/>
                <a:gd name="connsiteY55" fmla="*/ 3589212 h 3589212"/>
                <a:gd name="connsiteX56" fmla="*/ 0 w 2729264"/>
                <a:gd name="connsiteY56" fmla="*/ 3589212 h 3589212"/>
                <a:gd name="connsiteX57" fmla="*/ 11929 w 2729264"/>
                <a:gd name="connsiteY57" fmla="*/ 3556504 h 3589212"/>
                <a:gd name="connsiteX58" fmla="*/ 6749 w 2729264"/>
                <a:gd name="connsiteY58" fmla="*/ 3584134 h 3589212"/>
                <a:gd name="connsiteX59" fmla="*/ 8649 w 2729264"/>
                <a:gd name="connsiteY59" fmla="*/ 3589212 h 3589212"/>
                <a:gd name="connsiteX60" fmla="*/ 2729264 w 2729264"/>
                <a:gd name="connsiteY60" fmla="*/ 3589212 h 3589212"/>
                <a:gd name="connsiteX61" fmla="*/ 2720616 w 2729264"/>
                <a:gd name="connsiteY61" fmla="*/ 3589212 h 3589212"/>
                <a:gd name="connsiteX62" fmla="*/ 2722517 w 2729264"/>
                <a:gd name="connsiteY62" fmla="*/ 3584134 h 3589212"/>
                <a:gd name="connsiteX63" fmla="*/ 2717339 w 2729264"/>
                <a:gd name="connsiteY63" fmla="*/ 3556515 h 3589212"/>
                <a:gd name="connsiteX64" fmla="*/ 2729264 w 2729264"/>
                <a:gd name="connsiteY64" fmla="*/ 3589212 h 3589212"/>
                <a:gd name="connsiteX0" fmla="*/ 674667 w 2729264"/>
                <a:gd name="connsiteY0" fmla="*/ 0 h 3589212"/>
                <a:gd name="connsiteX1" fmla="*/ 674667 w 2729264"/>
                <a:gd name="connsiteY1" fmla="*/ 1 h 3589212"/>
                <a:gd name="connsiteX2" fmla="*/ 674667 w 2729264"/>
                <a:gd name="connsiteY2" fmla="*/ 0 h 3589212"/>
                <a:gd name="connsiteX3" fmla="*/ 2062612 w 2729264"/>
                <a:gd name="connsiteY3" fmla="*/ 458136 h 3589212"/>
                <a:gd name="connsiteX4" fmla="*/ 2057947 w 2729264"/>
                <a:gd name="connsiteY4" fmla="*/ 383685 h 3589212"/>
                <a:gd name="connsiteX5" fmla="*/ 2057549 w 2729264"/>
                <a:gd name="connsiteY5" fmla="*/ 353342 h 3589212"/>
                <a:gd name="connsiteX6" fmla="*/ 2062612 w 2729264"/>
                <a:gd name="connsiteY6" fmla="*/ 458136 h 3589212"/>
                <a:gd name="connsiteX7" fmla="*/ 641136 w 2729264"/>
                <a:gd name="connsiteY7" fmla="*/ 820262 h 3589212"/>
                <a:gd name="connsiteX8" fmla="*/ 647879 w 2729264"/>
                <a:gd name="connsiteY8" fmla="*/ 757765 h 3589212"/>
                <a:gd name="connsiteX9" fmla="*/ 641136 w 2729264"/>
                <a:gd name="connsiteY9" fmla="*/ 820262 h 3589212"/>
                <a:gd name="connsiteX10" fmla="*/ 2088129 w 2729264"/>
                <a:gd name="connsiteY10" fmla="*/ 820270 h 3589212"/>
                <a:gd name="connsiteX11" fmla="*/ 2081385 w 2729264"/>
                <a:gd name="connsiteY11" fmla="*/ 757765 h 3589212"/>
                <a:gd name="connsiteX12" fmla="*/ 2077608 w 2729264"/>
                <a:gd name="connsiteY12" fmla="*/ 697489 h 3589212"/>
                <a:gd name="connsiteX13" fmla="*/ 2088129 w 2729264"/>
                <a:gd name="connsiteY13" fmla="*/ 820270 h 3589212"/>
                <a:gd name="connsiteX14" fmla="*/ 600203 w 2729264"/>
                <a:gd name="connsiteY14" fmla="*/ 1185907 h 3589212"/>
                <a:gd name="connsiteX15" fmla="*/ 613996 w 2729264"/>
                <a:gd name="connsiteY15" fmla="*/ 1071790 h 3589212"/>
                <a:gd name="connsiteX16" fmla="*/ 605437 w 2729264"/>
                <a:gd name="connsiteY16" fmla="*/ 1151111 h 3589212"/>
                <a:gd name="connsiteX17" fmla="*/ 600203 w 2729264"/>
                <a:gd name="connsiteY17" fmla="*/ 1185907 h 3589212"/>
                <a:gd name="connsiteX18" fmla="*/ 2129063 w 2729264"/>
                <a:gd name="connsiteY18" fmla="*/ 1185922 h 3589212"/>
                <a:gd name="connsiteX19" fmla="*/ 2123827 w 2729264"/>
                <a:gd name="connsiteY19" fmla="*/ 1151111 h 3589212"/>
                <a:gd name="connsiteX20" fmla="*/ 2115265 w 2729264"/>
                <a:gd name="connsiteY20" fmla="*/ 1071764 h 3589212"/>
                <a:gd name="connsiteX21" fmla="*/ 2129063 w 2729264"/>
                <a:gd name="connsiteY21" fmla="*/ 1185922 h 3589212"/>
                <a:gd name="connsiteX22" fmla="*/ 500147 w 2729264"/>
                <a:gd name="connsiteY22" fmla="*/ 1794014 h 3589212"/>
                <a:gd name="connsiteX23" fmla="*/ 500147 w 2729264"/>
                <a:gd name="connsiteY23" fmla="*/ 1794014 h 3589212"/>
                <a:gd name="connsiteX24" fmla="*/ 500587 w 2729264"/>
                <a:gd name="connsiteY24" fmla="*/ 1791664 h 3589212"/>
                <a:gd name="connsiteX25" fmla="*/ 500587 w 2729264"/>
                <a:gd name="connsiteY25" fmla="*/ 1791665 h 3589212"/>
                <a:gd name="connsiteX26" fmla="*/ 500147 w 2729264"/>
                <a:gd name="connsiteY26" fmla="*/ 1794014 h 3589212"/>
                <a:gd name="connsiteX27" fmla="*/ 18617 w 2729264"/>
                <a:gd name="connsiteY27" fmla="*/ 3538163 h 3589212"/>
                <a:gd name="connsiteX28" fmla="*/ 78567 w 2729264"/>
                <a:gd name="connsiteY28" fmla="*/ 3373781 h 3589212"/>
                <a:gd name="connsiteX29" fmla="*/ 316390 w 2729264"/>
                <a:gd name="connsiteY29" fmla="*/ 2594875 h 3589212"/>
                <a:gd name="connsiteX30" fmla="*/ 480535 w 2729264"/>
                <a:gd name="connsiteY30" fmla="*/ 1898740 h 3589212"/>
                <a:gd name="connsiteX31" fmla="*/ 500147 w 2729264"/>
                <a:gd name="connsiteY31" fmla="*/ 1794014 h 3589212"/>
                <a:gd name="connsiteX32" fmla="*/ 501361 w 2729264"/>
                <a:gd name="connsiteY32" fmla="*/ 1794014 h 3589212"/>
                <a:gd name="connsiteX33" fmla="*/ 500587 w 2729264"/>
                <a:gd name="connsiteY33" fmla="*/ 1791665 h 3589212"/>
                <a:gd name="connsiteX34" fmla="*/ 500751 w 2729264"/>
                <a:gd name="connsiteY34" fmla="*/ 1790790 h 3589212"/>
                <a:gd name="connsiteX35" fmla="*/ 518081 w 2729264"/>
                <a:gd name="connsiteY35" fmla="*/ 1738187 h 3589212"/>
                <a:gd name="connsiteX36" fmla="*/ 1364633 w 2729264"/>
                <a:gd name="connsiteY36" fmla="*/ 1527062 h 3589212"/>
                <a:gd name="connsiteX37" fmla="*/ 2211185 w 2729264"/>
                <a:gd name="connsiteY37" fmla="*/ 1738187 h 3589212"/>
                <a:gd name="connsiteX38" fmla="*/ 2228511 w 2729264"/>
                <a:gd name="connsiteY38" fmla="*/ 1790777 h 3589212"/>
                <a:gd name="connsiteX39" fmla="*/ 2185466 w 2729264"/>
                <a:gd name="connsiteY39" fmla="*/ 1560921 h 3589212"/>
                <a:gd name="connsiteX40" fmla="*/ 2185440 w 2729264"/>
                <a:gd name="connsiteY40" fmla="*/ 1560748 h 3589212"/>
                <a:gd name="connsiteX41" fmla="*/ 2185467 w 2729264"/>
                <a:gd name="connsiteY41" fmla="*/ 1560920 h 3589212"/>
                <a:gd name="connsiteX42" fmla="*/ 2228678 w 2729264"/>
                <a:gd name="connsiteY42" fmla="*/ 1791667 h 3589212"/>
                <a:gd name="connsiteX43" fmla="*/ 2227904 w 2729264"/>
                <a:gd name="connsiteY43" fmla="*/ 1794014 h 3589212"/>
                <a:gd name="connsiteX44" fmla="*/ 2229117 w 2729264"/>
                <a:gd name="connsiteY44" fmla="*/ 1794014 h 3589212"/>
                <a:gd name="connsiteX45" fmla="*/ 2228777 w 2729264"/>
                <a:gd name="connsiteY45" fmla="*/ 1792197 h 3589212"/>
                <a:gd name="connsiteX46" fmla="*/ 2248729 w 2729264"/>
                <a:gd name="connsiteY46" fmla="*/ 1898740 h 3589212"/>
                <a:gd name="connsiteX47" fmla="*/ 2412874 w 2729264"/>
                <a:gd name="connsiteY47" fmla="*/ 2594875 h 3589212"/>
                <a:gd name="connsiteX48" fmla="*/ 2650697 w 2729264"/>
                <a:gd name="connsiteY48" fmla="*/ 3373781 h 3589212"/>
                <a:gd name="connsiteX49" fmla="*/ 2710643 w 2729264"/>
                <a:gd name="connsiteY49" fmla="*/ 3538154 h 3589212"/>
                <a:gd name="connsiteX50" fmla="*/ 2694930 w 2729264"/>
                <a:gd name="connsiteY50" fmla="*/ 3510421 h 3589212"/>
                <a:gd name="connsiteX51" fmla="*/ 1364633 w 2729264"/>
                <a:gd name="connsiteY51" fmla="*/ 3218374 h 3589212"/>
                <a:gd name="connsiteX52" fmla="*/ 34336 w 2729264"/>
                <a:gd name="connsiteY52" fmla="*/ 3510421 h 3589212"/>
                <a:gd name="connsiteX53" fmla="*/ 18617 w 2729264"/>
                <a:gd name="connsiteY53" fmla="*/ 3538163 h 3589212"/>
                <a:gd name="connsiteX54" fmla="*/ 8649 w 2729264"/>
                <a:gd name="connsiteY54" fmla="*/ 3589212 h 3589212"/>
                <a:gd name="connsiteX55" fmla="*/ 0 w 2729264"/>
                <a:gd name="connsiteY55" fmla="*/ 3589212 h 3589212"/>
                <a:gd name="connsiteX56" fmla="*/ 11929 w 2729264"/>
                <a:gd name="connsiteY56" fmla="*/ 3556504 h 3589212"/>
                <a:gd name="connsiteX57" fmla="*/ 6749 w 2729264"/>
                <a:gd name="connsiteY57" fmla="*/ 3584134 h 3589212"/>
                <a:gd name="connsiteX58" fmla="*/ 8649 w 2729264"/>
                <a:gd name="connsiteY58" fmla="*/ 3589212 h 3589212"/>
                <a:gd name="connsiteX59" fmla="*/ 2729264 w 2729264"/>
                <a:gd name="connsiteY59" fmla="*/ 3589212 h 3589212"/>
                <a:gd name="connsiteX60" fmla="*/ 2720616 w 2729264"/>
                <a:gd name="connsiteY60" fmla="*/ 3589212 h 3589212"/>
                <a:gd name="connsiteX61" fmla="*/ 2722517 w 2729264"/>
                <a:gd name="connsiteY61" fmla="*/ 3584134 h 3589212"/>
                <a:gd name="connsiteX62" fmla="*/ 2717339 w 2729264"/>
                <a:gd name="connsiteY62" fmla="*/ 3556515 h 3589212"/>
                <a:gd name="connsiteX63" fmla="*/ 2729264 w 2729264"/>
                <a:gd name="connsiteY63" fmla="*/ 3589212 h 3589212"/>
                <a:gd name="connsiteX0" fmla="*/ 674667 w 2729264"/>
                <a:gd name="connsiteY0" fmla="*/ 0 h 3589212"/>
                <a:gd name="connsiteX1" fmla="*/ 674667 w 2729264"/>
                <a:gd name="connsiteY1" fmla="*/ 1 h 3589212"/>
                <a:gd name="connsiteX2" fmla="*/ 674667 w 2729264"/>
                <a:gd name="connsiteY2" fmla="*/ 0 h 3589212"/>
                <a:gd name="connsiteX3" fmla="*/ 2062612 w 2729264"/>
                <a:gd name="connsiteY3" fmla="*/ 458136 h 3589212"/>
                <a:gd name="connsiteX4" fmla="*/ 2057947 w 2729264"/>
                <a:gd name="connsiteY4" fmla="*/ 383685 h 3589212"/>
                <a:gd name="connsiteX5" fmla="*/ 2057549 w 2729264"/>
                <a:gd name="connsiteY5" fmla="*/ 353342 h 3589212"/>
                <a:gd name="connsiteX6" fmla="*/ 2062612 w 2729264"/>
                <a:gd name="connsiteY6" fmla="*/ 458136 h 3589212"/>
                <a:gd name="connsiteX7" fmla="*/ 2088129 w 2729264"/>
                <a:gd name="connsiteY7" fmla="*/ 820270 h 3589212"/>
                <a:gd name="connsiteX8" fmla="*/ 2081385 w 2729264"/>
                <a:gd name="connsiteY8" fmla="*/ 757765 h 3589212"/>
                <a:gd name="connsiteX9" fmla="*/ 2077608 w 2729264"/>
                <a:gd name="connsiteY9" fmla="*/ 697489 h 3589212"/>
                <a:gd name="connsiteX10" fmla="*/ 2088129 w 2729264"/>
                <a:gd name="connsiteY10" fmla="*/ 820270 h 3589212"/>
                <a:gd name="connsiteX11" fmla="*/ 600203 w 2729264"/>
                <a:gd name="connsiteY11" fmla="*/ 1185907 h 3589212"/>
                <a:gd name="connsiteX12" fmla="*/ 613996 w 2729264"/>
                <a:gd name="connsiteY12" fmla="*/ 1071790 h 3589212"/>
                <a:gd name="connsiteX13" fmla="*/ 605437 w 2729264"/>
                <a:gd name="connsiteY13" fmla="*/ 1151111 h 3589212"/>
                <a:gd name="connsiteX14" fmla="*/ 600203 w 2729264"/>
                <a:gd name="connsiteY14" fmla="*/ 1185907 h 3589212"/>
                <a:gd name="connsiteX15" fmla="*/ 2129063 w 2729264"/>
                <a:gd name="connsiteY15" fmla="*/ 1185922 h 3589212"/>
                <a:gd name="connsiteX16" fmla="*/ 2123827 w 2729264"/>
                <a:gd name="connsiteY16" fmla="*/ 1151111 h 3589212"/>
                <a:gd name="connsiteX17" fmla="*/ 2115265 w 2729264"/>
                <a:gd name="connsiteY17" fmla="*/ 1071764 h 3589212"/>
                <a:gd name="connsiteX18" fmla="*/ 2129063 w 2729264"/>
                <a:gd name="connsiteY18" fmla="*/ 1185922 h 3589212"/>
                <a:gd name="connsiteX19" fmla="*/ 500147 w 2729264"/>
                <a:gd name="connsiteY19" fmla="*/ 1794014 h 3589212"/>
                <a:gd name="connsiteX20" fmla="*/ 500147 w 2729264"/>
                <a:gd name="connsiteY20" fmla="*/ 1794014 h 3589212"/>
                <a:gd name="connsiteX21" fmla="*/ 500587 w 2729264"/>
                <a:gd name="connsiteY21" fmla="*/ 1791664 h 3589212"/>
                <a:gd name="connsiteX22" fmla="*/ 500587 w 2729264"/>
                <a:gd name="connsiteY22" fmla="*/ 1791665 h 3589212"/>
                <a:gd name="connsiteX23" fmla="*/ 500147 w 2729264"/>
                <a:gd name="connsiteY23" fmla="*/ 1794014 h 3589212"/>
                <a:gd name="connsiteX24" fmla="*/ 18617 w 2729264"/>
                <a:gd name="connsiteY24" fmla="*/ 3538163 h 3589212"/>
                <a:gd name="connsiteX25" fmla="*/ 78567 w 2729264"/>
                <a:gd name="connsiteY25" fmla="*/ 3373781 h 3589212"/>
                <a:gd name="connsiteX26" fmla="*/ 316390 w 2729264"/>
                <a:gd name="connsiteY26" fmla="*/ 2594875 h 3589212"/>
                <a:gd name="connsiteX27" fmla="*/ 480535 w 2729264"/>
                <a:gd name="connsiteY27" fmla="*/ 1898740 h 3589212"/>
                <a:gd name="connsiteX28" fmla="*/ 500147 w 2729264"/>
                <a:gd name="connsiteY28" fmla="*/ 1794014 h 3589212"/>
                <a:gd name="connsiteX29" fmla="*/ 501361 w 2729264"/>
                <a:gd name="connsiteY29" fmla="*/ 1794014 h 3589212"/>
                <a:gd name="connsiteX30" fmla="*/ 500587 w 2729264"/>
                <a:gd name="connsiteY30" fmla="*/ 1791665 h 3589212"/>
                <a:gd name="connsiteX31" fmla="*/ 500751 w 2729264"/>
                <a:gd name="connsiteY31" fmla="*/ 1790790 h 3589212"/>
                <a:gd name="connsiteX32" fmla="*/ 518081 w 2729264"/>
                <a:gd name="connsiteY32" fmla="*/ 1738187 h 3589212"/>
                <a:gd name="connsiteX33" fmla="*/ 1364633 w 2729264"/>
                <a:gd name="connsiteY33" fmla="*/ 1527062 h 3589212"/>
                <a:gd name="connsiteX34" fmla="*/ 2211185 w 2729264"/>
                <a:gd name="connsiteY34" fmla="*/ 1738187 h 3589212"/>
                <a:gd name="connsiteX35" fmla="*/ 2228511 w 2729264"/>
                <a:gd name="connsiteY35" fmla="*/ 1790777 h 3589212"/>
                <a:gd name="connsiteX36" fmla="*/ 2185466 w 2729264"/>
                <a:gd name="connsiteY36" fmla="*/ 1560921 h 3589212"/>
                <a:gd name="connsiteX37" fmla="*/ 2185440 w 2729264"/>
                <a:gd name="connsiteY37" fmla="*/ 1560748 h 3589212"/>
                <a:gd name="connsiteX38" fmla="*/ 2185467 w 2729264"/>
                <a:gd name="connsiteY38" fmla="*/ 1560920 h 3589212"/>
                <a:gd name="connsiteX39" fmla="*/ 2228678 w 2729264"/>
                <a:gd name="connsiteY39" fmla="*/ 1791667 h 3589212"/>
                <a:gd name="connsiteX40" fmla="*/ 2227904 w 2729264"/>
                <a:gd name="connsiteY40" fmla="*/ 1794014 h 3589212"/>
                <a:gd name="connsiteX41" fmla="*/ 2229117 w 2729264"/>
                <a:gd name="connsiteY41" fmla="*/ 1794014 h 3589212"/>
                <a:gd name="connsiteX42" fmla="*/ 2228777 w 2729264"/>
                <a:gd name="connsiteY42" fmla="*/ 1792197 h 3589212"/>
                <a:gd name="connsiteX43" fmla="*/ 2248729 w 2729264"/>
                <a:gd name="connsiteY43" fmla="*/ 1898740 h 3589212"/>
                <a:gd name="connsiteX44" fmla="*/ 2412874 w 2729264"/>
                <a:gd name="connsiteY44" fmla="*/ 2594875 h 3589212"/>
                <a:gd name="connsiteX45" fmla="*/ 2650697 w 2729264"/>
                <a:gd name="connsiteY45" fmla="*/ 3373781 h 3589212"/>
                <a:gd name="connsiteX46" fmla="*/ 2710643 w 2729264"/>
                <a:gd name="connsiteY46" fmla="*/ 3538154 h 3589212"/>
                <a:gd name="connsiteX47" fmla="*/ 2694930 w 2729264"/>
                <a:gd name="connsiteY47" fmla="*/ 3510421 h 3589212"/>
                <a:gd name="connsiteX48" fmla="*/ 1364633 w 2729264"/>
                <a:gd name="connsiteY48" fmla="*/ 3218374 h 3589212"/>
                <a:gd name="connsiteX49" fmla="*/ 34336 w 2729264"/>
                <a:gd name="connsiteY49" fmla="*/ 3510421 h 3589212"/>
                <a:gd name="connsiteX50" fmla="*/ 18617 w 2729264"/>
                <a:gd name="connsiteY50" fmla="*/ 3538163 h 3589212"/>
                <a:gd name="connsiteX51" fmla="*/ 8649 w 2729264"/>
                <a:gd name="connsiteY51" fmla="*/ 3589212 h 3589212"/>
                <a:gd name="connsiteX52" fmla="*/ 0 w 2729264"/>
                <a:gd name="connsiteY52" fmla="*/ 3589212 h 3589212"/>
                <a:gd name="connsiteX53" fmla="*/ 11929 w 2729264"/>
                <a:gd name="connsiteY53" fmla="*/ 3556504 h 3589212"/>
                <a:gd name="connsiteX54" fmla="*/ 6749 w 2729264"/>
                <a:gd name="connsiteY54" fmla="*/ 3584134 h 3589212"/>
                <a:gd name="connsiteX55" fmla="*/ 8649 w 2729264"/>
                <a:gd name="connsiteY55" fmla="*/ 3589212 h 3589212"/>
                <a:gd name="connsiteX56" fmla="*/ 2729264 w 2729264"/>
                <a:gd name="connsiteY56" fmla="*/ 3589212 h 3589212"/>
                <a:gd name="connsiteX57" fmla="*/ 2720616 w 2729264"/>
                <a:gd name="connsiteY57" fmla="*/ 3589212 h 3589212"/>
                <a:gd name="connsiteX58" fmla="*/ 2722517 w 2729264"/>
                <a:gd name="connsiteY58" fmla="*/ 3584134 h 3589212"/>
                <a:gd name="connsiteX59" fmla="*/ 2717339 w 2729264"/>
                <a:gd name="connsiteY59" fmla="*/ 3556515 h 3589212"/>
                <a:gd name="connsiteX60" fmla="*/ 2729264 w 2729264"/>
                <a:gd name="connsiteY60" fmla="*/ 3589212 h 3589212"/>
                <a:gd name="connsiteX0" fmla="*/ 674667 w 2729264"/>
                <a:gd name="connsiteY0" fmla="*/ 0 h 3589212"/>
                <a:gd name="connsiteX1" fmla="*/ 674667 w 2729264"/>
                <a:gd name="connsiteY1" fmla="*/ 1 h 3589212"/>
                <a:gd name="connsiteX2" fmla="*/ 674667 w 2729264"/>
                <a:gd name="connsiteY2" fmla="*/ 0 h 3589212"/>
                <a:gd name="connsiteX3" fmla="*/ 2062612 w 2729264"/>
                <a:gd name="connsiteY3" fmla="*/ 458136 h 3589212"/>
                <a:gd name="connsiteX4" fmla="*/ 2057947 w 2729264"/>
                <a:gd name="connsiteY4" fmla="*/ 383685 h 3589212"/>
                <a:gd name="connsiteX5" fmla="*/ 2057549 w 2729264"/>
                <a:gd name="connsiteY5" fmla="*/ 353342 h 3589212"/>
                <a:gd name="connsiteX6" fmla="*/ 2062612 w 2729264"/>
                <a:gd name="connsiteY6" fmla="*/ 458136 h 3589212"/>
                <a:gd name="connsiteX7" fmla="*/ 2088129 w 2729264"/>
                <a:gd name="connsiteY7" fmla="*/ 820270 h 3589212"/>
                <a:gd name="connsiteX8" fmla="*/ 2081385 w 2729264"/>
                <a:gd name="connsiteY8" fmla="*/ 757765 h 3589212"/>
                <a:gd name="connsiteX9" fmla="*/ 2077608 w 2729264"/>
                <a:gd name="connsiteY9" fmla="*/ 697489 h 3589212"/>
                <a:gd name="connsiteX10" fmla="*/ 2088129 w 2729264"/>
                <a:gd name="connsiteY10" fmla="*/ 820270 h 3589212"/>
                <a:gd name="connsiteX11" fmla="*/ 600203 w 2729264"/>
                <a:gd name="connsiteY11" fmla="*/ 1185907 h 3589212"/>
                <a:gd name="connsiteX12" fmla="*/ 605437 w 2729264"/>
                <a:gd name="connsiteY12" fmla="*/ 1151111 h 3589212"/>
                <a:gd name="connsiteX13" fmla="*/ 600203 w 2729264"/>
                <a:gd name="connsiteY13" fmla="*/ 1185907 h 3589212"/>
                <a:gd name="connsiteX14" fmla="*/ 2129063 w 2729264"/>
                <a:gd name="connsiteY14" fmla="*/ 1185922 h 3589212"/>
                <a:gd name="connsiteX15" fmla="*/ 2123827 w 2729264"/>
                <a:gd name="connsiteY15" fmla="*/ 1151111 h 3589212"/>
                <a:gd name="connsiteX16" fmla="*/ 2115265 w 2729264"/>
                <a:gd name="connsiteY16" fmla="*/ 1071764 h 3589212"/>
                <a:gd name="connsiteX17" fmla="*/ 2129063 w 2729264"/>
                <a:gd name="connsiteY17" fmla="*/ 1185922 h 3589212"/>
                <a:gd name="connsiteX18" fmla="*/ 500147 w 2729264"/>
                <a:gd name="connsiteY18" fmla="*/ 1794014 h 3589212"/>
                <a:gd name="connsiteX19" fmla="*/ 500147 w 2729264"/>
                <a:gd name="connsiteY19" fmla="*/ 1794014 h 3589212"/>
                <a:gd name="connsiteX20" fmla="*/ 500587 w 2729264"/>
                <a:gd name="connsiteY20" fmla="*/ 1791664 h 3589212"/>
                <a:gd name="connsiteX21" fmla="*/ 500587 w 2729264"/>
                <a:gd name="connsiteY21" fmla="*/ 1791665 h 3589212"/>
                <a:gd name="connsiteX22" fmla="*/ 500147 w 2729264"/>
                <a:gd name="connsiteY22" fmla="*/ 1794014 h 3589212"/>
                <a:gd name="connsiteX23" fmla="*/ 18617 w 2729264"/>
                <a:gd name="connsiteY23" fmla="*/ 3538163 h 3589212"/>
                <a:gd name="connsiteX24" fmla="*/ 78567 w 2729264"/>
                <a:gd name="connsiteY24" fmla="*/ 3373781 h 3589212"/>
                <a:gd name="connsiteX25" fmla="*/ 316390 w 2729264"/>
                <a:gd name="connsiteY25" fmla="*/ 2594875 h 3589212"/>
                <a:gd name="connsiteX26" fmla="*/ 480535 w 2729264"/>
                <a:gd name="connsiteY26" fmla="*/ 1898740 h 3589212"/>
                <a:gd name="connsiteX27" fmla="*/ 500147 w 2729264"/>
                <a:gd name="connsiteY27" fmla="*/ 1794014 h 3589212"/>
                <a:gd name="connsiteX28" fmla="*/ 501361 w 2729264"/>
                <a:gd name="connsiteY28" fmla="*/ 1794014 h 3589212"/>
                <a:gd name="connsiteX29" fmla="*/ 500587 w 2729264"/>
                <a:gd name="connsiteY29" fmla="*/ 1791665 h 3589212"/>
                <a:gd name="connsiteX30" fmla="*/ 500751 w 2729264"/>
                <a:gd name="connsiteY30" fmla="*/ 1790790 h 3589212"/>
                <a:gd name="connsiteX31" fmla="*/ 518081 w 2729264"/>
                <a:gd name="connsiteY31" fmla="*/ 1738187 h 3589212"/>
                <a:gd name="connsiteX32" fmla="*/ 1364633 w 2729264"/>
                <a:gd name="connsiteY32" fmla="*/ 1527062 h 3589212"/>
                <a:gd name="connsiteX33" fmla="*/ 2211185 w 2729264"/>
                <a:gd name="connsiteY33" fmla="*/ 1738187 h 3589212"/>
                <a:gd name="connsiteX34" fmla="*/ 2228511 w 2729264"/>
                <a:gd name="connsiteY34" fmla="*/ 1790777 h 3589212"/>
                <a:gd name="connsiteX35" fmla="*/ 2185466 w 2729264"/>
                <a:gd name="connsiteY35" fmla="*/ 1560921 h 3589212"/>
                <a:gd name="connsiteX36" fmla="*/ 2185440 w 2729264"/>
                <a:gd name="connsiteY36" fmla="*/ 1560748 h 3589212"/>
                <a:gd name="connsiteX37" fmla="*/ 2185467 w 2729264"/>
                <a:gd name="connsiteY37" fmla="*/ 1560920 h 3589212"/>
                <a:gd name="connsiteX38" fmla="*/ 2228678 w 2729264"/>
                <a:gd name="connsiteY38" fmla="*/ 1791667 h 3589212"/>
                <a:gd name="connsiteX39" fmla="*/ 2227904 w 2729264"/>
                <a:gd name="connsiteY39" fmla="*/ 1794014 h 3589212"/>
                <a:gd name="connsiteX40" fmla="*/ 2229117 w 2729264"/>
                <a:gd name="connsiteY40" fmla="*/ 1794014 h 3589212"/>
                <a:gd name="connsiteX41" fmla="*/ 2228777 w 2729264"/>
                <a:gd name="connsiteY41" fmla="*/ 1792197 h 3589212"/>
                <a:gd name="connsiteX42" fmla="*/ 2248729 w 2729264"/>
                <a:gd name="connsiteY42" fmla="*/ 1898740 h 3589212"/>
                <a:gd name="connsiteX43" fmla="*/ 2412874 w 2729264"/>
                <a:gd name="connsiteY43" fmla="*/ 2594875 h 3589212"/>
                <a:gd name="connsiteX44" fmla="*/ 2650697 w 2729264"/>
                <a:gd name="connsiteY44" fmla="*/ 3373781 h 3589212"/>
                <a:gd name="connsiteX45" fmla="*/ 2710643 w 2729264"/>
                <a:gd name="connsiteY45" fmla="*/ 3538154 h 3589212"/>
                <a:gd name="connsiteX46" fmla="*/ 2694930 w 2729264"/>
                <a:gd name="connsiteY46" fmla="*/ 3510421 h 3589212"/>
                <a:gd name="connsiteX47" fmla="*/ 1364633 w 2729264"/>
                <a:gd name="connsiteY47" fmla="*/ 3218374 h 3589212"/>
                <a:gd name="connsiteX48" fmla="*/ 34336 w 2729264"/>
                <a:gd name="connsiteY48" fmla="*/ 3510421 h 3589212"/>
                <a:gd name="connsiteX49" fmla="*/ 18617 w 2729264"/>
                <a:gd name="connsiteY49" fmla="*/ 3538163 h 3589212"/>
                <a:gd name="connsiteX50" fmla="*/ 8649 w 2729264"/>
                <a:gd name="connsiteY50" fmla="*/ 3589212 h 3589212"/>
                <a:gd name="connsiteX51" fmla="*/ 0 w 2729264"/>
                <a:gd name="connsiteY51" fmla="*/ 3589212 h 3589212"/>
                <a:gd name="connsiteX52" fmla="*/ 11929 w 2729264"/>
                <a:gd name="connsiteY52" fmla="*/ 3556504 h 3589212"/>
                <a:gd name="connsiteX53" fmla="*/ 6749 w 2729264"/>
                <a:gd name="connsiteY53" fmla="*/ 3584134 h 3589212"/>
                <a:gd name="connsiteX54" fmla="*/ 8649 w 2729264"/>
                <a:gd name="connsiteY54" fmla="*/ 3589212 h 3589212"/>
                <a:gd name="connsiteX55" fmla="*/ 2729264 w 2729264"/>
                <a:gd name="connsiteY55" fmla="*/ 3589212 h 3589212"/>
                <a:gd name="connsiteX56" fmla="*/ 2720616 w 2729264"/>
                <a:gd name="connsiteY56" fmla="*/ 3589212 h 3589212"/>
                <a:gd name="connsiteX57" fmla="*/ 2722517 w 2729264"/>
                <a:gd name="connsiteY57" fmla="*/ 3584134 h 3589212"/>
                <a:gd name="connsiteX58" fmla="*/ 2717339 w 2729264"/>
                <a:gd name="connsiteY58" fmla="*/ 3556515 h 3589212"/>
                <a:gd name="connsiteX59" fmla="*/ 2729264 w 2729264"/>
                <a:gd name="connsiteY59" fmla="*/ 3589212 h 3589212"/>
                <a:gd name="connsiteX0" fmla="*/ 674667 w 2729264"/>
                <a:gd name="connsiteY0" fmla="*/ 0 h 3589212"/>
                <a:gd name="connsiteX1" fmla="*/ 674667 w 2729264"/>
                <a:gd name="connsiteY1" fmla="*/ 1 h 3589212"/>
                <a:gd name="connsiteX2" fmla="*/ 674667 w 2729264"/>
                <a:gd name="connsiteY2" fmla="*/ 0 h 3589212"/>
                <a:gd name="connsiteX3" fmla="*/ 2062612 w 2729264"/>
                <a:gd name="connsiteY3" fmla="*/ 458136 h 3589212"/>
                <a:gd name="connsiteX4" fmla="*/ 2057947 w 2729264"/>
                <a:gd name="connsiteY4" fmla="*/ 383685 h 3589212"/>
                <a:gd name="connsiteX5" fmla="*/ 2057549 w 2729264"/>
                <a:gd name="connsiteY5" fmla="*/ 353342 h 3589212"/>
                <a:gd name="connsiteX6" fmla="*/ 2062612 w 2729264"/>
                <a:gd name="connsiteY6" fmla="*/ 458136 h 3589212"/>
                <a:gd name="connsiteX7" fmla="*/ 2088129 w 2729264"/>
                <a:gd name="connsiteY7" fmla="*/ 820270 h 3589212"/>
                <a:gd name="connsiteX8" fmla="*/ 2081385 w 2729264"/>
                <a:gd name="connsiteY8" fmla="*/ 757765 h 3589212"/>
                <a:gd name="connsiteX9" fmla="*/ 2077608 w 2729264"/>
                <a:gd name="connsiteY9" fmla="*/ 697489 h 3589212"/>
                <a:gd name="connsiteX10" fmla="*/ 2088129 w 2729264"/>
                <a:gd name="connsiteY10" fmla="*/ 820270 h 3589212"/>
                <a:gd name="connsiteX11" fmla="*/ 2129063 w 2729264"/>
                <a:gd name="connsiteY11" fmla="*/ 1185922 h 3589212"/>
                <a:gd name="connsiteX12" fmla="*/ 2123827 w 2729264"/>
                <a:gd name="connsiteY12" fmla="*/ 1151111 h 3589212"/>
                <a:gd name="connsiteX13" fmla="*/ 2115265 w 2729264"/>
                <a:gd name="connsiteY13" fmla="*/ 1071764 h 3589212"/>
                <a:gd name="connsiteX14" fmla="*/ 2129063 w 2729264"/>
                <a:gd name="connsiteY14" fmla="*/ 1185922 h 3589212"/>
                <a:gd name="connsiteX15" fmla="*/ 500147 w 2729264"/>
                <a:gd name="connsiteY15" fmla="*/ 1794014 h 3589212"/>
                <a:gd name="connsiteX16" fmla="*/ 500147 w 2729264"/>
                <a:gd name="connsiteY16" fmla="*/ 1794014 h 3589212"/>
                <a:gd name="connsiteX17" fmla="*/ 500587 w 2729264"/>
                <a:gd name="connsiteY17" fmla="*/ 1791664 h 3589212"/>
                <a:gd name="connsiteX18" fmla="*/ 500587 w 2729264"/>
                <a:gd name="connsiteY18" fmla="*/ 1791665 h 3589212"/>
                <a:gd name="connsiteX19" fmla="*/ 500147 w 2729264"/>
                <a:gd name="connsiteY19" fmla="*/ 1794014 h 3589212"/>
                <a:gd name="connsiteX20" fmla="*/ 18617 w 2729264"/>
                <a:gd name="connsiteY20" fmla="*/ 3538163 h 3589212"/>
                <a:gd name="connsiteX21" fmla="*/ 78567 w 2729264"/>
                <a:gd name="connsiteY21" fmla="*/ 3373781 h 3589212"/>
                <a:gd name="connsiteX22" fmla="*/ 316390 w 2729264"/>
                <a:gd name="connsiteY22" fmla="*/ 2594875 h 3589212"/>
                <a:gd name="connsiteX23" fmla="*/ 480535 w 2729264"/>
                <a:gd name="connsiteY23" fmla="*/ 1898740 h 3589212"/>
                <a:gd name="connsiteX24" fmla="*/ 500147 w 2729264"/>
                <a:gd name="connsiteY24" fmla="*/ 1794014 h 3589212"/>
                <a:gd name="connsiteX25" fmla="*/ 501361 w 2729264"/>
                <a:gd name="connsiteY25" fmla="*/ 1794014 h 3589212"/>
                <a:gd name="connsiteX26" fmla="*/ 500587 w 2729264"/>
                <a:gd name="connsiteY26" fmla="*/ 1791665 h 3589212"/>
                <a:gd name="connsiteX27" fmla="*/ 500751 w 2729264"/>
                <a:gd name="connsiteY27" fmla="*/ 1790790 h 3589212"/>
                <a:gd name="connsiteX28" fmla="*/ 518081 w 2729264"/>
                <a:gd name="connsiteY28" fmla="*/ 1738187 h 3589212"/>
                <a:gd name="connsiteX29" fmla="*/ 1364633 w 2729264"/>
                <a:gd name="connsiteY29" fmla="*/ 1527062 h 3589212"/>
                <a:gd name="connsiteX30" fmla="*/ 2211185 w 2729264"/>
                <a:gd name="connsiteY30" fmla="*/ 1738187 h 3589212"/>
                <a:gd name="connsiteX31" fmla="*/ 2228511 w 2729264"/>
                <a:gd name="connsiteY31" fmla="*/ 1790777 h 3589212"/>
                <a:gd name="connsiteX32" fmla="*/ 2185466 w 2729264"/>
                <a:gd name="connsiteY32" fmla="*/ 1560921 h 3589212"/>
                <a:gd name="connsiteX33" fmla="*/ 2185440 w 2729264"/>
                <a:gd name="connsiteY33" fmla="*/ 1560748 h 3589212"/>
                <a:gd name="connsiteX34" fmla="*/ 2185467 w 2729264"/>
                <a:gd name="connsiteY34" fmla="*/ 1560920 h 3589212"/>
                <a:gd name="connsiteX35" fmla="*/ 2228678 w 2729264"/>
                <a:gd name="connsiteY35" fmla="*/ 1791667 h 3589212"/>
                <a:gd name="connsiteX36" fmla="*/ 2227904 w 2729264"/>
                <a:gd name="connsiteY36" fmla="*/ 1794014 h 3589212"/>
                <a:gd name="connsiteX37" fmla="*/ 2229117 w 2729264"/>
                <a:gd name="connsiteY37" fmla="*/ 1794014 h 3589212"/>
                <a:gd name="connsiteX38" fmla="*/ 2228777 w 2729264"/>
                <a:gd name="connsiteY38" fmla="*/ 1792197 h 3589212"/>
                <a:gd name="connsiteX39" fmla="*/ 2248729 w 2729264"/>
                <a:gd name="connsiteY39" fmla="*/ 1898740 h 3589212"/>
                <a:gd name="connsiteX40" fmla="*/ 2412874 w 2729264"/>
                <a:gd name="connsiteY40" fmla="*/ 2594875 h 3589212"/>
                <a:gd name="connsiteX41" fmla="*/ 2650697 w 2729264"/>
                <a:gd name="connsiteY41" fmla="*/ 3373781 h 3589212"/>
                <a:gd name="connsiteX42" fmla="*/ 2710643 w 2729264"/>
                <a:gd name="connsiteY42" fmla="*/ 3538154 h 3589212"/>
                <a:gd name="connsiteX43" fmla="*/ 2694930 w 2729264"/>
                <a:gd name="connsiteY43" fmla="*/ 3510421 h 3589212"/>
                <a:gd name="connsiteX44" fmla="*/ 1364633 w 2729264"/>
                <a:gd name="connsiteY44" fmla="*/ 3218374 h 3589212"/>
                <a:gd name="connsiteX45" fmla="*/ 34336 w 2729264"/>
                <a:gd name="connsiteY45" fmla="*/ 3510421 h 3589212"/>
                <a:gd name="connsiteX46" fmla="*/ 18617 w 2729264"/>
                <a:gd name="connsiteY46" fmla="*/ 3538163 h 3589212"/>
                <a:gd name="connsiteX47" fmla="*/ 8649 w 2729264"/>
                <a:gd name="connsiteY47" fmla="*/ 3589212 h 3589212"/>
                <a:gd name="connsiteX48" fmla="*/ 0 w 2729264"/>
                <a:gd name="connsiteY48" fmla="*/ 3589212 h 3589212"/>
                <a:gd name="connsiteX49" fmla="*/ 11929 w 2729264"/>
                <a:gd name="connsiteY49" fmla="*/ 3556504 h 3589212"/>
                <a:gd name="connsiteX50" fmla="*/ 6749 w 2729264"/>
                <a:gd name="connsiteY50" fmla="*/ 3584134 h 3589212"/>
                <a:gd name="connsiteX51" fmla="*/ 8649 w 2729264"/>
                <a:gd name="connsiteY51" fmla="*/ 3589212 h 3589212"/>
                <a:gd name="connsiteX52" fmla="*/ 2729264 w 2729264"/>
                <a:gd name="connsiteY52" fmla="*/ 3589212 h 3589212"/>
                <a:gd name="connsiteX53" fmla="*/ 2720616 w 2729264"/>
                <a:gd name="connsiteY53" fmla="*/ 3589212 h 3589212"/>
                <a:gd name="connsiteX54" fmla="*/ 2722517 w 2729264"/>
                <a:gd name="connsiteY54" fmla="*/ 3584134 h 3589212"/>
                <a:gd name="connsiteX55" fmla="*/ 2717339 w 2729264"/>
                <a:gd name="connsiteY55" fmla="*/ 3556515 h 3589212"/>
                <a:gd name="connsiteX56" fmla="*/ 2729264 w 2729264"/>
                <a:gd name="connsiteY56" fmla="*/ 3589212 h 3589212"/>
                <a:gd name="connsiteX0" fmla="*/ 674667 w 2729264"/>
                <a:gd name="connsiteY0" fmla="*/ 0 h 3589212"/>
                <a:gd name="connsiteX1" fmla="*/ 674667 w 2729264"/>
                <a:gd name="connsiteY1" fmla="*/ 1 h 3589212"/>
                <a:gd name="connsiteX2" fmla="*/ 674667 w 2729264"/>
                <a:gd name="connsiteY2" fmla="*/ 0 h 3589212"/>
                <a:gd name="connsiteX3" fmla="*/ 2062612 w 2729264"/>
                <a:gd name="connsiteY3" fmla="*/ 458136 h 3589212"/>
                <a:gd name="connsiteX4" fmla="*/ 2057947 w 2729264"/>
                <a:gd name="connsiteY4" fmla="*/ 383685 h 3589212"/>
                <a:gd name="connsiteX5" fmla="*/ 2057549 w 2729264"/>
                <a:gd name="connsiteY5" fmla="*/ 353342 h 3589212"/>
                <a:gd name="connsiteX6" fmla="*/ 2062612 w 2729264"/>
                <a:gd name="connsiteY6" fmla="*/ 458136 h 3589212"/>
                <a:gd name="connsiteX7" fmla="*/ 2088129 w 2729264"/>
                <a:gd name="connsiteY7" fmla="*/ 820270 h 3589212"/>
                <a:gd name="connsiteX8" fmla="*/ 2081385 w 2729264"/>
                <a:gd name="connsiteY8" fmla="*/ 757765 h 3589212"/>
                <a:gd name="connsiteX9" fmla="*/ 2077608 w 2729264"/>
                <a:gd name="connsiteY9" fmla="*/ 697489 h 3589212"/>
                <a:gd name="connsiteX10" fmla="*/ 2088129 w 2729264"/>
                <a:gd name="connsiteY10" fmla="*/ 820270 h 3589212"/>
                <a:gd name="connsiteX11" fmla="*/ 2129063 w 2729264"/>
                <a:gd name="connsiteY11" fmla="*/ 1185922 h 3589212"/>
                <a:gd name="connsiteX12" fmla="*/ 2123827 w 2729264"/>
                <a:gd name="connsiteY12" fmla="*/ 1151111 h 3589212"/>
                <a:gd name="connsiteX13" fmla="*/ 2129063 w 2729264"/>
                <a:gd name="connsiteY13" fmla="*/ 1185922 h 3589212"/>
                <a:gd name="connsiteX14" fmla="*/ 500147 w 2729264"/>
                <a:gd name="connsiteY14" fmla="*/ 1794014 h 3589212"/>
                <a:gd name="connsiteX15" fmla="*/ 500147 w 2729264"/>
                <a:gd name="connsiteY15" fmla="*/ 1794014 h 3589212"/>
                <a:gd name="connsiteX16" fmla="*/ 500587 w 2729264"/>
                <a:gd name="connsiteY16" fmla="*/ 1791664 h 3589212"/>
                <a:gd name="connsiteX17" fmla="*/ 500587 w 2729264"/>
                <a:gd name="connsiteY17" fmla="*/ 1791665 h 3589212"/>
                <a:gd name="connsiteX18" fmla="*/ 500147 w 2729264"/>
                <a:gd name="connsiteY18" fmla="*/ 1794014 h 3589212"/>
                <a:gd name="connsiteX19" fmla="*/ 18617 w 2729264"/>
                <a:gd name="connsiteY19" fmla="*/ 3538163 h 3589212"/>
                <a:gd name="connsiteX20" fmla="*/ 78567 w 2729264"/>
                <a:gd name="connsiteY20" fmla="*/ 3373781 h 3589212"/>
                <a:gd name="connsiteX21" fmla="*/ 316390 w 2729264"/>
                <a:gd name="connsiteY21" fmla="*/ 2594875 h 3589212"/>
                <a:gd name="connsiteX22" fmla="*/ 480535 w 2729264"/>
                <a:gd name="connsiteY22" fmla="*/ 1898740 h 3589212"/>
                <a:gd name="connsiteX23" fmla="*/ 500147 w 2729264"/>
                <a:gd name="connsiteY23" fmla="*/ 1794014 h 3589212"/>
                <a:gd name="connsiteX24" fmla="*/ 501361 w 2729264"/>
                <a:gd name="connsiteY24" fmla="*/ 1794014 h 3589212"/>
                <a:gd name="connsiteX25" fmla="*/ 500587 w 2729264"/>
                <a:gd name="connsiteY25" fmla="*/ 1791665 h 3589212"/>
                <a:gd name="connsiteX26" fmla="*/ 500751 w 2729264"/>
                <a:gd name="connsiteY26" fmla="*/ 1790790 h 3589212"/>
                <a:gd name="connsiteX27" fmla="*/ 518081 w 2729264"/>
                <a:gd name="connsiteY27" fmla="*/ 1738187 h 3589212"/>
                <a:gd name="connsiteX28" fmla="*/ 1364633 w 2729264"/>
                <a:gd name="connsiteY28" fmla="*/ 1527062 h 3589212"/>
                <a:gd name="connsiteX29" fmla="*/ 2211185 w 2729264"/>
                <a:gd name="connsiteY29" fmla="*/ 1738187 h 3589212"/>
                <a:gd name="connsiteX30" fmla="*/ 2228511 w 2729264"/>
                <a:gd name="connsiteY30" fmla="*/ 1790777 h 3589212"/>
                <a:gd name="connsiteX31" fmla="*/ 2185466 w 2729264"/>
                <a:gd name="connsiteY31" fmla="*/ 1560921 h 3589212"/>
                <a:gd name="connsiteX32" fmla="*/ 2185440 w 2729264"/>
                <a:gd name="connsiteY32" fmla="*/ 1560748 h 3589212"/>
                <a:gd name="connsiteX33" fmla="*/ 2185467 w 2729264"/>
                <a:gd name="connsiteY33" fmla="*/ 1560920 h 3589212"/>
                <a:gd name="connsiteX34" fmla="*/ 2228678 w 2729264"/>
                <a:gd name="connsiteY34" fmla="*/ 1791667 h 3589212"/>
                <a:gd name="connsiteX35" fmla="*/ 2227904 w 2729264"/>
                <a:gd name="connsiteY35" fmla="*/ 1794014 h 3589212"/>
                <a:gd name="connsiteX36" fmla="*/ 2229117 w 2729264"/>
                <a:gd name="connsiteY36" fmla="*/ 1794014 h 3589212"/>
                <a:gd name="connsiteX37" fmla="*/ 2228777 w 2729264"/>
                <a:gd name="connsiteY37" fmla="*/ 1792197 h 3589212"/>
                <a:gd name="connsiteX38" fmla="*/ 2248729 w 2729264"/>
                <a:gd name="connsiteY38" fmla="*/ 1898740 h 3589212"/>
                <a:gd name="connsiteX39" fmla="*/ 2412874 w 2729264"/>
                <a:gd name="connsiteY39" fmla="*/ 2594875 h 3589212"/>
                <a:gd name="connsiteX40" fmla="*/ 2650697 w 2729264"/>
                <a:gd name="connsiteY40" fmla="*/ 3373781 h 3589212"/>
                <a:gd name="connsiteX41" fmla="*/ 2710643 w 2729264"/>
                <a:gd name="connsiteY41" fmla="*/ 3538154 h 3589212"/>
                <a:gd name="connsiteX42" fmla="*/ 2694930 w 2729264"/>
                <a:gd name="connsiteY42" fmla="*/ 3510421 h 3589212"/>
                <a:gd name="connsiteX43" fmla="*/ 1364633 w 2729264"/>
                <a:gd name="connsiteY43" fmla="*/ 3218374 h 3589212"/>
                <a:gd name="connsiteX44" fmla="*/ 34336 w 2729264"/>
                <a:gd name="connsiteY44" fmla="*/ 3510421 h 3589212"/>
                <a:gd name="connsiteX45" fmla="*/ 18617 w 2729264"/>
                <a:gd name="connsiteY45" fmla="*/ 3538163 h 3589212"/>
                <a:gd name="connsiteX46" fmla="*/ 8649 w 2729264"/>
                <a:gd name="connsiteY46" fmla="*/ 3589212 h 3589212"/>
                <a:gd name="connsiteX47" fmla="*/ 0 w 2729264"/>
                <a:gd name="connsiteY47" fmla="*/ 3589212 h 3589212"/>
                <a:gd name="connsiteX48" fmla="*/ 11929 w 2729264"/>
                <a:gd name="connsiteY48" fmla="*/ 3556504 h 3589212"/>
                <a:gd name="connsiteX49" fmla="*/ 6749 w 2729264"/>
                <a:gd name="connsiteY49" fmla="*/ 3584134 h 3589212"/>
                <a:gd name="connsiteX50" fmla="*/ 8649 w 2729264"/>
                <a:gd name="connsiteY50" fmla="*/ 3589212 h 3589212"/>
                <a:gd name="connsiteX51" fmla="*/ 2729264 w 2729264"/>
                <a:gd name="connsiteY51" fmla="*/ 3589212 h 3589212"/>
                <a:gd name="connsiteX52" fmla="*/ 2720616 w 2729264"/>
                <a:gd name="connsiteY52" fmla="*/ 3589212 h 3589212"/>
                <a:gd name="connsiteX53" fmla="*/ 2722517 w 2729264"/>
                <a:gd name="connsiteY53" fmla="*/ 3584134 h 3589212"/>
                <a:gd name="connsiteX54" fmla="*/ 2717339 w 2729264"/>
                <a:gd name="connsiteY54" fmla="*/ 3556515 h 3589212"/>
                <a:gd name="connsiteX55" fmla="*/ 2729264 w 2729264"/>
                <a:gd name="connsiteY55" fmla="*/ 3589212 h 3589212"/>
                <a:gd name="connsiteX0" fmla="*/ 674667 w 2729264"/>
                <a:gd name="connsiteY0" fmla="*/ 0 h 3589212"/>
                <a:gd name="connsiteX1" fmla="*/ 674667 w 2729264"/>
                <a:gd name="connsiteY1" fmla="*/ 1 h 3589212"/>
                <a:gd name="connsiteX2" fmla="*/ 674667 w 2729264"/>
                <a:gd name="connsiteY2" fmla="*/ 0 h 3589212"/>
                <a:gd name="connsiteX3" fmla="*/ 2062612 w 2729264"/>
                <a:gd name="connsiteY3" fmla="*/ 458136 h 3589212"/>
                <a:gd name="connsiteX4" fmla="*/ 2057947 w 2729264"/>
                <a:gd name="connsiteY4" fmla="*/ 383685 h 3589212"/>
                <a:gd name="connsiteX5" fmla="*/ 2057549 w 2729264"/>
                <a:gd name="connsiteY5" fmla="*/ 353342 h 3589212"/>
                <a:gd name="connsiteX6" fmla="*/ 2062612 w 2729264"/>
                <a:gd name="connsiteY6" fmla="*/ 458136 h 3589212"/>
                <a:gd name="connsiteX7" fmla="*/ 2088129 w 2729264"/>
                <a:gd name="connsiteY7" fmla="*/ 820270 h 3589212"/>
                <a:gd name="connsiteX8" fmla="*/ 2081385 w 2729264"/>
                <a:gd name="connsiteY8" fmla="*/ 757765 h 3589212"/>
                <a:gd name="connsiteX9" fmla="*/ 2077608 w 2729264"/>
                <a:gd name="connsiteY9" fmla="*/ 697489 h 3589212"/>
                <a:gd name="connsiteX10" fmla="*/ 2088129 w 2729264"/>
                <a:gd name="connsiteY10" fmla="*/ 820270 h 3589212"/>
                <a:gd name="connsiteX11" fmla="*/ 500147 w 2729264"/>
                <a:gd name="connsiteY11" fmla="*/ 1794014 h 3589212"/>
                <a:gd name="connsiteX12" fmla="*/ 500147 w 2729264"/>
                <a:gd name="connsiteY12" fmla="*/ 1794014 h 3589212"/>
                <a:gd name="connsiteX13" fmla="*/ 500587 w 2729264"/>
                <a:gd name="connsiteY13" fmla="*/ 1791664 h 3589212"/>
                <a:gd name="connsiteX14" fmla="*/ 500587 w 2729264"/>
                <a:gd name="connsiteY14" fmla="*/ 1791665 h 3589212"/>
                <a:gd name="connsiteX15" fmla="*/ 500147 w 2729264"/>
                <a:gd name="connsiteY15" fmla="*/ 1794014 h 3589212"/>
                <a:gd name="connsiteX16" fmla="*/ 18617 w 2729264"/>
                <a:gd name="connsiteY16" fmla="*/ 3538163 h 3589212"/>
                <a:gd name="connsiteX17" fmla="*/ 78567 w 2729264"/>
                <a:gd name="connsiteY17" fmla="*/ 3373781 h 3589212"/>
                <a:gd name="connsiteX18" fmla="*/ 316390 w 2729264"/>
                <a:gd name="connsiteY18" fmla="*/ 2594875 h 3589212"/>
                <a:gd name="connsiteX19" fmla="*/ 480535 w 2729264"/>
                <a:gd name="connsiteY19" fmla="*/ 1898740 h 3589212"/>
                <a:gd name="connsiteX20" fmla="*/ 500147 w 2729264"/>
                <a:gd name="connsiteY20" fmla="*/ 1794014 h 3589212"/>
                <a:gd name="connsiteX21" fmla="*/ 501361 w 2729264"/>
                <a:gd name="connsiteY21" fmla="*/ 1794014 h 3589212"/>
                <a:gd name="connsiteX22" fmla="*/ 500587 w 2729264"/>
                <a:gd name="connsiteY22" fmla="*/ 1791665 h 3589212"/>
                <a:gd name="connsiteX23" fmla="*/ 500751 w 2729264"/>
                <a:gd name="connsiteY23" fmla="*/ 1790790 h 3589212"/>
                <a:gd name="connsiteX24" fmla="*/ 518081 w 2729264"/>
                <a:gd name="connsiteY24" fmla="*/ 1738187 h 3589212"/>
                <a:gd name="connsiteX25" fmla="*/ 1364633 w 2729264"/>
                <a:gd name="connsiteY25" fmla="*/ 1527062 h 3589212"/>
                <a:gd name="connsiteX26" fmla="*/ 2211185 w 2729264"/>
                <a:gd name="connsiteY26" fmla="*/ 1738187 h 3589212"/>
                <a:gd name="connsiteX27" fmla="*/ 2228511 w 2729264"/>
                <a:gd name="connsiteY27" fmla="*/ 1790777 h 3589212"/>
                <a:gd name="connsiteX28" fmla="*/ 2185466 w 2729264"/>
                <a:gd name="connsiteY28" fmla="*/ 1560921 h 3589212"/>
                <a:gd name="connsiteX29" fmla="*/ 2185440 w 2729264"/>
                <a:gd name="connsiteY29" fmla="*/ 1560748 h 3589212"/>
                <a:gd name="connsiteX30" fmla="*/ 2185467 w 2729264"/>
                <a:gd name="connsiteY30" fmla="*/ 1560920 h 3589212"/>
                <a:gd name="connsiteX31" fmla="*/ 2228678 w 2729264"/>
                <a:gd name="connsiteY31" fmla="*/ 1791667 h 3589212"/>
                <a:gd name="connsiteX32" fmla="*/ 2227904 w 2729264"/>
                <a:gd name="connsiteY32" fmla="*/ 1794014 h 3589212"/>
                <a:gd name="connsiteX33" fmla="*/ 2229117 w 2729264"/>
                <a:gd name="connsiteY33" fmla="*/ 1794014 h 3589212"/>
                <a:gd name="connsiteX34" fmla="*/ 2228777 w 2729264"/>
                <a:gd name="connsiteY34" fmla="*/ 1792197 h 3589212"/>
                <a:gd name="connsiteX35" fmla="*/ 2248729 w 2729264"/>
                <a:gd name="connsiteY35" fmla="*/ 1898740 h 3589212"/>
                <a:gd name="connsiteX36" fmla="*/ 2412874 w 2729264"/>
                <a:gd name="connsiteY36" fmla="*/ 2594875 h 3589212"/>
                <a:gd name="connsiteX37" fmla="*/ 2650697 w 2729264"/>
                <a:gd name="connsiteY37" fmla="*/ 3373781 h 3589212"/>
                <a:gd name="connsiteX38" fmla="*/ 2710643 w 2729264"/>
                <a:gd name="connsiteY38" fmla="*/ 3538154 h 3589212"/>
                <a:gd name="connsiteX39" fmla="*/ 2694930 w 2729264"/>
                <a:gd name="connsiteY39" fmla="*/ 3510421 h 3589212"/>
                <a:gd name="connsiteX40" fmla="*/ 1364633 w 2729264"/>
                <a:gd name="connsiteY40" fmla="*/ 3218374 h 3589212"/>
                <a:gd name="connsiteX41" fmla="*/ 34336 w 2729264"/>
                <a:gd name="connsiteY41" fmla="*/ 3510421 h 3589212"/>
                <a:gd name="connsiteX42" fmla="*/ 18617 w 2729264"/>
                <a:gd name="connsiteY42" fmla="*/ 3538163 h 3589212"/>
                <a:gd name="connsiteX43" fmla="*/ 8649 w 2729264"/>
                <a:gd name="connsiteY43" fmla="*/ 3589212 h 3589212"/>
                <a:gd name="connsiteX44" fmla="*/ 0 w 2729264"/>
                <a:gd name="connsiteY44" fmla="*/ 3589212 h 3589212"/>
                <a:gd name="connsiteX45" fmla="*/ 11929 w 2729264"/>
                <a:gd name="connsiteY45" fmla="*/ 3556504 h 3589212"/>
                <a:gd name="connsiteX46" fmla="*/ 6749 w 2729264"/>
                <a:gd name="connsiteY46" fmla="*/ 3584134 h 3589212"/>
                <a:gd name="connsiteX47" fmla="*/ 8649 w 2729264"/>
                <a:gd name="connsiteY47" fmla="*/ 3589212 h 3589212"/>
                <a:gd name="connsiteX48" fmla="*/ 2729264 w 2729264"/>
                <a:gd name="connsiteY48" fmla="*/ 3589212 h 3589212"/>
                <a:gd name="connsiteX49" fmla="*/ 2720616 w 2729264"/>
                <a:gd name="connsiteY49" fmla="*/ 3589212 h 3589212"/>
                <a:gd name="connsiteX50" fmla="*/ 2722517 w 2729264"/>
                <a:gd name="connsiteY50" fmla="*/ 3584134 h 3589212"/>
                <a:gd name="connsiteX51" fmla="*/ 2717339 w 2729264"/>
                <a:gd name="connsiteY51" fmla="*/ 3556515 h 3589212"/>
                <a:gd name="connsiteX52" fmla="*/ 2729264 w 2729264"/>
                <a:gd name="connsiteY52" fmla="*/ 3589212 h 3589212"/>
                <a:gd name="connsiteX0" fmla="*/ 674667 w 2729264"/>
                <a:gd name="connsiteY0" fmla="*/ 0 h 3589212"/>
                <a:gd name="connsiteX1" fmla="*/ 674667 w 2729264"/>
                <a:gd name="connsiteY1" fmla="*/ 1 h 3589212"/>
                <a:gd name="connsiteX2" fmla="*/ 674667 w 2729264"/>
                <a:gd name="connsiteY2" fmla="*/ 0 h 3589212"/>
                <a:gd name="connsiteX3" fmla="*/ 2062612 w 2729264"/>
                <a:gd name="connsiteY3" fmla="*/ 458136 h 3589212"/>
                <a:gd name="connsiteX4" fmla="*/ 2057947 w 2729264"/>
                <a:gd name="connsiteY4" fmla="*/ 383685 h 3589212"/>
                <a:gd name="connsiteX5" fmla="*/ 2057549 w 2729264"/>
                <a:gd name="connsiteY5" fmla="*/ 353342 h 3589212"/>
                <a:gd name="connsiteX6" fmla="*/ 2062612 w 2729264"/>
                <a:gd name="connsiteY6" fmla="*/ 458136 h 3589212"/>
                <a:gd name="connsiteX7" fmla="*/ 2077608 w 2729264"/>
                <a:gd name="connsiteY7" fmla="*/ 697489 h 3589212"/>
                <a:gd name="connsiteX8" fmla="*/ 2081385 w 2729264"/>
                <a:gd name="connsiteY8" fmla="*/ 757765 h 3589212"/>
                <a:gd name="connsiteX9" fmla="*/ 2077608 w 2729264"/>
                <a:gd name="connsiteY9" fmla="*/ 697489 h 3589212"/>
                <a:gd name="connsiteX10" fmla="*/ 500147 w 2729264"/>
                <a:gd name="connsiteY10" fmla="*/ 1794014 h 3589212"/>
                <a:gd name="connsiteX11" fmla="*/ 500147 w 2729264"/>
                <a:gd name="connsiteY11" fmla="*/ 1794014 h 3589212"/>
                <a:gd name="connsiteX12" fmla="*/ 500587 w 2729264"/>
                <a:gd name="connsiteY12" fmla="*/ 1791664 h 3589212"/>
                <a:gd name="connsiteX13" fmla="*/ 500587 w 2729264"/>
                <a:gd name="connsiteY13" fmla="*/ 1791665 h 3589212"/>
                <a:gd name="connsiteX14" fmla="*/ 500147 w 2729264"/>
                <a:gd name="connsiteY14" fmla="*/ 1794014 h 3589212"/>
                <a:gd name="connsiteX15" fmla="*/ 18617 w 2729264"/>
                <a:gd name="connsiteY15" fmla="*/ 3538163 h 3589212"/>
                <a:gd name="connsiteX16" fmla="*/ 78567 w 2729264"/>
                <a:gd name="connsiteY16" fmla="*/ 3373781 h 3589212"/>
                <a:gd name="connsiteX17" fmla="*/ 316390 w 2729264"/>
                <a:gd name="connsiteY17" fmla="*/ 2594875 h 3589212"/>
                <a:gd name="connsiteX18" fmla="*/ 480535 w 2729264"/>
                <a:gd name="connsiteY18" fmla="*/ 1898740 h 3589212"/>
                <a:gd name="connsiteX19" fmla="*/ 500147 w 2729264"/>
                <a:gd name="connsiteY19" fmla="*/ 1794014 h 3589212"/>
                <a:gd name="connsiteX20" fmla="*/ 501361 w 2729264"/>
                <a:gd name="connsiteY20" fmla="*/ 1794014 h 3589212"/>
                <a:gd name="connsiteX21" fmla="*/ 500587 w 2729264"/>
                <a:gd name="connsiteY21" fmla="*/ 1791665 h 3589212"/>
                <a:gd name="connsiteX22" fmla="*/ 500751 w 2729264"/>
                <a:gd name="connsiteY22" fmla="*/ 1790790 h 3589212"/>
                <a:gd name="connsiteX23" fmla="*/ 518081 w 2729264"/>
                <a:gd name="connsiteY23" fmla="*/ 1738187 h 3589212"/>
                <a:gd name="connsiteX24" fmla="*/ 1364633 w 2729264"/>
                <a:gd name="connsiteY24" fmla="*/ 1527062 h 3589212"/>
                <a:gd name="connsiteX25" fmla="*/ 2211185 w 2729264"/>
                <a:gd name="connsiteY25" fmla="*/ 1738187 h 3589212"/>
                <a:gd name="connsiteX26" fmla="*/ 2228511 w 2729264"/>
                <a:gd name="connsiteY26" fmla="*/ 1790777 h 3589212"/>
                <a:gd name="connsiteX27" fmla="*/ 2185466 w 2729264"/>
                <a:gd name="connsiteY27" fmla="*/ 1560921 h 3589212"/>
                <a:gd name="connsiteX28" fmla="*/ 2185440 w 2729264"/>
                <a:gd name="connsiteY28" fmla="*/ 1560748 h 3589212"/>
                <a:gd name="connsiteX29" fmla="*/ 2185467 w 2729264"/>
                <a:gd name="connsiteY29" fmla="*/ 1560920 h 3589212"/>
                <a:gd name="connsiteX30" fmla="*/ 2228678 w 2729264"/>
                <a:gd name="connsiteY30" fmla="*/ 1791667 h 3589212"/>
                <a:gd name="connsiteX31" fmla="*/ 2227904 w 2729264"/>
                <a:gd name="connsiteY31" fmla="*/ 1794014 h 3589212"/>
                <a:gd name="connsiteX32" fmla="*/ 2229117 w 2729264"/>
                <a:gd name="connsiteY32" fmla="*/ 1794014 h 3589212"/>
                <a:gd name="connsiteX33" fmla="*/ 2228777 w 2729264"/>
                <a:gd name="connsiteY33" fmla="*/ 1792197 h 3589212"/>
                <a:gd name="connsiteX34" fmla="*/ 2248729 w 2729264"/>
                <a:gd name="connsiteY34" fmla="*/ 1898740 h 3589212"/>
                <a:gd name="connsiteX35" fmla="*/ 2412874 w 2729264"/>
                <a:gd name="connsiteY35" fmla="*/ 2594875 h 3589212"/>
                <a:gd name="connsiteX36" fmla="*/ 2650697 w 2729264"/>
                <a:gd name="connsiteY36" fmla="*/ 3373781 h 3589212"/>
                <a:gd name="connsiteX37" fmla="*/ 2710643 w 2729264"/>
                <a:gd name="connsiteY37" fmla="*/ 3538154 h 3589212"/>
                <a:gd name="connsiteX38" fmla="*/ 2694930 w 2729264"/>
                <a:gd name="connsiteY38" fmla="*/ 3510421 h 3589212"/>
                <a:gd name="connsiteX39" fmla="*/ 1364633 w 2729264"/>
                <a:gd name="connsiteY39" fmla="*/ 3218374 h 3589212"/>
                <a:gd name="connsiteX40" fmla="*/ 34336 w 2729264"/>
                <a:gd name="connsiteY40" fmla="*/ 3510421 h 3589212"/>
                <a:gd name="connsiteX41" fmla="*/ 18617 w 2729264"/>
                <a:gd name="connsiteY41" fmla="*/ 3538163 h 3589212"/>
                <a:gd name="connsiteX42" fmla="*/ 8649 w 2729264"/>
                <a:gd name="connsiteY42" fmla="*/ 3589212 h 3589212"/>
                <a:gd name="connsiteX43" fmla="*/ 0 w 2729264"/>
                <a:gd name="connsiteY43" fmla="*/ 3589212 h 3589212"/>
                <a:gd name="connsiteX44" fmla="*/ 11929 w 2729264"/>
                <a:gd name="connsiteY44" fmla="*/ 3556504 h 3589212"/>
                <a:gd name="connsiteX45" fmla="*/ 6749 w 2729264"/>
                <a:gd name="connsiteY45" fmla="*/ 3584134 h 3589212"/>
                <a:gd name="connsiteX46" fmla="*/ 8649 w 2729264"/>
                <a:gd name="connsiteY46" fmla="*/ 3589212 h 3589212"/>
                <a:gd name="connsiteX47" fmla="*/ 2729264 w 2729264"/>
                <a:gd name="connsiteY47" fmla="*/ 3589212 h 3589212"/>
                <a:gd name="connsiteX48" fmla="*/ 2720616 w 2729264"/>
                <a:gd name="connsiteY48" fmla="*/ 3589212 h 3589212"/>
                <a:gd name="connsiteX49" fmla="*/ 2722517 w 2729264"/>
                <a:gd name="connsiteY49" fmla="*/ 3584134 h 3589212"/>
                <a:gd name="connsiteX50" fmla="*/ 2717339 w 2729264"/>
                <a:gd name="connsiteY50" fmla="*/ 3556515 h 3589212"/>
                <a:gd name="connsiteX51" fmla="*/ 2729264 w 2729264"/>
                <a:gd name="connsiteY51" fmla="*/ 3589212 h 3589212"/>
                <a:gd name="connsiteX0" fmla="*/ 674667 w 2729264"/>
                <a:gd name="connsiteY0" fmla="*/ 0 h 3589212"/>
                <a:gd name="connsiteX1" fmla="*/ 674667 w 2729264"/>
                <a:gd name="connsiteY1" fmla="*/ 1 h 3589212"/>
                <a:gd name="connsiteX2" fmla="*/ 674667 w 2729264"/>
                <a:gd name="connsiteY2" fmla="*/ 0 h 3589212"/>
                <a:gd name="connsiteX3" fmla="*/ 2062612 w 2729264"/>
                <a:gd name="connsiteY3" fmla="*/ 458136 h 3589212"/>
                <a:gd name="connsiteX4" fmla="*/ 2057947 w 2729264"/>
                <a:gd name="connsiteY4" fmla="*/ 383685 h 3589212"/>
                <a:gd name="connsiteX5" fmla="*/ 2057549 w 2729264"/>
                <a:gd name="connsiteY5" fmla="*/ 353342 h 3589212"/>
                <a:gd name="connsiteX6" fmla="*/ 2062612 w 2729264"/>
                <a:gd name="connsiteY6" fmla="*/ 458136 h 3589212"/>
                <a:gd name="connsiteX7" fmla="*/ 500147 w 2729264"/>
                <a:gd name="connsiteY7" fmla="*/ 1794014 h 3589212"/>
                <a:gd name="connsiteX8" fmla="*/ 500147 w 2729264"/>
                <a:gd name="connsiteY8" fmla="*/ 1794014 h 3589212"/>
                <a:gd name="connsiteX9" fmla="*/ 500587 w 2729264"/>
                <a:gd name="connsiteY9" fmla="*/ 1791664 h 3589212"/>
                <a:gd name="connsiteX10" fmla="*/ 500587 w 2729264"/>
                <a:gd name="connsiteY10" fmla="*/ 1791665 h 3589212"/>
                <a:gd name="connsiteX11" fmla="*/ 500147 w 2729264"/>
                <a:gd name="connsiteY11" fmla="*/ 1794014 h 3589212"/>
                <a:gd name="connsiteX12" fmla="*/ 18617 w 2729264"/>
                <a:gd name="connsiteY12" fmla="*/ 3538163 h 3589212"/>
                <a:gd name="connsiteX13" fmla="*/ 78567 w 2729264"/>
                <a:gd name="connsiteY13" fmla="*/ 3373781 h 3589212"/>
                <a:gd name="connsiteX14" fmla="*/ 316390 w 2729264"/>
                <a:gd name="connsiteY14" fmla="*/ 2594875 h 3589212"/>
                <a:gd name="connsiteX15" fmla="*/ 480535 w 2729264"/>
                <a:gd name="connsiteY15" fmla="*/ 1898740 h 3589212"/>
                <a:gd name="connsiteX16" fmla="*/ 500147 w 2729264"/>
                <a:gd name="connsiteY16" fmla="*/ 1794014 h 3589212"/>
                <a:gd name="connsiteX17" fmla="*/ 501361 w 2729264"/>
                <a:gd name="connsiteY17" fmla="*/ 1794014 h 3589212"/>
                <a:gd name="connsiteX18" fmla="*/ 500587 w 2729264"/>
                <a:gd name="connsiteY18" fmla="*/ 1791665 h 3589212"/>
                <a:gd name="connsiteX19" fmla="*/ 500751 w 2729264"/>
                <a:gd name="connsiteY19" fmla="*/ 1790790 h 3589212"/>
                <a:gd name="connsiteX20" fmla="*/ 518081 w 2729264"/>
                <a:gd name="connsiteY20" fmla="*/ 1738187 h 3589212"/>
                <a:gd name="connsiteX21" fmla="*/ 1364633 w 2729264"/>
                <a:gd name="connsiteY21" fmla="*/ 1527062 h 3589212"/>
                <a:gd name="connsiteX22" fmla="*/ 2211185 w 2729264"/>
                <a:gd name="connsiteY22" fmla="*/ 1738187 h 3589212"/>
                <a:gd name="connsiteX23" fmla="*/ 2228511 w 2729264"/>
                <a:gd name="connsiteY23" fmla="*/ 1790777 h 3589212"/>
                <a:gd name="connsiteX24" fmla="*/ 2185466 w 2729264"/>
                <a:gd name="connsiteY24" fmla="*/ 1560921 h 3589212"/>
                <a:gd name="connsiteX25" fmla="*/ 2185440 w 2729264"/>
                <a:gd name="connsiteY25" fmla="*/ 1560748 h 3589212"/>
                <a:gd name="connsiteX26" fmla="*/ 2185467 w 2729264"/>
                <a:gd name="connsiteY26" fmla="*/ 1560920 h 3589212"/>
                <a:gd name="connsiteX27" fmla="*/ 2228678 w 2729264"/>
                <a:gd name="connsiteY27" fmla="*/ 1791667 h 3589212"/>
                <a:gd name="connsiteX28" fmla="*/ 2227904 w 2729264"/>
                <a:gd name="connsiteY28" fmla="*/ 1794014 h 3589212"/>
                <a:gd name="connsiteX29" fmla="*/ 2229117 w 2729264"/>
                <a:gd name="connsiteY29" fmla="*/ 1794014 h 3589212"/>
                <a:gd name="connsiteX30" fmla="*/ 2228777 w 2729264"/>
                <a:gd name="connsiteY30" fmla="*/ 1792197 h 3589212"/>
                <a:gd name="connsiteX31" fmla="*/ 2248729 w 2729264"/>
                <a:gd name="connsiteY31" fmla="*/ 1898740 h 3589212"/>
                <a:gd name="connsiteX32" fmla="*/ 2412874 w 2729264"/>
                <a:gd name="connsiteY32" fmla="*/ 2594875 h 3589212"/>
                <a:gd name="connsiteX33" fmla="*/ 2650697 w 2729264"/>
                <a:gd name="connsiteY33" fmla="*/ 3373781 h 3589212"/>
                <a:gd name="connsiteX34" fmla="*/ 2710643 w 2729264"/>
                <a:gd name="connsiteY34" fmla="*/ 3538154 h 3589212"/>
                <a:gd name="connsiteX35" fmla="*/ 2694930 w 2729264"/>
                <a:gd name="connsiteY35" fmla="*/ 3510421 h 3589212"/>
                <a:gd name="connsiteX36" fmla="*/ 1364633 w 2729264"/>
                <a:gd name="connsiteY36" fmla="*/ 3218374 h 3589212"/>
                <a:gd name="connsiteX37" fmla="*/ 34336 w 2729264"/>
                <a:gd name="connsiteY37" fmla="*/ 3510421 h 3589212"/>
                <a:gd name="connsiteX38" fmla="*/ 18617 w 2729264"/>
                <a:gd name="connsiteY38" fmla="*/ 3538163 h 3589212"/>
                <a:gd name="connsiteX39" fmla="*/ 8649 w 2729264"/>
                <a:gd name="connsiteY39" fmla="*/ 3589212 h 3589212"/>
                <a:gd name="connsiteX40" fmla="*/ 0 w 2729264"/>
                <a:gd name="connsiteY40" fmla="*/ 3589212 h 3589212"/>
                <a:gd name="connsiteX41" fmla="*/ 11929 w 2729264"/>
                <a:gd name="connsiteY41" fmla="*/ 3556504 h 3589212"/>
                <a:gd name="connsiteX42" fmla="*/ 6749 w 2729264"/>
                <a:gd name="connsiteY42" fmla="*/ 3584134 h 3589212"/>
                <a:gd name="connsiteX43" fmla="*/ 8649 w 2729264"/>
                <a:gd name="connsiteY43" fmla="*/ 3589212 h 3589212"/>
                <a:gd name="connsiteX44" fmla="*/ 2729264 w 2729264"/>
                <a:gd name="connsiteY44" fmla="*/ 3589212 h 3589212"/>
                <a:gd name="connsiteX45" fmla="*/ 2720616 w 2729264"/>
                <a:gd name="connsiteY45" fmla="*/ 3589212 h 3589212"/>
                <a:gd name="connsiteX46" fmla="*/ 2722517 w 2729264"/>
                <a:gd name="connsiteY46" fmla="*/ 3584134 h 3589212"/>
                <a:gd name="connsiteX47" fmla="*/ 2717339 w 2729264"/>
                <a:gd name="connsiteY47" fmla="*/ 3556515 h 3589212"/>
                <a:gd name="connsiteX48" fmla="*/ 2729264 w 2729264"/>
                <a:gd name="connsiteY48" fmla="*/ 3589212 h 3589212"/>
                <a:gd name="connsiteX0" fmla="*/ 674667 w 2729264"/>
                <a:gd name="connsiteY0" fmla="*/ 0 h 3589212"/>
                <a:gd name="connsiteX1" fmla="*/ 674667 w 2729264"/>
                <a:gd name="connsiteY1" fmla="*/ 1 h 3589212"/>
                <a:gd name="connsiteX2" fmla="*/ 674667 w 2729264"/>
                <a:gd name="connsiteY2" fmla="*/ 0 h 3589212"/>
                <a:gd name="connsiteX3" fmla="*/ 2057549 w 2729264"/>
                <a:gd name="connsiteY3" fmla="*/ 353342 h 3589212"/>
                <a:gd name="connsiteX4" fmla="*/ 2057947 w 2729264"/>
                <a:gd name="connsiteY4" fmla="*/ 383685 h 3589212"/>
                <a:gd name="connsiteX5" fmla="*/ 2057549 w 2729264"/>
                <a:gd name="connsiteY5" fmla="*/ 353342 h 3589212"/>
                <a:gd name="connsiteX6" fmla="*/ 500147 w 2729264"/>
                <a:gd name="connsiteY6" fmla="*/ 1794014 h 3589212"/>
                <a:gd name="connsiteX7" fmla="*/ 500147 w 2729264"/>
                <a:gd name="connsiteY7" fmla="*/ 1794014 h 3589212"/>
                <a:gd name="connsiteX8" fmla="*/ 500587 w 2729264"/>
                <a:gd name="connsiteY8" fmla="*/ 1791664 h 3589212"/>
                <a:gd name="connsiteX9" fmla="*/ 500587 w 2729264"/>
                <a:gd name="connsiteY9" fmla="*/ 1791665 h 3589212"/>
                <a:gd name="connsiteX10" fmla="*/ 500147 w 2729264"/>
                <a:gd name="connsiteY10" fmla="*/ 1794014 h 3589212"/>
                <a:gd name="connsiteX11" fmla="*/ 18617 w 2729264"/>
                <a:gd name="connsiteY11" fmla="*/ 3538163 h 3589212"/>
                <a:gd name="connsiteX12" fmla="*/ 78567 w 2729264"/>
                <a:gd name="connsiteY12" fmla="*/ 3373781 h 3589212"/>
                <a:gd name="connsiteX13" fmla="*/ 316390 w 2729264"/>
                <a:gd name="connsiteY13" fmla="*/ 2594875 h 3589212"/>
                <a:gd name="connsiteX14" fmla="*/ 480535 w 2729264"/>
                <a:gd name="connsiteY14" fmla="*/ 1898740 h 3589212"/>
                <a:gd name="connsiteX15" fmla="*/ 500147 w 2729264"/>
                <a:gd name="connsiteY15" fmla="*/ 1794014 h 3589212"/>
                <a:gd name="connsiteX16" fmla="*/ 501361 w 2729264"/>
                <a:gd name="connsiteY16" fmla="*/ 1794014 h 3589212"/>
                <a:gd name="connsiteX17" fmla="*/ 500587 w 2729264"/>
                <a:gd name="connsiteY17" fmla="*/ 1791665 h 3589212"/>
                <a:gd name="connsiteX18" fmla="*/ 500751 w 2729264"/>
                <a:gd name="connsiteY18" fmla="*/ 1790790 h 3589212"/>
                <a:gd name="connsiteX19" fmla="*/ 518081 w 2729264"/>
                <a:gd name="connsiteY19" fmla="*/ 1738187 h 3589212"/>
                <a:gd name="connsiteX20" fmla="*/ 1364633 w 2729264"/>
                <a:gd name="connsiteY20" fmla="*/ 1527062 h 3589212"/>
                <a:gd name="connsiteX21" fmla="*/ 2211185 w 2729264"/>
                <a:gd name="connsiteY21" fmla="*/ 1738187 h 3589212"/>
                <a:gd name="connsiteX22" fmla="*/ 2228511 w 2729264"/>
                <a:gd name="connsiteY22" fmla="*/ 1790777 h 3589212"/>
                <a:gd name="connsiteX23" fmla="*/ 2185466 w 2729264"/>
                <a:gd name="connsiteY23" fmla="*/ 1560921 h 3589212"/>
                <a:gd name="connsiteX24" fmla="*/ 2185440 w 2729264"/>
                <a:gd name="connsiteY24" fmla="*/ 1560748 h 3589212"/>
                <a:gd name="connsiteX25" fmla="*/ 2185467 w 2729264"/>
                <a:gd name="connsiteY25" fmla="*/ 1560920 h 3589212"/>
                <a:gd name="connsiteX26" fmla="*/ 2228678 w 2729264"/>
                <a:gd name="connsiteY26" fmla="*/ 1791667 h 3589212"/>
                <a:gd name="connsiteX27" fmla="*/ 2227904 w 2729264"/>
                <a:gd name="connsiteY27" fmla="*/ 1794014 h 3589212"/>
                <a:gd name="connsiteX28" fmla="*/ 2229117 w 2729264"/>
                <a:gd name="connsiteY28" fmla="*/ 1794014 h 3589212"/>
                <a:gd name="connsiteX29" fmla="*/ 2228777 w 2729264"/>
                <a:gd name="connsiteY29" fmla="*/ 1792197 h 3589212"/>
                <a:gd name="connsiteX30" fmla="*/ 2248729 w 2729264"/>
                <a:gd name="connsiteY30" fmla="*/ 1898740 h 3589212"/>
                <a:gd name="connsiteX31" fmla="*/ 2412874 w 2729264"/>
                <a:gd name="connsiteY31" fmla="*/ 2594875 h 3589212"/>
                <a:gd name="connsiteX32" fmla="*/ 2650697 w 2729264"/>
                <a:gd name="connsiteY32" fmla="*/ 3373781 h 3589212"/>
                <a:gd name="connsiteX33" fmla="*/ 2710643 w 2729264"/>
                <a:gd name="connsiteY33" fmla="*/ 3538154 h 3589212"/>
                <a:gd name="connsiteX34" fmla="*/ 2694930 w 2729264"/>
                <a:gd name="connsiteY34" fmla="*/ 3510421 h 3589212"/>
                <a:gd name="connsiteX35" fmla="*/ 1364633 w 2729264"/>
                <a:gd name="connsiteY35" fmla="*/ 3218374 h 3589212"/>
                <a:gd name="connsiteX36" fmla="*/ 34336 w 2729264"/>
                <a:gd name="connsiteY36" fmla="*/ 3510421 h 3589212"/>
                <a:gd name="connsiteX37" fmla="*/ 18617 w 2729264"/>
                <a:gd name="connsiteY37" fmla="*/ 3538163 h 3589212"/>
                <a:gd name="connsiteX38" fmla="*/ 8649 w 2729264"/>
                <a:gd name="connsiteY38" fmla="*/ 3589212 h 3589212"/>
                <a:gd name="connsiteX39" fmla="*/ 0 w 2729264"/>
                <a:gd name="connsiteY39" fmla="*/ 3589212 h 3589212"/>
                <a:gd name="connsiteX40" fmla="*/ 11929 w 2729264"/>
                <a:gd name="connsiteY40" fmla="*/ 3556504 h 3589212"/>
                <a:gd name="connsiteX41" fmla="*/ 6749 w 2729264"/>
                <a:gd name="connsiteY41" fmla="*/ 3584134 h 3589212"/>
                <a:gd name="connsiteX42" fmla="*/ 8649 w 2729264"/>
                <a:gd name="connsiteY42" fmla="*/ 3589212 h 3589212"/>
                <a:gd name="connsiteX43" fmla="*/ 2729264 w 2729264"/>
                <a:gd name="connsiteY43" fmla="*/ 3589212 h 3589212"/>
                <a:gd name="connsiteX44" fmla="*/ 2720616 w 2729264"/>
                <a:gd name="connsiteY44" fmla="*/ 3589212 h 3589212"/>
                <a:gd name="connsiteX45" fmla="*/ 2722517 w 2729264"/>
                <a:gd name="connsiteY45" fmla="*/ 3584134 h 3589212"/>
                <a:gd name="connsiteX46" fmla="*/ 2717339 w 2729264"/>
                <a:gd name="connsiteY46" fmla="*/ 3556515 h 3589212"/>
                <a:gd name="connsiteX47" fmla="*/ 2729264 w 2729264"/>
                <a:gd name="connsiteY47" fmla="*/ 3589212 h 3589212"/>
                <a:gd name="connsiteX0" fmla="*/ 674667 w 2729264"/>
                <a:gd name="connsiteY0" fmla="*/ 0 h 3589212"/>
                <a:gd name="connsiteX1" fmla="*/ 674667 w 2729264"/>
                <a:gd name="connsiteY1" fmla="*/ 1 h 3589212"/>
                <a:gd name="connsiteX2" fmla="*/ 674667 w 2729264"/>
                <a:gd name="connsiteY2" fmla="*/ 0 h 3589212"/>
                <a:gd name="connsiteX3" fmla="*/ 500147 w 2729264"/>
                <a:gd name="connsiteY3" fmla="*/ 1794014 h 3589212"/>
                <a:gd name="connsiteX4" fmla="*/ 500147 w 2729264"/>
                <a:gd name="connsiteY4" fmla="*/ 1794014 h 3589212"/>
                <a:gd name="connsiteX5" fmla="*/ 500587 w 2729264"/>
                <a:gd name="connsiteY5" fmla="*/ 1791664 h 3589212"/>
                <a:gd name="connsiteX6" fmla="*/ 500587 w 2729264"/>
                <a:gd name="connsiteY6" fmla="*/ 1791665 h 3589212"/>
                <a:gd name="connsiteX7" fmla="*/ 500147 w 2729264"/>
                <a:gd name="connsiteY7" fmla="*/ 1794014 h 3589212"/>
                <a:gd name="connsiteX8" fmla="*/ 18617 w 2729264"/>
                <a:gd name="connsiteY8" fmla="*/ 3538163 h 3589212"/>
                <a:gd name="connsiteX9" fmla="*/ 78567 w 2729264"/>
                <a:gd name="connsiteY9" fmla="*/ 3373781 h 3589212"/>
                <a:gd name="connsiteX10" fmla="*/ 316390 w 2729264"/>
                <a:gd name="connsiteY10" fmla="*/ 2594875 h 3589212"/>
                <a:gd name="connsiteX11" fmla="*/ 480535 w 2729264"/>
                <a:gd name="connsiteY11" fmla="*/ 1898740 h 3589212"/>
                <a:gd name="connsiteX12" fmla="*/ 500147 w 2729264"/>
                <a:gd name="connsiteY12" fmla="*/ 1794014 h 3589212"/>
                <a:gd name="connsiteX13" fmla="*/ 501361 w 2729264"/>
                <a:gd name="connsiteY13" fmla="*/ 1794014 h 3589212"/>
                <a:gd name="connsiteX14" fmla="*/ 500587 w 2729264"/>
                <a:gd name="connsiteY14" fmla="*/ 1791665 h 3589212"/>
                <a:gd name="connsiteX15" fmla="*/ 500751 w 2729264"/>
                <a:gd name="connsiteY15" fmla="*/ 1790790 h 3589212"/>
                <a:gd name="connsiteX16" fmla="*/ 518081 w 2729264"/>
                <a:gd name="connsiteY16" fmla="*/ 1738187 h 3589212"/>
                <a:gd name="connsiteX17" fmla="*/ 1364633 w 2729264"/>
                <a:gd name="connsiteY17" fmla="*/ 1527062 h 3589212"/>
                <a:gd name="connsiteX18" fmla="*/ 2211185 w 2729264"/>
                <a:gd name="connsiteY18" fmla="*/ 1738187 h 3589212"/>
                <a:gd name="connsiteX19" fmla="*/ 2228511 w 2729264"/>
                <a:gd name="connsiteY19" fmla="*/ 1790777 h 3589212"/>
                <a:gd name="connsiteX20" fmla="*/ 2185466 w 2729264"/>
                <a:gd name="connsiteY20" fmla="*/ 1560921 h 3589212"/>
                <a:gd name="connsiteX21" fmla="*/ 2185440 w 2729264"/>
                <a:gd name="connsiteY21" fmla="*/ 1560748 h 3589212"/>
                <a:gd name="connsiteX22" fmla="*/ 2185467 w 2729264"/>
                <a:gd name="connsiteY22" fmla="*/ 1560920 h 3589212"/>
                <a:gd name="connsiteX23" fmla="*/ 2228678 w 2729264"/>
                <a:gd name="connsiteY23" fmla="*/ 1791667 h 3589212"/>
                <a:gd name="connsiteX24" fmla="*/ 2227904 w 2729264"/>
                <a:gd name="connsiteY24" fmla="*/ 1794014 h 3589212"/>
                <a:gd name="connsiteX25" fmla="*/ 2229117 w 2729264"/>
                <a:gd name="connsiteY25" fmla="*/ 1794014 h 3589212"/>
                <a:gd name="connsiteX26" fmla="*/ 2228777 w 2729264"/>
                <a:gd name="connsiteY26" fmla="*/ 1792197 h 3589212"/>
                <a:gd name="connsiteX27" fmla="*/ 2248729 w 2729264"/>
                <a:gd name="connsiteY27" fmla="*/ 1898740 h 3589212"/>
                <a:gd name="connsiteX28" fmla="*/ 2412874 w 2729264"/>
                <a:gd name="connsiteY28" fmla="*/ 2594875 h 3589212"/>
                <a:gd name="connsiteX29" fmla="*/ 2650697 w 2729264"/>
                <a:gd name="connsiteY29" fmla="*/ 3373781 h 3589212"/>
                <a:gd name="connsiteX30" fmla="*/ 2710643 w 2729264"/>
                <a:gd name="connsiteY30" fmla="*/ 3538154 h 3589212"/>
                <a:gd name="connsiteX31" fmla="*/ 2694930 w 2729264"/>
                <a:gd name="connsiteY31" fmla="*/ 3510421 h 3589212"/>
                <a:gd name="connsiteX32" fmla="*/ 1364633 w 2729264"/>
                <a:gd name="connsiteY32" fmla="*/ 3218374 h 3589212"/>
                <a:gd name="connsiteX33" fmla="*/ 34336 w 2729264"/>
                <a:gd name="connsiteY33" fmla="*/ 3510421 h 3589212"/>
                <a:gd name="connsiteX34" fmla="*/ 18617 w 2729264"/>
                <a:gd name="connsiteY34" fmla="*/ 3538163 h 3589212"/>
                <a:gd name="connsiteX35" fmla="*/ 8649 w 2729264"/>
                <a:gd name="connsiteY35" fmla="*/ 3589212 h 3589212"/>
                <a:gd name="connsiteX36" fmla="*/ 0 w 2729264"/>
                <a:gd name="connsiteY36" fmla="*/ 3589212 h 3589212"/>
                <a:gd name="connsiteX37" fmla="*/ 11929 w 2729264"/>
                <a:gd name="connsiteY37" fmla="*/ 3556504 h 3589212"/>
                <a:gd name="connsiteX38" fmla="*/ 6749 w 2729264"/>
                <a:gd name="connsiteY38" fmla="*/ 3584134 h 3589212"/>
                <a:gd name="connsiteX39" fmla="*/ 8649 w 2729264"/>
                <a:gd name="connsiteY39" fmla="*/ 3589212 h 3589212"/>
                <a:gd name="connsiteX40" fmla="*/ 2729264 w 2729264"/>
                <a:gd name="connsiteY40" fmla="*/ 3589212 h 3589212"/>
                <a:gd name="connsiteX41" fmla="*/ 2720616 w 2729264"/>
                <a:gd name="connsiteY41" fmla="*/ 3589212 h 3589212"/>
                <a:gd name="connsiteX42" fmla="*/ 2722517 w 2729264"/>
                <a:gd name="connsiteY42" fmla="*/ 3584134 h 3589212"/>
                <a:gd name="connsiteX43" fmla="*/ 2717339 w 2729264"/>
                <a:gd name="connsiteY43" fmla="*/ 3556515 h 3589212"/>
                <a:gd name="connsiteX44" fmla="*/ 2729264 w 2729264"/>
                <a:gd name="connsiteY44" fmla="*/ 3589212 h 3589212"/>
                <a:gd name="connsiteX0" fmla="*/ 500147 w 2729264"/>
                <a:gd name="connsiteY0" fmla="*/ 266952 h 2062150"/>
                <a:gd name="connsiteX1" fmla="*/ 500147 w 2729264"/>
                <a:gd name="connsiteY1" fmla="*/ 266952 h 2062150"/>
                <a:gd name="connsiteX2" fmla="*/ 500587 w 2729264"/>
                <a:gd name="connsiteY2" fmla="*/ 264602 h 2062150"/>
                <a:gd name="connsiteX3" fmla="*/ 500587 w 2729264"/>
                <a:gd name="connsiteY3" fmla="*/ 264603 h 2062150"/>
                <a:gd name="connsiteX4" fmla="*/ 500147 w 2729264"/>
                <a:gd name="connsiteY4" fmla="*/ 266952 h 2062150"/>
                <a:gd name="connsiteX5" fmla="*/ 18617 w 2729264"/>
                <a:gd name="connsiteY5" fmla="*/ 2011101 h 2062150"/>
                <a:gd name="connsiteX6" fmla="*/ 78567 w 2729264"/>
                <a:gd name="connsiteY6" fmla="*/ 1846719 h 2062150"/>
                <a:gd name="connsiteX7" fmla="*/ 316390 w 2729264"/>
                <a:gd name="connsiteY7" fmla="*/ 1067813 h 2062150"/>
                <a:gd name="connsiteX8" fmla="*/ 480535 w 2729264"/>
                <a:gd name="connsiteY8" fmla="*/ 371678 h 2062150"/>
                <a:gd name="connsiteX9" fmla="*/ 500147 w 2729264"/>
                <a:gd name="connsiteY9" fmla="*/ 266952 h 2062150"/>
                <a:gd name="connsiteX10" fmla="*/ 501361 w 2729264"/>
                <a:gd name="connsiteY10" fmla="*/ 266952 h 2062150"/>
                <a:gd name="connsiteX11" fmla="*/ 500587 w 2729264"/>
                <a:gd name="connsiteY11" fmla="*/ 264603 h 2062150"/>
                <a:gd name="connsiteX12" fmla="*/ 500751 w 2729264"/>
                <a:gd name="connsiteY12" fmla="*/ 263728 h 2062150"/>
                <a:gd name="connsiteX13" fmla="*/ 518081 w 2729264"/>
                <a:gd name="connsiteY13" fmla="*/ 211125 h 2062150"/>
                <a:gd name="connsiteX14" fmla="*/ 1364633 w 2729264"/>
                <a:gd name="connsiteY14" fmla="*/ 0 h 2062150"/>
                <a:gd name="connsiteX15" fmla="*/ 2211185 w 2729264"/>
                <a:gd name="connsiteY15" fmla="*/ 211125 h 2062150"/>
                <a:gd name="connsiteX16" fmla="*/ 2228511 w 2729264"/>
                <a:gd name="connsiteY16" fmla="*/ 263715 h 2062150"/>
                <a:gd name="connsiteX17" fmla="*/ 2185466 w 2729264"/>
                <a:gd name="connsiteY17" fmla="*/ 33859 h 2062150"/>
                <a:gd name="connsiteX18" fmla="*/ 2185440 w 2729264"/>
                <a:gd name="connsiteY18" fmla="*/ 33686 h 2062150"/>
                <a:gd name="connsiteX19" fmla="*/ 2185467 w 2729264"/>
                <a:gd name="connsiteY19" fmla="*/ 33858 h 2062150"/>
                <a:gd name="connsiteX20" fmla="*/ 2228678 w 2729264"/>
                <a:gd name="connsiteY20" fmla="*/ 264605 h 2062150"/>
                <a:gd name="connsiteX21" fmla="*/ 2227904 w 2729264"/>
                <a:gd name="connsiteY21" fmla="*/ 266952 h 2062150"/>
                <a:gd name="connsiteX22" fmla="*/ 2229117 w 2729264"/>
                <a:gd name="connsiteY22" fmla="*/ 266952 h 2062150"/>
                <a:gd name="connsiteX23" fmla="*/ 2228777 w 2729264"/>
                <a:gd name="connsiteY23" fmla="*/ 265135 h 2062150"/>
                <a:gd name="connsiteX24" fmla="*/ 2248729 w 2729264"/>
                <a:gd name="connsiteY24" fmla="*/ 371678 h 2062150"/>
                <a:gd name="connsiteX25" fmla="*/ 2412874 w 2729264"/>
                <a:gd name="connsiteY25" fmla="*/ 1067813 h 2062150"/>
                <a:gd name="connsiteX26" fmla="*/ 2650697 w 2729264"/>
                <a:gd name="connsiteY26" fmla="*/ 1846719 h 2062150"/>
                <a:gd name="connsiteX27" fmla="*/ 2710643 w 2729264"/>
                <a:gd name="connsiteY27" fmla="*/ 2011092 h 2062150"/>
                <a:gd name="connsiteX28" fmla="*/ 2694930 w 2729264"/>
                <a:gd name="connsiteY28" fmla="*/ 1983359 h 2062150"/>
                <a:gd name="connsiteX29" fmla="*/ 1364633 w 2729264"/>
                <a:gd name="connsiteY29" fmla="*/ 1691312 h 2062150"/>
                <a:gd name="connsiteX30" fmla="*/ 34336 w 2729264"/>
                <a:gd name="connsiteY30" fmla="*/ 1983359 h 2062150"/>
                <a:gd name="connsiteX31" fmla="*/ 18617 w 2729264"/>
                <a:gd name="connsiteY31" fmla="*/ 2011101 h 2062150"/>
                <a:gd name="connsiteX32" fmla="*/ 8649 w 2729264"/>
                <a:gd name="connsiteY32" fmla="*/ 2062150 h 2062150"/>
                <a:gd name="connsiteX33" fmla="*/ 0 w 2729264"/>
                <a:gd name="connsiteY33" fmla="*/ 2062150 h 2062150"/>
                <a:gd name="connsiteX34" fmla="*/ 11929 w 2729264"/>
                <a:gd name="connsiteY34" fmla="*/ 2029442 h 2062150"/>
                <a:gd name="connsiteX35" fmla="*/ 6749 w 2729264"/>
                <a:gd name="connsiteY35" fmla="*/ 2057072 h 2062150"/>
                <a:gd name="connsiteX36" fmla="*/ 8649 w 2729264"/>
                <a:gd name="connsiteY36" fmla="*/ 2062150 h 2062150"/>
                <a:gd name="connsiteX37" fmla="*/ 2729264 w 2729264"/>
                <a:gd name="connsiteY37" fmla="*/ 2062150 h 2062150"/>
                <a:gd name="connsiteX38" fmla="*/ 2720616 w 2729264"/>
                <a:gd name="connsiteY38" fmla="*/ 2062150 h 2062150"/>
                <a:gd name="connsiteX39" fmla="*/ 2722517 w 2729264"/>
                <a:gd name="connsiteY39" fmla="*/ 2057072 h 2062150"/>
                <a:gd name="connsiteX40" fmla="*/ 2717339 w 2729264"/>
                <a:gd name="connsiteY40" fmla="*/ 2029453 h 2062150"/>
                <a:gd name="connsiteX41" fmla="*/ 2729264 w 2729264"/>
                <a:gd name="connsiteY41" fmla="*/ 2062150 h 2062150"/>
                <a:gd name="connsiteX0" fmla="*/ 500147 w 2729264"/>
                <a:gd name="connsiteY0" fmla="*/ 266952 h 2062150"/>
                <a:gd name="connsiteX1" fmla="*/ 500147 w 2729264"/>
                <a:gd name="connsiteY1" fmla="*/ 266952 h 2062150"/>
                <a:gd name="connsiteX2" fmla="*/ 500587 w 2729264"/>
                <a:gd name="connsiteY2" fmla="*/ 264602 h 2062150"/>
                <a:gd name="connsiteX3" fmla="*/ 500587 w 2729264"/>
                <a:gd name="connsiteY3" fmla="*/ 264603 h 2062150"/>
                <a:gd name="connsiteX4" fmla="*/ 500147 w 2729264"/>
                <a:gd name="connsiteY4" fmla="*/ 266952 h 2062150"/>
                <a:gd name="connsiteX5" fmla="*/ 18617 w 2729264"/>
                <a:gd name="connsiteY5" fmla="*/ 2011101 h 2062150"/>
                <a:gd name="connsiteX6" fmla="*/ 78567 w 2729264"/>
                <a:gd name="connsiteY6" fmla="*/ 1846719 h 2062150"/>
                <a:gd name="connsiteX7" fmla="*/ 316390 w 2729264"/>
                <a:gd name="connsiteY7" fmla="*/ 1067813 h 2062150"/>
                <a:gd name="connsiteX8" fmla="*/ 480535 w 2729264"/>
                <a:gd name="connsiteY8" fmla="*/ 371678 h 2062150"/>
                <a:gd name="connsiteX9" fmla="*/ 500147 w 2729264"/>
                <a:gd name="connsiteY9" fmla="*/ 266952 h 2062150"/>
                <a:gd name="connsiteX10" fmla="*/ 501361 w 2729264"/>
                <a:gd name="connsiteY10" fmla="*/ 266952 h 2062150"/>
                <a:gd name="connsiteX11" fmla="*/ 500587 w 2729264"/>
                <a:gd name="connsiteY11" fmla="*/ 264603 h 2062150"/>
                <a:gd name="connsiteX12" fmla="*/ 500751 w 2729264"/>
                <a:gd name="connsiteY12" fmla="*/ 263728 h 2062150"/>
                <a:gd name="connsiteX13" fmla="*/ 518081 w 2729264"/>
                <a:gd name="connsiteY13" fmla="*/ 211125 h 2062150"/>
                <a:gd name="connsiteX14" fmla="*/ 1364633 w 2729264"/>
                <a:gd name="connsiteY14" fmla="*/ 0 h 2062150"/>
                <a:gd name="connsiteX15" fmla="*/ 2211185 w 2729264"/>
                <a:gd name="connsiteY15" fmla="*/ 211125 h 2062150"/>
                <a:gd name="connsiteX16" fmla="*/ 2228511 w 2729264"/>
                <a:gd name="connsiteY16" fmla="*/ 263715 h 2062150"/>
                <a:gd name="connsiteX17" fmla="*/ 2185466 w 2729264"/>
                <a:gd name="connsiteY17" fmla="*/ 33859 h 2062150"/>
                <a:gd name="connsiteX18" fmla="*/ 2185440 w 2729264"/>
                <a:gd name="connsiteY18" fmla="*/ 33686 h 2062150"/>
                <a:gd name="connsiteX19" fmla="*/ 2228678 w 2729264"/>
                <a:gd name="connsiteY19" fmla="*/ 264605 h 2062150"/>
                <a:gd name="connsiteX20" fmla="*/ 2227904 w 2729264"/>
                <a:gd name="connsiteY20" fmla="*/ 266952 h 2062150"/>
                <a:gd name="connsiteX21" fmla="*/ 2229117 w 2729264"/>
                <a:gd name="connsiteY21" fmla="*/ 266952 h 2062150"/>
                <a:gd name="connsiteX22" fmla="*/ 2228777 w 2729264"/>
                <a:gd name="connsiteY22" fmla="*/ 265135 h 2062150"/>
                <a:gd name="connsiteX23" fmla="*/ 2248729 w 2729264"/>
                <a:gd name="connsiteY23" fmla="*/ 371678 h 2062150"/>
                <a:gd name="connsiteX24" fmla="*/ 2412874 w 2729264"/>
                <a:gd name="connsiteY24" fmla="*/ 1067813 h 2062150"/>
                <a:gd name="connsiteX25" fmla="*/ 2650697 w 2729264"/>
                <a:gd name="connsiteY25" fmla="*/ 1846719 h 2062150"/>
                <a:gd name="connsiteX26" fmla="*/ 2710643 w 2729264"/>
                <a:gd name="connsiteY26" fmla="*/ 2011092 h 2062150"/>
                <a:gd name="connsiteX27" fmla="*/ 2694930 w 2729264"/>
                <a:gd name="connsiteY27" fmla="*/ 1983359 h 2062150"/>
                <a:gd name="connsiteX28" fmla="*/ 1364633 w 2729264"/>
                <a:gd name="connsiteY28" fmla="*/ 1691312 h 2062150"/>
                <a:gd name="connsiteX29" fmla="*/ 34336 w 2729264"/>
                <a:gd name="connsiteY29" fmla="*/ 1983359 h 2062150"/>
                <a:gd name="connsiteX30" fmla="*/ 18617 w 2729264"/>
                <a:gd name="connsiteY30" fmla="*/ 2011101 h 2062150"/>
                <a:gd name="connsiteX31" fmla="*/ 8649 w 2729264"/>
                <a:gd name="connsiteY31" fmla="*/ 2062150 h 2062150"/>
                <a:gd name="connsiteX32" fmla="*/ 0 w 2729264"/>
                <a:gd name="connsiteY32" fmla="*/ 2062150 h 2062150"/>
                <a:gd name="connsiteX33" fmla="*/ 11929 w 2729264"/>
                <a:gd name="connsiteY33" fmla="*/ 2029442 h 2062150"/>
                <a:gd name="connsiteX34" fmla="*/ 6749 w 2729264"/>
                <a:gd name="connsiteY34" fmla="*/ 2057072 h 2062150"/>
                <a:gd name="connsiteX35" fmla="*/ 8649 w 2729264"/>
                <a:gd name="connsiteY35" fmla="*/ 2062150 h 2062150"/>
                <a:gd name="connsiteX36" fmla="*/ 2729264 w 2729264"/>
                <a:gd name="connsiteY36" fmla="*/ 2062150 h 2062150"/>
                <a:gd name="connsiteX37" fmla="*/ 2720616 w 2729264"/>
                <a:gd name="connsiteY37" fmla="*/ 2062150 h 2062150"/>
                <a:gd name="connsiteX38" fmla="*/ 2722517 w 2729264"/>
                <a:gd name="connsiteY38" fmla="*/ 2057072 h 2062150"/>
                <a:gd name="connsiteX39" fmla="*/ 2717339 w 2729264"/>
                <a:gd name="connsiteY39" fmla="*/ 2029453 h 2062150"/>
                <a:gd name="connsiteX40" fmla="*/ 2729264 w 2729264"/>
                <a:gd name="connsiteY40" fmla="*/ 2062150 h 2062150"/>
                <a:gd name="connsiteX0" fmla="*/ 500147 w 2729264"/>
                <a:gd name="connsiteY0" fmla="*/ 266952 h 2062150"/>
                <a:gd name="connsiteX1" fmla="*/ 500147 w 2729264"/>
                <a:gd name="connsiteY1" fmla="*/ 266952 h 2062150"/>
                <a:gd name="connsiteX2" fmla="*/ 500587 w 2729264"/>
                <a:gd name="connsiteY2" fmla="*/ 264602 h 2062150"/>
                <a:gd name="connsiteX3" fmla="*/ 500587 w 2729264"/>
                <a:gd name="connsiteY3" fmla="*/ 264603 h 2062150"/>
                <a:gd name="connsiteX4" fmla="*/ 500147 w 2729264"/>
                <a:gd name="connsiteY4" fmla="*/ 266952 h 2062150"/>
                <a:gd name="connsiteX5" fmla="*/ 18617 w 2729264"/>
                <a:gd name="connsiteY5" fmla="*/ 2011101 h 2062150"/>
                <a:gd name="connsiteX6" fmla="*/ 78567 w 2729264"/>
                <a:gd name="connsiteY6" fmla="*/ 1846719 h 2062150"/>
                <a:gd name="connsiteX7" fmla="*/ 316390 w 2729264"/>
                <a:gd name="connsiteY7" fmla="*/ 1067813 h 2062150"/>
                <a:gd name="connsiteX8" fmla="*/ 480535 w 2729264"/>
                <a:gd name="connsiteY8" fmla="*/ 371678 h 2062150"/>
                <a:gd name="connsiteX9" fmla="*/ 500147 w 2729264"/>
                <a:gd name="connsiteY9" fmla="*/ 266952 h 2062150"/>
                <a:gd name="connsiteX10" fmla="*/ 501361 w 2729264"/>
                <a:gd name="connsiteY10" fmla="*/ 266952 h 2062150"/>
                <a:gd name="connsiteX11" fmla="*/ 500587 w 2729264"/>
                <a:gd name="connsiteY11" fmla="*/ 264603 h 2062150"/>
                <a:gd name="connsiteX12" fmla="*/ 500751 w 2729264"/>
                <a:gd name="connsiteY12" fmla="*/ 263728 h 2062150"/>
                <a:gd name="connsiteX13" fmla="*/ 518081 w 2729264"/>
                <a:gd name="connsiteY13" fmla="*/ 211125 h 2062150"/>
                <a:gd name="connsiteX14" fmla="*/ 1364633 w 2729264"/>
                <a:gd name="connsiteY14" fmla="*/ 0 h 2062150"/>
                <a:gd name="connsiteX15" fmla="*/ 2211185 w 2729264"/>
                <a:gd name="connsiteY15" fmla="*/ 211125 h 2062150"/>
                <a:gd name="connsiteX16" fmla="*/ 2228511 w 2729264"/>
                <a:gd name="connsiteY16" fmla="*/ 263715 h 2062150"/>
                <a:gd name="connsiteX17" fmla="*/ 2185466 w 2729264"/>
                <a:gd name="connsiteY17" fmla="*/ 33859 h 2062150"/>
                <a:gd name="connsiteX18" fmla="*/ 2228678 w 2729264"/>
                <a:gd name="connsiteY18" fmla="*/ 264605 h 2062150"/>
                <a:gd name="connsiteX19" fmla="*/ 2227904 w 2729264"/>
                <a:gd name="connsiteY19" fmla="*/ 266952 h 2062150"/>
                <a:gd name="connsiteX20" fmla="*/ 2229117 w 2729264"/>
                <a:gd name="connsiteY20" fmla="*/ 266952 h 2062150"/>
                <a:gd name="connsiteX21" fmla="*/ 2228777 w 2729264"/>
                <a:gd name="connsiteY21" fmla="*/ 265135 h 2062150"/>
                <a:gd name="connsiteX22" fmla="*/ 2248729 w 2729264"/>
                <a:gd name="connsiteY22" fmla="*/ 371678 h 2062150"/>
                <a:gd name="connsiteX23" fmla="*/ 2412874 w 2729264"/>
                <a:gd name="connsiteY23" fmla="*/ 1067813 h 2062150"/>
                <a:gd name="connsiteX24" fmla="*/ 2650697 w 2729264"/>
                <a:gd name="connsiteY24" fmla="*/ 1846719 h 2062150"/>
                <a:gd name="connsiteX25" fmla="*/ 2710643 w 2729264"/>
                <a:gd name="connsiteY25" fmla="*/ 2011092 h 2062150"/>
                <a:gd name="connsiteX26" fmla="*/ 2694930 w 2729264"/>
                <a:gd name="connsiteY26" fmla="*/ 1983359 h 2062150"/>
                <a:gd name="connsiteX27" fmla="*/ 1364633 w 2729264"/>
                <a:gd name="connsiteY27" fmla="*/ 1691312 h 2062150"/>
                <a:gd name="connsiteX28" fmla="*/ 34336 w 2729264"/>
                <a:gd name="connsiteY28" fmla="*/ 1983359 h 2062150"/>
                <a:gd name="connsiteX29" fmla="*/ 18617 w 2729264"/>
                <a:gd name="connsiteY29" fmla="*/ 2011101 h 2062150"/>
                <a:gd name="connsiteX30" fmla="*/ 8649 w 2729264"/>
                <a:gd name="connsiteY30" fmla="*/ 2062150 h 2062150"/>
                <a:gd name="connsiteX31" fmla="*/ 0 w 2729264"/>
                <a:gd name="connsiteY31" fmla="*/ 2062150 h 2062150"/>
                <a:gd name="connsiteX32" fmla="*/ 11929 w 2729264"/>
                <a:gd name="connsiteY32" fmla="*/ 2029442 h 2062150"/>
                <a:gd name="connsiteX33" fmla="*/ 6749 w 2729264"/>
                <a:gd name="connsiteY33" fmla="*/ 2057072 h 2062150"/>
                <a:gd name="connsiteX34" fmla="*/ 8649 w 2729264"/>
                <a:gd name="connsiteY34" fmla="*/ 2062150 h 2062150"/>
                <a:gd name="connsiteX35" fmla="*/ 2729264 w 2729264"/>
                <a:gd name="connsiteY35" fmla="*/ 2062150 h 2062150"/>
                <a:gd name="connsiteX36" fmla="*/ 2720616 w 2729264"/>
                <a:gd name="connsiteY36" fmla="*/ 2062150 h 2062150"/>
                <a:gd name="connsiteX37" fmla="*/ 2722517 w 2729264"/>
                <a:gd name="connsiteY37" fmla="*/ 2057072 h 2062150"/>
                <a:gd name="connsiteX38" fmla="*/ 2717339 w 2729264"/>
                <a:gd name="connsiteY38" fmla="*/ 2029453 h 2062150"/>
                <a:gd name="connsiteX39" fmla="*/ 2729264 w 2729264"/>
                <a:gd name="connsiteY39" fmla="*/ 2062150 h 2062150"/>
                <a:gd name="connsiteX0" fmla="*/ 500147 w 2729264"/>
                <a:gd name="connsiteY0" fmla="*/ 266952 h 2062150"/>
                <a:gd name="connsiteX1" fmla="*/ 500147 w 2729264"/>
                <a:gd name="connsiteY1" fmla="*/ 266952 h 2062150"/>
                <a:gd name="connsiteX2" fmla="*/ 500587 w 2729264"/>
                <a:gd name="connsiteY2" fmla="*/ 264602 h 2062150"/>
                <a:gd name="connsiteX3" fmla="*/ 500587 w 2729264"/>
                <a:gd name="connsiteY3" fmla="*/ 264603 h 2062150"/>
                <a:gd name="connsiteX4" fmla="*/ 500147 w 2729264"/>
                <a:gd name="connsiteY4" fmla="*/ 266952 h 2062150"/>
                <a:gd name="connsiteX5" fmla="*/ 18617 w 2729264"/>
                <a:gd name="connsiteY5" fmla="*/ 2011101 h 2062150"/>
                <a:gd name="connsiteX6" fmla="*/ 78567 w 2729264"/>
                <a:gd name="connsiteY6" fmla="*/ 1846719 h 2062150"/>
                <a:gd name="connsiteX7" fmla="*/ 316390 w 2729264"/>
                <a:gd name="connsiteY7" fmla="*/ 1067813 h 2062150"/>
                <a:gd name="connsiteX8" fmla="*/ 480535 w 2729264"/>
                <a:gd name="connsiteY8" fmla="*/ 371678 h 2062150"/>
                <a:gd name="connsiteX9" fmla="*/ 500147 w 2729264"/>
                <a:gd name="connsiteY9" fmla="*/ 266952 h 2062150"/>
                <a:gd name="connsiteX10" fmla="*/ 501361 w 2729264"/>
                <a:gd name="connsiteY10" fmla="*/ 266952 h 2062150"/>
                <a:gd name="connsiteX11" fmla="*/ 500587 w 2729264"/>
                <a:gd name="connsiteY11" fmla="*/ 264603 h 2062150"/>
                <a:gd name="connsiteX12" fmla="*/ 500751 w 2729264"/>
                <a:gd name="connsiteY12" fmla="*/ 263728 h 2062150"/>
                <a:gd name="connsiteX13" fmla="*/ 518081 w 2729264"/>
                <a:gd name="connsiteY13" fmla="*/ 211125 h 2062150"/>
                <a:gd name="connsiteX14" fmla="*/ 1364633 w 2729264"/>
                <a:gd name="connsiteY14" fmla="*/ 0 h 2062150"/>
                <a:gd name="connsiteX15" fmla="*/ 2211185 w 2729264"/>
                <a:gd name="connsiteY15" fmla="*/ 211125 h 2062150"/>
                <a:gd name="connsiteX16" fmla="*/ 2228511 w 2729264"/>
                <a:gd name="connsiteY16" fmla="*/ 263715 h 2062150"/>
                <a:gd name="connsiteX17" fmla="*/ 2228678 w 2729264"/>
                <a:gd name="connsiteY17" fmla="*/ 264605 h 2062150"/>
                <a:gd name="connsiteX18" fmla="*/ 2227904 w 2729264"/>
                <a:gd name="connsiteY18" fmla="*/ 266952 h 2062150"/>
                <a:gd name="connsiteX19" fmla="*/ 2229117 w 2729264"/>
                <a:gd name="connsiteY19" fmla="*/ 266952 h 2062150"/>
                <a:gd name="connsiteX20" fmla="*/ 2228777 w 2729264"/>
                <a:gd name="connsiteY20" fmla="*/ 265135 h 2062150"/>
                <a:gd name="connsiteX21" fmla="*/ 2248729 w 2729264"/>
                <a:gd name="connsiteY21" fmla="*/ 371678 h 2062150"/>
                <a:gd name="connsiteX22" fmla="*/ 2412874 w 2729264"/>
                <a:gd name="connsiteY22" fmla="*/ 1067813 h 2062150"/>
                <a:gd name="connsiteX23" fmla="*/ 2650697 w 2729264"/>
                <a:gd name="connsiteY23" fmla="*/ 1846719 h 2062150"/>
                <a:gd name="connsiteX24" fmla="*/ 2710643 w 2729264"/>
                <a:gd name="connsiteY24" fmla="*/ 2011092 h 2062150"/>
                <a:gd name="connsiteX25" fmla="*/ 2694930 w 2729264"/>
                <a:gd name="connsiteY25" fmla="*/ 1983359 h 2062150"/>
                <a:gd name="connsiteX26" fmla="*/ 1364633 w 2729264"/>
                <a:gd name="connsiteY26" fmla="*/ 1691312 h 2062150"/>
                <a:gd name="connsiteX27" fmla="*/ 34336 w 2729264"/>
                <a:gd name="connsiteY27" fmla="*/ 1983359 h 2062150"/>
                <a:gd name="connsiteX28" fmla="*/ 18617 w 2729264"/>
                <a:gd name="connsiteY28" fmla="*/ 2011101 h 2062150"/>
                <a:gd name="connsiteX29" fmla="*/ 8649 w 2729264"/>
                <a:gd name="connsiteY29" fmla="*/ 2062150 h 2062150"/>
                <a:gd name="connsiteX30" fmla="*/ 0 w 2729264"/>
                <a:gd name="connsiteY30" fmla="*/ 2062150 h 2062150"/>
                <a:gd name="connsiteX31" fmla="*/ 11929 w 2729264"/>
                <a:gd name="connsiteY31" fmla="*/ 2029442 h 2062150"/>
                <a:gd name="connsiteX32" fmla="*/ 6749 w 2729264"/>
                <a:gd name="connsiteY32" fmla="*/ 2057072 h 2062150"/>
                <a:gd name="connsiteX33" fmla="*/ 8649 w 2729264"/>
                <a:gd name="connsiteY33" fmla="*/ 2062150 h 2062150"/>
                <a:gd name="connsiteX34" fmla="*/ 2729264 w 2729264"/>
                <a:gd name="connsiteY34" fmla="*/ 2062150 h 2062150"/>
                <a:gd name="connsiteX35" fmla="*/ 2720616 w 2729264"/>
                <a:gd name="connsiteY35" fmla="*/ 2062150 h 2062150"/>
                <a:gd name="connsiteX36" fmla="*/ 2722517 w 2729264"/>
                <a:gd name="connsiteY36" fmla="*/ 2057072 h 2062150"/>
                <a:gd name="connsiteX37" fmla="*/ 2717339 w 2729264"/>
                <a:gd name="connsiteY37" fmla="*/ 2029453 h 2062150"/>
                <a:gd name="connsiteX38" fmla="*/ 2729264 w 2729264"/>
                <a:gd name="connsiteY38" fmla="*/ 2062150 h 20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29264" h="2062150">
                  <a:moveTo>
                    <a:pt x="500147" y="266952"/>
                  </a:moveTo>
                  <a:lnTo>
                    <a:pt x="500147" y="266952"/>
                  </a:lnTo>
                  <a:cubicBezTo>
                    <a:pt x="500294" y="266169"/>
                    <a:pt x="500440" y="265385"/>
                    <a:pt x="500587" y="264602"/>
                  </a:cubicBezTo>
                  <a:lnTo>
                    <a:pt x="500587" y="264603"/>
                  </a:lnTo>
                  <a:cubicBezTo>
                    <a:pt x="500440" y="265386"/>
                    <a:pt x="500294" y="266169"/>
                    <a:pt x="500147" y="266952"/>
                  </a:cubicBezTo>
                  <a:close/>
                  <a:moveTo>
                    <a:pt x="18617" y="2011101"/>
                  </a:moveTo>
                  <a:lnTo>
                    <a:pt x="78567" y="1846719"/>
                  </a:lnTo>
                  <a:cubicBezTo>
                    <a:pt x="164423" y="1597547"/>
                    <a:pt x="244229" y="1337120"/>
                    <a:pt x="316390" y="1067813"/>
                  </a:cubicBezTo>
                  <a:cubicBezTo>
                    <a:pt x="379531" y="832170"/>
                    <a:pt x="434202" y="599487"/>
                    <a:pt x="480535" y="371678"/>
                  </a:cubicBezTo>
                  <a:lnTo>
                    <a:pt x="500147" y="266952"/>
                  </a:lnTo>
                  <a:lnTo>
                    <a:pt x="501361" y="266952"/>
                  </a:lnTo>
                  <a:lnTo>
                    <a:pt x="500587" y="264603"/>
                  </a:lnTo>
                  <a:cubicBezTo>
                    <a:pt x="500642" y="264311"/>
                    <a:pt x="500696" y="264020"/>
                    <a:pt x="500751" y="263728"/>
                  </a:cubicBezTo>
                  <a:lnTo>
                    <a:pt x="518081" y="211125"/>
                  </a:lnTo>
                  <a:cubicBezTo>
                    <a:pt x="598655" y="90636"/>
                    <a:pt x="947053" y="0"/>
                    <a:pt x="1364633" y="0"/>
                  </a:cubicBezTo>
                  <a:cubicBezTo>
                    <a:pt x="1782213" y="0"/>
                    <a:pt x="2130611" y="90636"/>
                    <a:pt x="2211185" y="211125"/>
                  </a:cubicBezTo>
                  <a:lnTo>
                    <a:pt x="2228511" y="263715"/>
                  </a:lnTo>
                  <a:cubicBezTo>
                    <a:pt x="2228567" y="264012"/>
                    <a:pt x="2228622" y="264308"/>
                    <a:pt x="2228678" y="264605"/>
                  </a:cubicBezTo>
                  <a:lnTo>
                    <a:pt x="2227904" y="266952"/>
                  </a:lnTo>
                  <a:lnTo>
                    <a:pt x="2229117" y="266952"/>
                  </a:lnTo>
                  <a:cubicBezTo>
                    <a:pt x="2229004" y="266346"/>
                    <a:pt x="2228890" y="265741"/>
                    <a:pt x="2228777" y="265135"/>
                  </a:cubicBezTo>
                  <a:lnTo>
                    <a:pt x="2248729" y="371678"/>
                  </a:lnTo>
                  <a:cubicBezTo>
                    <a:pt x="2295062" y="599487"/>
                    <a:pt x="2349734" y="832170"/>
                    <a:pt x="2412874" y="1067813"/>
                  </a:cubicBezTo>
                  <a:cubicBezTo>
                    <a:pt x="2485034" y="1337120"/>
                    <a:pt x="2564841" y="1597547"/>
                    <a:pt x="2650697" y="1846719"/>
                  </a:cubicBezTo>
                  <a:lnTo>
                    <a:pt x="2710643" y="2011092"/>
                  </a:lnTo>
                  <a:lnTo>
                    <a:pt x="2694930" y="1983359"/>
                  </a:lnTo>
                  <a:cubicBezTo>
                    <a:pt x="2568312" y="1816688"/>
                    <a:pt x="2020830" y="1691312"/>
                    <a:pt x="1364633" y="1691312"/>
                  </a:cubicBezTo>
                  <a:cubicBezTo>
                    <a:pt x="708436" y="1691312"/>
                    <a:pt x="160954" y="1816688"/>
                    <a:pt x="34336" y="1983359"/>
                  </a:cubicBezTo>
                  <a:lnTo>
                    <a:pt x="18617" y="2011101"/>
                  </a:lnTo>
                  <a:close/>
                  <a:moveTo>
                    <a:pt x="8649" y="2062150"/>
                  </a:moveTo>
                  <a:lnTo>
                    <a:pt x="0" y="2062150"/>
                  </a:lnTo>
                  <a:lnTo>
                    <a:pt x="11929" y="2029442"/>
                  </a:lnTo>
                  <a:lnTo>
                    <a:pt x="6749" y="2057072"/>
                  </a:lnTo>
                  <a:lnTo>
                    <a:pt x="8649" y="2062150"/>
                  </a:lnTo>
                  <a:close/>
                  <a:moveTo>
                    <a:pt x="2729264" y="2062150"/>
                  </a:moveTo>
                  <a:lnTo>
                    <a:pt x="2720616" y="2062150"/>
                  </a:lnTo>
                  <a:lnTo>
                    <a:pt x="2722517" y="2057072"/>
                  </a:lnTo>
                  <a:lnTo>
                    <a:pt x="2717339" y="2029453"/>
                  </a:lnTo>
                  <a:lnTo>
                    <a:pt x="2729264" y="2062150"/>
                  </a:lnTo>
                  <a:close/>
                </a:path>
              </a:pathLst>
            </a:custGeom>
            <a:solidFill>
              <a:srgbClr val="8C4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28"/>
            <p:cNvSpPr/>
            <p:nvPr/>
          </p:nvSpPr>
          <p:spPr>
            <a:xfrm rot="10800000">
              <a:off x="3768683" y="4370530"/>
              <a:ext cx="1606966" cy="1492367"/>
            </a:xfrm>
            <a:custGeom>
              <a:avLst/>
              <a:gdLst>
                <a:gd name="connsiteX0" fmla="*/ 603 w 1728970"/>
                <a:gd name="connsiteY0" fmla="*/ 1995175 h 1998398"/>
                <a:gd name="connsiteX1" fmla="*/ 43650 w 1728970"/>
                <a:gd name="connsiteY1" fmla="*/ 1765305 h 1998398"/>
                <a:gd name="connsiteX2" fmla="*/ 175794 w 1728970"/>
                <a:gd name="connsiteY2" fmla="*/ 236055 h 1998398"/>
                <a:gd name="connsiteX3" fmla="*/ 174520 w 1728970"/>
                <a:gd name="connsiteY3" fmla="*/ 204385 h 1998398"/>
                <a:gd name="connsiteX4" fmla="*/ 174114 w 1728970"/>
                <a:gd name="connsiteY4" fmla="*/ 203200 h 1998398"/>
                <a:gd name="connsiteX5" fmla="*/ 864486 w 1728970"/>
                <a:gd name="connsiteY5" fmla="*/ 0 h 1998398"/>
                <a:gd name="connsiteX6" fmla="*/ 1554858 w 1728970"/>
                <a:gd name="connsiteY6" fmla="*/ 203200 h 1998398"/>
                <a:gd name="connsiteX7" fmla="*/ 1554450 w 1728970"/>
                <a:gd name="connsiteY7" fmla="*/ 204391 h 1998398"/>
                <a:gd name="connsiteX8" fmla="*/ 1553176 w 1728970"/>
                <a:gd name="connsiteY8" fmla="*/ 236055 h 1998398"/>
                <a:gd name="connsiteX9" fmla="*/ 1685319 w 1728970"/>
                <a:gd name="connsiteY9" fmla="*/ 1765305 h 1998398"/>
                <a:gd name="connsiteX10" fmla="*/ 1728364 w 1728970"/>
                <a:gd name="connsiteY10" fmla="*/ 1995161 h 1998398"/>
                <a:gd name="connsiteX11" fmla="*/ 1711038 w 1728970"/>
                <a:gd name="connsiteY11" fmla="*/ 1942571 h 1998398"/>
                <a:gd name="connsiteX12" fmla="*/ 864486 w 1728970"/>
                <a:gd name="connsiteY12" fmla="*/ 1731446 h 1998398"/>
                <a:gd name="connsiteX13" fmla="*/ 17934 w 1728970"/>
                <a:gd name="connsiteY13" fmla="*/ 1942571 h 1998398"/>
                <a:gd name="connsiteX14" fmla="*/ 1214 w 1728970"/>
                <a:gd name="connsiteY14" fmla="*/ 1998398 h 1998398"/>
                <a:gd name="connsiteX15" fmla="*/ 0 w 1728970"/>
                <a:gd name="connsiteY15" fmla="*/ 1998398 h 1998398"/>
                <a:gd name="connsiteX16" fmla="*/ 440 w 1728970"/>
                <a:gd name="connsiteY16" fmla="*/ 1996048 h 1998398"/>
                <a:gd name="connsiteX17" fmla="*/ 1728970 w 1728970"/>
                <a:gd name="connsiteY17" fmla="*/ 1998398 h 1998398"/>
                <a:gd name="connsiteX18" fmla="*/ 1727757 w 1728970"/>
                <a:gd name="connsiteY18" fmla="*/ 1998398 h 1998398"/>
                <a:gd name="connsiteX19" fmla="*/ 1728531 w 1728970"/>
                <a:gd name="connsiteY19" fmla="*/ 1996051 h 19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28970" h="1998398">
                  <a:moveTo>
                    <a:pt x="603" y="1995175"/>
                  </a:moveTo>
                  <a:lnTo>
                    <a:pt x="43650" y="1765305"/>
                  </a:lnTo>
                  <a:cubicBezTo>
                    <a:pt x="138720" y="1209160"/>
                    <a:pt x="182085" y="689450"/>
                    <a:pt x="175794" y="236055"/>
                  </a:cubicBezTo>
                  <a:lnTo>
                    <a:pt x="174520" y="204385"/>
                  </a:lnTo>
                  <a:lnTo>
                    <a:pt x="174114" y="203200"/>
                  </a:lnTo>
                  <a:cubicBezTo>
                    <a:pt x="174114" y="90976"/>
                    <a:pt x="483204" y="0"/>
                    <a:pt x="864486" y="0"/>
                  </a:cubicBezTo>
                  <a:cubicBezTo>
                    <a:pt x="1245768" y="0"/>
                    <a:pt x="1554858" y="90976"/>
                    <a:pt x="1554858" y="203200"/>
                  </a:cubicBezTo>
                  <a:lnTo>
                    <a:pt x="1554450" y="204391"/>
                  </a:lnTo>
                  <a:lnTo>
                    <a:pt x="1553176" y="236055"/>
                  </a:lnTo>
                  <a:cubicBezTo>
                    <a:pt x="1546885" y="689450"/>
                    <a:pt x="1590250" y="1209160"/>
                    <a:pt x="1685319" y="1765305"/>
                  </a:cubicBezTo>
                  <a:lnTo>
                    <a:pt x="1728364" y="1995161"/>
                  </a:lnTo>
                  <a:lnTo>
                    <a:pt x="1711038" y="1942571"/>
                  </a:lnTo>
                  <a:cubicBezTo>
                    <a:pt x="1630464" y="1822082"/>
                    <a:pt x="1282066" y="1731446"/>
                    <a:pt x="864486" y="1731446"/>
                  </a:cubicBezTo>
                  <a:cubicBezTo>
                    <a:pt x="446906" y="1731446"/>
                    <a:pt x="98508" y="1822082"/>
                    <a:pt x="17934" y="1942571"/>
                  </a:cubicBezTo>
                  <a:close/>
                  <a:moveTo>
                    <a:pt x="1214" y="1998398"/>
                  </a:moveTo>
                  <a:lnTo>
                    <a:pt x="0" y="1998398"/>
                  </a:lnTo>
                  <a:lnTo>
                    <a:pt x="440" y="1996048"/>
                  </a:lnTo>
                  <a:close/>
                  <a:moveTo>
                    <a:pt x="1728970" y="1998398"/>
                  </a:moveTo>
                  <a:lnTo>
                    <a:pt x="1727757" y="1998398"/>
                  </a:lnTo>
                  <a:lnTo>
                    <a:pt x="1728531" y="1996051"/>
                  </a:lnTo>
                  <a:close/>
                </a:path>
              </a:pathLst>
            </a:custGeom>
            <a:solidFill>
              <a:srgbClr val="049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30"/>
            <p:cNvSpPr/>
            <p:nvPr/>
          </p:nvSpPr>
          <p:spPr>
            <a:xfrm>
              <a:off x="2464473" y="1391481"/>
              <a:ext cx="4215384" cy="606984"/>
            </a:xfrm>
            <a:prstGeom prst="ellipse">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31"/>
            <p:cNvSpPr/>
            <p:nvPr/>
          </p:nvSpPr>
          <p:spPr>
            <a:xfrm>
              <a:off x="3080983" y="1759433"/>
              <a:ext cx="2982030" cy="511101"/>
            </a:xfrm>
            <a:prstGeom prst="ellipse">
              <a:avLst/>
            </a:prstGeom>
            <a:solidFill>
              <a:srgbClr val="7A032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9"/>
            <p:cNvSpPr/>
            <p:nvPr/>
          </p:nvSpPr>
          <p:spPr>
            <a:xfrm rot="10800000">
              <a:off x="2521104" y="1761972"/>
              <a:ext cx="4102125" cy="1544871"/>
            </a:xfrm>
            <a:custGeom>
              <a:avLst/>
              <a:gdLst>
                <a:gd name="connsiteX0" fmla="*/ 902318 w 4413566"/>
                <a:gd name="connsiteY0" fmla="*/ 253197 h 2116040"/>
                <a:gd name="connsiteX1" fmla="*/ 920718 w 4413566"/>
                <a:gd name="connsiteY1" fmla="*/ 202743 h 2116040"/>
                <a:gd name="connsiteX2" fmla="*/ 986572 w 4413566"/>
                <a:gd name="connsiteY2" fmla="*/ 0 h 2116040"/>
                <a:gd name="connsiteX3" fmla="*/ 986572 w 4413566"/>
                <a:gd name="connsiteY3" fmla="*/ 0 h 2116040"/>
                <a:gd name="connsiteX4" fmla="*/ 920718 w 4413566"/>
                <a:gd name="connsiteY4" fmla="*/ 202743 h 2116040"/>
                <a:gd name="connsiteX5" fmla="*/ 0 w 4413566"/>
                <a:gd name="connsiteY5" fmla="*/ 2116040 h 2116040"/>
                <a:gd name="connsiteX6" fmla="*/ 27790 w 4413566"/>
                <a:gd name="connsiteY6" fmla="*/ 2077314 h 2116040"/>
                <a:gd name="connsiteX7" fmla="*/ 787596 w 4413566"/>
                <a:gd name="connsiteY7" fmla="*/ 567764 h 2116040"/>
                <a:gd name="connsiteX8" fmla="*/ 842151 w 4413566"/>
                <a:gd name="connsiteY8" fmla="*/ 418174 h 2116040"/>
                <a:gd name="connsiteX9" fmla="*/ 850800 w 4413566"/>
                <a:gd name="connsiteY9" fmla="*/ 418174 h 2116040"/>
                <a:gd name="connsiteX10" fmla="*/ 848900 w 4413566"/>
                <a:gd name="connsiteY10" fmla="*/ 413096 h 2116040"/>
                <a:gd name="connsiteX11" fmla="*/ 854080 w 4413566"/>
                <a:gd name="connsiteY11" fmla="*/ 385466 h 2116040"/>
                <a:gd name="connsiteX12" fmla="*/ 843595 w 4413566"/>
                <a:gd name="connsiteY12" fmla="*/ 414215 h 2116040"/>
                <a:gd name="connsiteX13" fmla="*/ 860769 w 4413566"/>
                <a:gd name="connsiteY13" fmla="*/ 367123 h 2116040"/>
                <a:gd name="connsiteX14" fmla="*/ 876487 w 4413566"/>
                <a:gd name="connsiteY14" fmla="*/ 339383 h 2116040"/>
                <a:gd name="connsiteX15" fmla="*/ 2206784 w 4413566"/>
                <a:gd name="connsiteY15" fmla="*/ 47336 h 2116040"/>
                <a:gd name="connsiteX16" fmla="*/ 3537081 w 4413566"/>
                <a:gd name="connsiteY16" fmla="*/ 339383 h 2116040"/>
                <a:gd name="connsiteX17" fmla="*/ 3552794 w 4413566"/>
                <a:gd name="connsiteY17" fmla="*/ 367116 h 2116040"/>
                <a:gd name="connsiteX18" fmla="*/ 3492848 w 4413566"/>
                <a:gd name="connsiteY18" fmla="*/ 202743 h 2116040"/>
                <a:gd name="connsiteX19" fmla="*/ 3426994 w 4413566"/>
                <a:gd name="connsiteY19" fmla="*/ 0 h 2116040"/>
                <a:gd name="connsiteX20" fmla="*/ 3426994 w 4413566"/>
                <a:gd name="connsiteY20" fmla="*/ 0 h 2116040"/>
                <a:gd name="connsiteX21" fmla="*/ 3492848 w 4413566"/>
                <a:gd name="connsiteY21" fmla="*/ 202743 h 2116040"/>
                <a:gd name="connsiteX22" fmla="*/ 3570858 w 4413566"/>
                <a:gd name="connsiteY22" fmla="*/ 416646 h 2116040"/>
                <a:gd name="connsiteX23" fmla="*/ 3559490 w 4413566"/>
                <a:gd name="connsiteY23" fmla="*/ 385477 h 2116040"/>
                <a:gd name="connsiteX24" fmla="*/ 3564668 w 4413566"/>
                <a:gd name="connsiteY24" fmla="*/ 413096 h 2116040"/>
                <a:gd name="connsiteX25" fmla="*/ 3562767 w 4413566"/>
                <a:gd name="connsiteY25" fmla="*/ 418174 h 2116040"/>
                <a:gd name="connsiteX26" fmla="*/ 3571415 w 4413566"/>
                <a:gd name="connsiteY26" fmla="*/ 418174 h 2116040"/>
                <a:gd name="connsiteX27" fmla="*/ 3625970 w 4413566"/>
                <a:gd name="connsiteY27" fmla="*/ 567764 h 2116040"/>
                <a:gd name="connsiteX28" fmla="*/ 4385777 w 4413566"/>
                <a:gd name="connsiteY28" fmla="*/ 2077314 h 2116040"/>
                <a:gd name="connsiteX29" fmla="*/ 4413566 w 4413566"/>
                <a:gd name="connsiteY29" fmla="*/ 2116038 h 2116040"/>
                <a:gd name="connsiteX30" fmla="*/ 4372544 w 4413566"/>
                <a:gd name="connsiteY30" fmla="*/ 2087447 h 2116040"/>
                <a:gd name="connsiteX31" fmla="*/ 2206784 w 4413566"/>
                <a:gd name="connsiteY31" fmla="*/ 1801898 h 2116040"/>
                <a:gd name="connsiteX32" fmla="*/ 41024 w 4413566"/>
                <a:gd name="connsiteY32" fmla="*/ 2087447 h 2116040"/>
                <a:gd name="connsiteX0" fmla="*/ 902318 w 4413566"/>
                <a:gd name="connsiteY0" fmla="*/ 253197 h 2116040"/>
                <a:gd name="connsiteX1" fmla="*/ 920718 w 4413566"/>
                <a:gd name="connsiteY1" fmla="*/ 202743 h 2116040"/>
                <a:gd name="connsiteX2" fmla="*/ 986572 w 4413566"/>
                <a:gd name="connsiteY2" fmla="*/ 0 h 2116040"/>
                <a:gd name="connsiteX3" fmla="*/ 986572 w 4413566"/>
                <a:gd name="connsiteY3" fmla="*/ 0 h 2116040"/>
                <a:gd name="connsiteX4" fmla="*/ 920718 w 4413566"/>
                <a:gd name="connsiteY4" fmla="*/ 202743 h 2116040"/>
                <a:gd name="connsiteX5" fmla="*/ 902318 w 4413566"/>
                <a:gd name="connsiteY5" fmla="*/ 253197 h 2116040"/>
                <a:gd name="connsiteX6" fmla="*/ 0 w 4413566"/>
                <a:gd name="connsiteY6" fmla="*/ 2116040 h 2116040"/>
                <a:gd name="connsiteX7" fmla="*/ 27790 w 4413566"/>
                <a:gd name="connsiteY7" fmla="*/ 2077314 h 2116040"/>
                <a:gd name="connsiteX8" fmla="*/ 787596 w 4413566"/>
                <a:gd name="connsiteY8" fmla="*/ 567764 h 2116040"/>
                <a:gd name="connsiteX9" fmla="*/ 842151 w 4413566"/>
                <a:gd name="connsiteY9" fmla="*/ 418174 h 2116040"/>
                <a:gd name="connsiteX10" fmla="*/ 850800 w 4413566"/>
                <a:gd name="connsiteY10" fmla="*/ 418174 h 2116040"/>
                <a:gd name="connsiteX11" fmla="*/ 848900 w 4413566"/>
                <a:gd name="connsiteY11" fmla="*/ 413096 h 2116040"/>
                <a:gd name="connsiteX12" fmla="*/ 854080 w 4413566"/>
                <a:gd name="connsiteY12" fmla="*/ 385466 h 2116040"/>
                <a:gd name="connsiteX13" fmla="*/ 843595 w 4413566"/>
                <a:gd name="connsiteY13" fmla="*/ 414215 h 2116040"/>
                <a:gd name="connsiteX14" fmla="*/ 860769 w 4413566"/>
                <a:gd name="connsiteY14" fmla="*/ 367123 h 2116040"/>
                <a:gd name="connsiteX15" fmla="*/ 876487 w 4413566"/>
                <a:gd name="connsiteY15" fmla="*/ 339383 h 2116040"/>
                <a:gd name="connsiteX16" fmla="*/ 2206784 w 4413566"/>
                <a:gd name="connsiteY16" fmla="*/ 47336 h 2116040"/>
                <a:gd name="connsiteX17" fmla="*/ 3537081 w 4413566"/>
                <a:gd name="connsiteY17" fmla="*/ 339383 h 2116040"/>
                <a:gd name="connsiteX18" fmla="*/ 3552794 w 4413566"/>
                <a:gd name="connsiteY18" fmla="*/ 367116 h 2116040"/>
                <a:gd name="connsiteX19" fmla="*/ 3492848 w 4413566"/>
                <a:gd name="connsiteY19" fmla="*/ 202743 h 2116040"/>
                <a:gd name="connsiteX20" fmla="*/ 3426994 w 4413566"/>
                <a:gd name="connsiteY20" fmla="*/ 0 h 2116040"/>
                <a:gd name="connsiteX21" fmla="*/ 3492848 w 4413566"/>
                <a:gd name="connsiteY21" fmla="*/ 202743 h 2116040"/>
                <a:gd name="connsiteX22" fmla="*/ 3570858 w 4413566"/>
                <a:gd name="connsiteY22" fmla="*/ 416646 h 2116040"/>
                <a:gd name="connsiteX23" fmla="*/ 3559490 w 4413566"/>
                <a:gd name="connsiteY23" fmla="*/ 385477 h 2116040"/>
                <a:gd name="connsiteX24" fmla="*/ 3564668 w 4413566"/>
                <a:gd name="connsiteY24" fmla="*/ 413096 h 2116040"/>
                <a:gd name="connsiteX25" fmla="*/ 3562767 w 4413566"/>
                <a:gd name="connsiteY25" fmla="*/ 418174 h 2116040"/>
                <a:gd name="connsiteX26" fmla="*/ 3571415 w 4413566"/>
                <a:gd name="connsiteY26" fmla="*/ 418174 h 2116040"/>
                <a:gd name="connsiteX27" fmla="*/ 3625970 w 4413566"/>
                <a:gd name="connsiteY27" fmla="*/ 567764 h 2116040"/>
                <a:gd name="connsiteX28" fmla="*/ 4385777 w 4413566"/>
                <a:gd name="connsiteY28" fmla="*/ 2077314 h 2116040"/>
                <a:gd name="connsiteX29" fmla="*/ 4413566 w 4413566"/>
                <a:gd name="connsiteY29" fmla="*/ 2116038 h 2116040"/>
                <a:gd name="connsiteX30" fmla="*/ 4372544 w 4413566"/>
                <a:gd name="connsiteY30" fmla="*/ 2087447 h 2116040"/>
                <a:gd name="connsiteX31" fmla="*/ 2206784 w 4413566"/>
                <a:gd name="connsiteY31" fmla="*/ 1801898 h 2116040"/>
                <a:gd name="connsiteX32" fmla="*/ 41024 w 4413566"/>
                <a:gd name="connsiteY32" fmla="*/ 2087447 h 2116040"/>
                <a:gd name="connsiteX33" fmla="*/ 0 w 4413566"/>
                <a:gd name="connsiteY33" fmla="*/ 2116040 h 2116040"/>
                <a:gd name="connsiteX0" fmla="*/ 902318 w 4413566"/>
                <a:gd name="connsiteY0" fmla="*/ 253197 h 2116040"/>
                <a:gd name="connsiteX1" fmla="*/ 920718 w 4413566"/>
                <a:gd name="connsiteY1" fmla="*/ 202743 h 2116040"/>
                <a:gd name="connsiteX2" fmla="*/ 986572 w 4413566"/>
                <a:gd name="connsiteY2" fmla="*/ 0 h 2116040"/>
                <a:gd name="connsiteX3" fmla="*/ 986572 w 4413566"/>
                <a:gd name="connsiteY3" fmla="*/ 0 h 2116040"/>
                <a:gd name="connsiteX4" fmla="*/ 920718 w 4413566"/>
                <a:gd name="connsiteY4" fmla="*/ 202743 h 2116040"/>
                <a:gd name="connsiteX5" fmla="*/ 902318 w 4413566"/>
                <a:gd name="connsiteY5" fmla="*/ 253197 h 2116040"/>
                <a:gd name="connsiteX6" fmla="*/ 0 w 4413566"/>
                <a:gd name="connsiteY6" fmla="*/ 2116040 h 2116040"/>
                <a:gd name="connsiteX7" fmla="*/ 27790 w 4413566"/>
                <a:gd name="connsiteY7" fmla="*/ 2077314 h 2116040"/>
                <a:gd name="connsiteX8" fmla="*/ 787596 w 4413566"/>
                <a:gd name="connsiteY8" fmla="*/ 567764 h 2116040"/>
                <a:gd name="connsiteX9" fmla="*/ 842151 w 4413566"/>
                <a:gd name="connsiteY9" fmla="*/ 418174 h 2116040"/>
                <a:gd name="connsiteX10" fmla="*/ 850800 w 4413566"/>
                <a:gd name="connsiteY10" fmla="*/ 418174 h 2116040"/>
                <a:gd name="connsiteX11" fmla="*/ 848900 w 4413566"/>
                <a:gd name="connsiteY11" fmla="*/ 413096 h 2116040"/>
                <a:gd name="connsiteX12" fmla="*/ 854080 w 4413566"/>
                <a:gd name="connsiteY12" fmla="*/ 385466 h 2116040"/>
                <a:gd name="connsiteX13" fmla="*/ 843595 w 4413566"/>
                <a:gd name="connsiteY13" fmla="*/ 414215 h 2116040"/>
                <a:gd name="connsiteX14" fmla="*/ 860769 w 4413566"/>
                <a:gd name="connsiteY14" fmla="*/ 367123 h 2116040"/>
                <a:gd name="connsiteX15" fmla="*/ 876487 w 4413566"/>
                <a:gd name="connsiteY15" fmla="*/ 339383 h 2116040"/>
                <a:gd name="connsiteX16" fmla="*/ 2206784 w 4413566"/>
                <a:gd name="connsiteY16" fmla="*/ 47336 h 2116040"/>
                <a:gd name="connsiteX17" fmla="*/ 3537081 w 4413566"/>
                <a:gd name="connsiteY17" fmla="*/ 339383 h 2116040"/>
                <a:gd name="connsiteX18" fmla="*/ 3552794 w 4413566"/>
                <a:gd name="connsiteY18" fmla="*/ 367116 h 2116040"/>
                <a:gd name="connsiteX19" fmla="*/ 3492848 w 4413566"/>
                <a:gd name="connsiteY19" fmla="*/ 202743 h 2116040"/>
                <a:gd name="connsiteX20" fmla="*/ 3492848 w 4413566"/>
                <a:gd name="connsiteY20" fmla="*/ 202743 h 2116040"/>
                <a:gd name="connsiteX21" fmla="*/ 3570858 w 4413566"/>
                <a:gd name="connsiteY21" fmla="*/ 416646 h 2116040"/>
                <a:gd name="connsiteX22" fmla="*/ 3559490 w 4413566"/>
                <a:gd name="connsiteY22" fmla="*/ 385477 h 2116040"/>
                <a:gd name="connsiteX23" fmla="*/ 3564668 w 4413566"/>
                <a:gd name="connsiteY23" fmla="*/ 413096 h 2116040"/>
                <a:gd name="connsiteX24" fmla="*/ 3562767 w 4413566"/>
                <a:gd name="connsiteY24" fmla="*/ 418174 h 2116040"/>
                <a:gd name="connsiteX25" fmla="*/ 3571415 w 4413566"/>
                <a:gd name="connsiteY25" fmla="*/ 418174 h 2116040"/>
                <a:gd name="connsiteX26" fmla="*/ 3625970 w 4413566"/>
                <a:gd name="connsiteY26" fmla="*/ 567764 h 2116040"/>
                <a:gd name="connsiteX27" fmla="*/ 4385777 w 4413566"/>
                <a:gd name="connsiteY27" fmla="*/ 2077314 h 2116040"/>
                <a:gd name="connsiteX28" fmla="*/ 4413566 w 4413566"/>
                <a:gd name="connsiteY28" fmla="*/ 2116038 h 2116040"/>
                <a:gd name="connsiteX29" fmla="*/ 4372544 w 4413566"/>
                <a:gd name="connsiteY29" fmla="*/ 2087447 h 2116040"/>
                <a:gd name="connsiteX30" fmla="*/ 2206784 w 4413566"/>
                <a:gd name="connsiteY30" fmla="*/ 1801898 h 2116040"/>
                <a:gd name="connsiteX31" fmla="*/ 41024 w 4413566"/>
                <a:gd name="connsiteY31" fmla="*/ 2087447 h 2116040"/>
                <a:gd name="connsiteX32" fmla="*/ 0 w 4413566"/>
                <a:gd name="connsiteY32" fmla="*/ 2116040 h 2116040"/>
                <a:gd name="connsiteX0" fmla="*/ 902318 w 4413566"/>
                <a:gd name="connsiteY0" fmla="*/ 253197 h 2116040"/>
                <a:gd name="connsiteX1" fmla="*/ 920718 w 4413566"/>
                <a:gd name="connsiteY1" fmla="*/ 202743 h 2116040"/>
                <a:gd name="connsiteX2" fmla="*/ 986572 w 4413566"/>
                <a:gd name="connsiteY2" fmla="*/ 0 h 2116040"/>
                <a:gd name="connsiteX3" fmla="*/ 986572 w 4413566"/>
                <a:gd name="connsiteY3" fmla="*/ 0 h 2116040"/>
                <a:gd name="connsiteX4" fmla="*/ 920718 w 4413566"/>
                <a:gd name="connsiteY4" fmla="*/ 202743 h 2116040"/>
                <a:gd name="connsiteX5" fmla="*/ 902318 w 4413566"/>
                <a:gd name="connsiteY5" fmla="*/ 253197 h 2116040"/>
                <a:gd name="connsiteX6" fmla="*/ 0 w 4413566"/>
                <a:gd name="connsiteY6" fmla="*/ 2116040 h 2116040"/>
                <a:gd name="connsiteX7" fmla="*/ 27790 w 4413566"/>
                <a:gd name="connsiteY7" fmla="*/ 2077314 h 2116040"/>
                <a:gd name="connsiteX8" fmla="*/ 787596 w 4413566"/>
                <a:gd name="connsiteY8" fmla="*/ 567764 h 2116040"/>
                <a:gd name="connsiteX9" fmla="*/ 842151 w 4413566"/>
                <a:gd name="connsiteY9" fmla="*/ 418174 h 2116040"/>
                <a:gd name="connsiteX10" fmla="*/ 850800 w 4413566"/>
                <a:gd name="connsiteY10" fmla="*/ 418174 h 2116040"/>
                <a:gd name="connsiteX11" fmla="*/ 848900 w 4413566"/>
                <a:gd name="connsiteY11" fmla="*/ 413096 h 2116040"/>
                <a:gd name="connsiteX12" fmla="*/ 854080 w 4413566"/>
                <a:gd name="connsiteY12" fmla="*/ 385466 h 2116040"/>
                <a:gd name="connsiteX13" fmla="*/ 843595 w 4413566"/>
                <a:gd name="connsiteY13" fmla="*/ 414215 h 2116040"/>
                <a:gd name="connsiteX14" fmla="*/ 860769 w 4413566"/>
                <a:gd name="connsiteY14" fmla="*/ 367123 h 2116040"/>
                <a:gd name="connsiteX15" fmla="*/ 876487 w 4413566"/>
                <a:gd name="connsiteY15" fmla="*/ 339383 h 2116040"/>
                <a:gd name="connsiteX16" fmla="*/ 2206784 w 4413566"/>
                <a:gd name="connsiteY16" fmla="*/ 47336 h 2116040"/>
                <a:gd name="connsiteX17" fmla="*/ 3537081 w 4413566"/>
                <a:gd name="connsiteY17" fmla="*/ 339383 h 2116040"/>
                <a:gd name="connsiteX18" fmla="*/ 3552794 w 4413566"/>
                <a:gd name="connsiteY18" fmla="*/ 367116 h 2116040"/>
                <a:gd name="connsiteX19" fmla="*/ 3492848 w 4413566"/>
                <a:gd name="connsiteY19" fmla="*/ 202743 h 2116040"/>
                <a:gd name="connsiteX20" fmla="*/ 3570858 w 4413566"/>
                <a:gd name="connsiteY20" fmla="*/ 416646 h 2116040"/>
                <a:gd name="connsiteX21" fmla="*/ 3559490 w 4413566"/>
                <a:gd name="connsiteY21" fmla="*/ 385477 h 2116040"/>
                <a:gd name="connsiteX22" fmla="*/ 3564668 w 4413566"/>
                <a:gd name="connsiteY22" fmla="*/ 413096 h 2116040"/>
                <a:gd name="connsiteX23" fmla="*/ 3562767 w 4413566"/>
                <a:gd name="connsiteY23" fmla="*/ 418174 h 2116040"/>
                <a:gd name="connsiteX24" fmla="*/ 3571415 w 4413566"/>
                <a:gd name="connsiteY24" fmla="*/ 418174 h 2116040"/>
                <a:gd name="connsiteX25" fmla="*/ 3625970 w 4413566"/>
                <a:gd name="connsiteY25" fmla="*/ 567764 h 2116040"/>
                <a:gd name="connsiteX26" fmla="*/ 4385777 w 4413566"/>
                <a:gd name="connsiteY26" fmla="*/ 2077314 h 2116040"/>
                <a:gd name="connsiteX27" fmla="*/ 4413566 w 4413566"/>
                <a:gd name="connsiteY27" fmla="*/ 2116038 h 2116040"/>
                <a:gd name="connsiteX28" fmla="*/ 4372544 w 4413566"/>
                <a:gd name="connsiteY28" fmla="*/ 2087447 h 2116040"/>
                <a:gd name="connsiteX29" fmla="*/ 2206784 w 4413566"/>
                <a:gd name="connsiteY29" fmla="*/ 1801898 h 2116040"/>
                <a:gd name="connsiteX30" fmla="*/ 41024 w 4413566"/>
                <a:gd name="connsiteY30" fmla="*/ 2087447 h 2116040"/>
                <a:gd name="connsiteX31" fmla="*/ 0 w 4413566"/>
                <a:gd name="connsiteY31" fmla="*/ 2116040 h 2116040"/>
                <a:gd name="connsiteX0" fmla="*/ 902318 w 4413566"/>
                <a:gd name="connsiteY0" fmla="*/ 253197 h 2116040"/>
                <a:gd name="connsiteX1" fmla="*/ 920718 w 4413566"/>
                <a:gd name="connsiteY1" fmla="*/ 202743 h 2116040"/>
                <a:gd name="connsiteX2" fmla="*/ 986572 w 4413566"/>
                <a:gd name="connsiteY2" fmla="*/ 0 h 2116040"/>
                <a:gd name="connsiteX3" fmla="*/ 986572 w 4413566"/>
                <a:gd name="connsiteY3" fmla="*/ 0 h 2116040"/>
                <a:gd name="connsiteX4" fmla="*/ 920718 w 4413566"/>
                <a:gd name="connsiteY4" fmla="*/ 202743 h 2116040"/>
                <a:gd name="connsiteX5" fmla="*/ 902318 w 4413566"/>
                <a:gd name="connsiteY5" fmla="*/ 253197 h 2116040"/>
                <a:gd name="connsiteX6" fmla="*/ 0 w 4413566"/>
                <a:gd name="connsiteY6" fmla="*/ 2116040 h 2116040"/>
                <a:gd name="connsiteX7" fmla="*/ 27790 w 4413566"/>
                <a:gd name="connsiteY7" fmla="*/ 2077314 h 2116040"/>
                <a:gd name="connsiteX8" fmla="*/ 787596 w 4413566"/>
                <a:gd name="connsiteY8" fmla="*/ 567764 h 2116040"/>
                <a:gd name="connsiteX9" fmla="*/ 842151 w 4413566"/>
                <a:gd name="connsiteY9" fmla="*/ 418174 h 2116040"/>
                <a:gd name="connsiteX10" fmla="*/ 850800 w 4413566"/>
                <a:gd name="connsiteY10" fmla="*/ 418174 h 2116040"/>
                <a:gd name="connsiteX11" fmla="*/ 848900 w 4413566"/>
                <a:gd name="connsiteY11" fmla="*/ 413096 h 2116040"/>
                <a:gd name="connsiteX12" fmla="*/ 854080 w 4413566"/>
                <a:gd name="connsiteY12" fmla="*/ 385466 h 2116040"/>
                <a:gd name="connsiteX13" fmla="*/ 843595 w 4413566"/>
                <a:gd name="connsiteY13" fmla="*/ 414215 h 2116040"/>
                <a:gd name="connsiteX14" fmla="*/ 860769 w 4413566"/>
                <a:gd name="connsiteY14" fmla="*/ 367123 h 2116040"/>
                <a:gd name="connsiteX15" fmla="*/ 876487 w 4413566"/>
                <a:gd name="connsiteY15" fmla="*/ 339383 h 2116040"/>
                <a:gd name="connsiteX16" fmla="*/ 2206784 w 4413566"/>
                <a:gd name="connsiteY16" fmla="*/ 47336 h 2116040"/>
                <a:gd name="connsiteX17" fmla="*/ 3537081 w 4413566"/>
                <a:gd name="connsiteY17" fmla="*/ 339383 h 2116040"/>
                <a:gd name="connsiteX18" fmla="*/ 3552794 w 4413566"/>
                <a:gd name="connsiteY18" fmla="*/ 367116 h 2116040"/>
                <a:gd name="connsiteX19" fmla="*/ 3570858 w 4413566"/>
                <a:gd name="connsiteY19" fmla="*/ 416646 h 2116040"/>
                <a:gd name="connsiteX20" fmla="*/ 3559490 w 4413566"/>
                <a:gd name="connsiteY20" fmla="*/ 385477 h 2116040"/>
                <a:gd name="connsiteX21" fmla="*/ 3564668 w 4413566"/>
                <a:gd name="connsiteY21" fmla="*/ 413096 h 2116040"/>
                <a:gd name="connsiteX22" fmla="*/ 3562767 w 4413566"/>
                <a:gd name="connsiteY22" fmla="*/ 418174 h 2116040"/>
                <a:gd name="connsiteX23" fmla="*/ 3571415 w 4413566"/>
                <a:gd name="connsiteY23" fmla="*/ 418174 h 2116040"/>
                <a:gd name="connsiteX24" fmla="*/ 3625970 w 4413566"/>
                <a:gd name="connsiteY24" fmla="*/ 567764 h 2116040"/>
                <a:gd name="connsiteX25" fmla="*/ 4385777 w 4413566"/>
                <a:gd name="connsiteY25" fmla="*/ 2077314 h 2116040"/>
                <a:gd name="connsiteX26" fmla="*/ 4413566 w 4413566"/>
                <a:gd name="connsiteY26" fmla="*/ 2116038 h 2116040"/>
                <a:gd name="connsiteX27" fmla="*/ 4372544 w 4413566"/>
                <a:gd name="connsiteY27" fmla="*/ 2087447 h 2116040"/>
                <a:gd name="connsiteX28" fmla="*/ 2206784 w 4413566"/>
                <a:gd name="connsiteY28" fmla="*/ 1801898 h 2116040"/>
                <a:gd name="connsiteX29" fmla="*/ 41024 w 4413566"/>
                <a:gd name="connsiteY29" fmla="*/ 2087447 h 2116040"/>
                <a:gd name="connsiteX30" fmla="*/ 0 w 4413566"/>
                <a:gd name="connsiteY30" fmla="*/ 2116040 h 2116040"/>
                <a:gd name="connsiteX0" fmla="*/ 902318 w 4413566"/>
                <a:gd name="connsiteY0" fmla="*/ 253197 h 2116040"/>
                <a:gd name="connsiteX1" fmla="*/ 920718 w 4413566"/>
                <a:gd name="connsiteY1" fmla="*/ 202743 h 2116040"/>
                <a:gd name="connsiteX2" fmla="*/ 986572 w 4413566"/>
                <a:gd name="connsiteY2" fmla="*/ 0 h 2116040"/>
                <a:gd name="connsiteX3" fmla="*/ 920718 w 4413566"/>
                <a:gd name="connsiteY3" fmla="*/ 202743 h 2116040"/>
                <a:gd name="connsiteX4" fmla="*/ 902318 w 4413566"/>
                <a:gd name="connsiteY4" fmla="*/ 253197 h 2116040"/>
                <a:gd name="connsiteX5" fmla="*/ 0 w 4413566"/>
                <a:gd name="connsiteY5" fmla="*/ 2116040 h 2116040"/>
                <a:gd name="connsiteX6" fmla="*/ 27790 w 4413566"/>
                <a:gd name="connsiteY6" fmla="*/ 2077314 h 2116040"/>
                <a:gd name="connsiteX7" fmla="*/ 787596 w 4413566"/>
                <a:gd name="connsiteY7" fmla="*/ 567764 h 2116040"/>
                <a:gd name="connsiteX8" fmla="*/ 842151 w 4413566"/>
                <a:gd name="connsiteY8" fmla="*/ 418174 h 2116040"/>
                <a:gd name="connsiteX9" fmla="*/ 850800 w 4413566"/>
                <a:gd name="connsiteY9" fmla="*/ 418174 h 2116040"/>
                <a:gd name="connsiteX10" fmla="*/ 848900 w 4413566"/>
                <a:gd name="connsiteY10" fmla="*/ 413096 h 2116040"/>
                <a:gd name="connsiteX11" fmla="*/ 854080 w 4413566"/>
                <a:gd name="connsiteY11" fmla="*/ 385466 h 2116040"/>
                <a:gd name="connsiteX12" fmla="*/ 843595 w 4413566"/>
                <a:gd name="connsiteY12" fmla="*/ 414215 h 2116040"/>
                <a:gd name="connsiteX13" fmla="*/ 860769 w 4413566"/>
                <a:gd name="connsiteY13" fmla="*/ 367123 h 2116040"/>
                <a:gd name="connsiteX14" fmla="*/ 876487 w 4413566"/>
                <a:gd name="connsiteY14" fmla="*/ 339383 h 2116040"/>
                <a:gd name="connsiteX15" fmla="*/ 2206784 w 4413566"/>
                <a:gd name="connsiteY15" fmla="*/ 47336 h 2116040"/>
                <a:gd name="connsiteX16" fmla="*/ 3537081 w 4413566"/>
                <a:gd name="connsiteY16" fmla="*/ 339383 h 2116040"/>
                <a:gd name="connsiteX17" fmla="*/ 3552794 w 4413566"/>
                <a:gd name="connsiteY17" fmla="*/ 367116 h 2116040"/>
                <a:gd name="connsiteX18" fmla="*/ 3570858 w 4413566"/>
                <a:gd name="connsiteY18" fmla="*/ 416646 h 2116040"/>
                <a:gd name="connsiteX19" fmla="*/ 3559490 w 4413566"/>
                <a:gd name="connsiteY19" fmla="*/ 385477 h 2116040"/>
                <a:gd name="connsiteX20" fmla="*/ 3564668 w 4413566"/>
                <a:gd name="connsiteY20" fmla="*/ 413096 h 2116040"/>
                <a:gd name="connsiteX21" fmla="*/ 3562767 w 4413566"/>
                <a:gd name="connsiteY21" fmla="*/ 418174 h 2116040"/>
                <a:gd name="connsiteX22" fmla="*/ 3571415 w 4413566"/>
                <a:gd name="connsiteY22" fmla="*/ 418174 h 2116040"/>
                <a:gd name="connsiteX23" fmla="*/ 3625970 w 4413566"/>
                <a:gd name="connsiteY23" fmla="*/ 567764 h 2116040"/>
                <a:gd name="connsiteX24" fmla="*/ 4385777 w 4413566"/>
                <a:gd name="connsiteY24" fmla="*/ 2077314 h 2116040"/>
                <a:gd name="connsiteX25" fmla="*/ 4413566 w 4413566"/>
                <a:gd name="connsiteY25" fmla="*/ 2116038 h 2116040"/>
                <a:gd name="connsiteX26" fmla="*/ 4372544 w 4413566"/>
                <a:gd name="connsiteY26" fmla="*/ 2087447 h 2116040"/>
                <a:gd name="connsiteX27" fmla="*/ 2206784 w 4413566"/>
                <a:gd name="connsiteY27" fmla="*/ 1801898 h 2116040"/>
                <a:gd name="connsiteX28" fmla="*/ 41024 w 4413566"/>
                <a:gd name="connsiteY28" fmla="*/ 2087447 h 2116040"/>
                <a:gd name="connsiteX29" fmla="*/ 0 w 4413566"/>
                <a:gd name="connsiteY29" fmla="*/ 2116040 h 2116040"/>
                <a:gd name="connsiteX0" fmla="*/ 902318 w 4413566"/>
                <a:gd name="connsiteY0" fmla="*/ 205861 h 2068704"/>
                <a:gd name="connsiteX1" fmla="*/ 920718 w 4413566"/>
                <a:gd name="connsiteY1" fmla="*/ 155407 h 2068704"/>
                <a:gd name="connsiteX2" fmla="*/ 920718 w 4413566"/>
                <a:gd name="connsiteY2" fmla="*/ 155407 h 2068704"/>
                <a:gd name="connsiteX3" fmla="*/ 902318 w 4413566"/>
                <a:gd name="connsiteY3" fmla="*/ 205861 h 2068704"/>
                <a:gd name="connsiteX4" fmla="*/ 0 w 4413566"/>
                <a:gd name="connsiteY4" fmla="*/ 2068704 h 2068704"/>
                <a:gd name="connsiteX5" fmla="*/ 27790 w 4413566"/>
                <a:gd name="connsiteY5" fmla="*/ 2029978 h 2068704"/>
                <a:gd name="connsiteX6" fmla="*/ 787596 w 4413566"/>
                <a:gd name="connsiteY6" fmla="*/ 520428 h 2068704"/>
                <a:gd name="connsiteX7" fmla="*/ 842151 w 4413566"/>
                <a:gd name="connsiteY7" fmla="*/ 370838 h 2068704"/>
                <a:gd name="connsiteX8" fmla="*/ 850800 w 4413566"/>
                <a:gd name="connsiteY8" fmla="*/ 370838 h 2068704"/>
                <a:gd name="connsiteX9" fmla="*/ 848900 w 4413566"/>
                <a:gd name="connsiteY9" fmla="*/ 365760 h 2068704"/>
                <a:gd name="connsiteX10" fmla="*/ 854080 w 4413566"/>
                <a:gd name="connsiteY10" fmla="*/ 338130 h 2068704"/>
                <a:gd name="connsiteX11" fmla="*/ 843595 w 4413566"/>
                <a:gd name="connsiteY11" fmla="*/ 366879 h 2068704"/>
                <a:gd name="connsiteX12" fmla="*/ 860769 w 4413566"/>
                <a:gd name="connsiteY12" fmla="*/ 319787 h 2068704"/>
                <a:gd name="connsiteX13" fmla="*/ 876487 w 4413566"/>
                <a:gd name="connsiteY13" fmla="*/ 292047 h 2068704"/>
                <a:gd name="connsiteX14" fmla="*/ 2206784 w 4413566"/>
                <a:gd name="connsiteY14" fmla="*/ 0 h 2068704"/>
                <a:gd name="connsiteX15" fmla="*/ 3537081 w 4413566"/>
                <a:gd name="connsiteY15" fmla="*/ 292047 h 2068704"/>
                <a:gd name="connsiteX16" fmla="*/ 3552794 w 4413566"/>
                <a:gd name="connsiteY16" fmla="*/ 319780 h 2068704"/>
                <a:gd name="connsiteX17" fmla="*/ 3570858 w 4413566"/>
                <a:gd name="connsiteY17" fmla="*/ 369310 h 2068704"/>
                <a:gd name="connsiteX18" fmla="*/ 3559490 w 4413566"/>
                <a:gd name="connsiteY18" fmla="*/ 338141 h 2068704"/>
                <a:gd name="connsiteX19" fmla="*/ 3564668 w 4413566"/>
                <a:gd name="connsiteY19" fmla="*/ 365760 h 2068704"/>
                <a:gd name="connsiteX20" fmla="*/ 3562767 w 4413566"/>
                <a:gd name="connsiteY20" fmla="*/ 370838 h 2068704"/>
                <a:gd name="connsiteX21" fmla="*/ 3571415 w 4413566"/>
                <a:gd name="connsiteY21" fmla="*/ 370838 h 2068704"/>
                <a:gd name="connsiteX22" fmla="*/ 3625970 w 4413566"/>
                <a:gd name="connsiteY22" fmla="*/ 520428 h 2068704"/>
                <a:gd name="connsiteX23" fmla="*/ 4385777 w 4413566"/>
                <a:gd name="connsiteY23" fmla="*/ 2029978 h 2068704"/>
                <a:gd name="connsiteX24" fmla="*/ 4413566 w 4413566"/>
                <a:gd name="connsiteY24" fmla="*/ 2068702 h 2068704"/>
                <a:gd name="connsiteX25" fmla="*/ 4372544 w 4413566"/>
                <a:gd name="connsiteY25" fmla="*/ 2040111 h 2068704"/>
                <a:gd name="connsiteX26" fmla="*/ 2206784 w 4413566"/>
                <a:gd name="connsiteY26" fmla="*/ 1754562 h 2068704"/>
                <a:gd name="connsiteX27" fmla="*/ 41024 w 4413566"/>
                <a:gd name="connsiteY27" fmla="*/ 2040111 h 2068704"/>
                <a:gd name="connsiteX28" fmla="*/ 0 w 4413566"/>
                <a:gd name="connsiteY28" fmla="*/ 2068704 h 2068704"/>
                <a:gd name="connsiteX0" fmla="*/ 902318 w 4413566"/>
                <a:gd name="connsiteY0" fmla="*/ 205861 h 2068704"/>
                <a:gd name="connsiteX1" fmla="*/ 920718 w 4413566"/>
                <a:gd name="connsiteY1" fmla="*/ 155407 h 2068704"/>
                <a:gd name="connsiteX2" fmla="*/ 902318 w 4413566"/>
                <a:gd name="connsiteY2" fmla="*/ 205861 h 2068704"/>
                <a:gd name="connsiteX3" fmla="*/ 0 w 4413566"/>
                <a:gd name="connsiteY3" fmla="*/ 2068704 h 2068704"/>
                <a:gd name="connsiteX4" fmla="*/ 27790 w 4413566"/>
                <a:gd name="connsiteY4" fmla="*/ 2029978 h 2068704"/>
                <a:gd name="connsiteX5" fmla="*/ 787596 w 4413566"/>
                <a:gd name="connsiteY5" fmla="*/ 520428 h 2068704"/>
                <a:gd name="connsiteX6" fmla="*/ 842151 w 4413566"/>
                <a:gd name="connsiteY6" fmla="*/ 370838 h 2068704"/>
                <a:gd name="connsiteX7" fmla="*/ 850800 w 4413566"/>
                <a:gd name="connsiteY7" fmla="*/ 370838 h 2068704"/>
                <a:gd name="connsiteX8" fmla="*/ 848900 w 4413566"/>
                <a:gd name="connsiteY8" fmla="*/ 365760 h 2068704"/>
                <a:gd name="connsiteX9" fmla="*/ 854080 w 4413566"/>
                <a:gd name="connsiteY9" fmla="*/ 338130 h 2068704"/>
                <a:gd name="connsiteX10" fmla="*/ 843595 w 4413566"/>
                <a:gd name="connsiteY10" fmla="*/ 366879 h 2068704"/>
                <a:gd name="connsiteX11" fmla="*/ 860769 w 4413566"/>
                <a:gd name="connsiteY11" fmla="*/ 319787 h 2068704"/>
                <a:gd name="connsiteX12" fmla="*/ 876487 w 4413566"/>
                <a:gd name="connsiteY12" fmla="*/ 292047 h 2068704"/>
                <a:gd name="connsiteX13" fmla="*/ 2206784 w 4413566"/>
                <a:gd name="connsiteY13" fmla="*/ 0 h 2068704"/>
                <a:gd name="connsiteX14" fmla="*/ 3537081 w 4413566"/>
                <a:gd name="connsiteY14" fmla="*/ 292047 h 2068704"/>
                <a:gd name="connsiteX15" fmla="*/ 3552794 w 4413566"/>
                <a:gd name="connsiteY15" fmla="*/ 319780 h 2068704"/>
                <a:gd name="connsiteX16" fmla="*/ 3570858 w 4413566"/>
                <a:gd name="connsiteY16" fmla="*/ 369310 h 2068704"/>
                <a:gd name="connsiteX17" fmla="*/ 3559490 w 4413566"/>
                <a:gd name="connsiteY17" fmla="*/ 338141 h 2068704"/>
                <a:gd name="connsiteX18" fmla="*/ 3564668 w 4413566"/>
                <a:gd name="connsiteY18" fmla="*/ 365760 h 2068704"/>
                <a:gd name="connsiteX19" fmla="*/ 3562767 w 4413566"/>
                <a:gd name="connsiteY19" fmla="*/ 370838 h 2068704"/>
                <a:gd name="connsiteX20" fmla="*/ 3571415 w 4413566"/>
                <a:gd name="connsiteY20" fmla="*/ 370838 h 2068704"/>
                <a:gd name="connsiteX21" fmla="*/ 3625970 w 4413566"/>
                <a:gd name="connsiteY21" fmla="*/ 520428 h 2068704"/>
                <a:gd name="connsiteX22" fmla="*/ 4385777 w 4413566"/>
                <a:gd name="connsiteY22" fmla="*/ 2029978 h 2068704"/>
                <a:gd name="connsiteX23" fmla="*/ 4413566 w 4413566"/>
                <a:gd name="connsiteY23" fmla="*/ 2068702 h 2068704"/>
                <a:gd name="connsiteX24" fmla="*/ 4372544 w 4413566"/>
                <a:gd name="connsiteY24" fmla="*/ 2040111 h 2068704"/>
                <a:gd name="connsiteX25" fmla="*/ 2206784 w 4413566"/>
                <a:gd name="connsiteY25" fmla="*/ 1754562 h 2068704"/>
                <a:gd name="connsiteX26" fmla="*/ 41024 w 4413566"/>
                <a:gd name="connsiteY26" fmla="*/ 2040111 h 2068704"/>
                <a:gd name="connsiteX27" fmla="*/ 0 w 4413566"/>
                <a:gd name="connsiteY27" fmla="*/ 2068704 h 2068704"/>
                <a:gd name="connsiteX0" fmla="*/ 902318 w 4413566"/>
                <a:gd name="connsiteY0" fmla="*/ 205861 h 2068704"/>
                <a:gd name="connsiteX1" fmla="*/ 920718 w 4413566"/>
                <a:gd name="connsiteY1" fmla="*/ 155407 h 2068704"/>
                <a:gd name="connsiteX2" fmla="*/ 902318 w 4413566"/>
                <a:gd name="connsiteY2" fmla="*/ 205861 h 2068704"/>
                <a:gd name="connsiteX3" fmla="*/ 0 w 4413566"/>
                <a:gd name="connsiteY3" fmla="*/ 2068704 h 2068704"/>
                <a:gd name="connsiteX4" fmla="*/ 27790 w 4413566"/>
                <a:gd name="connsiteY4" fmla="*/ 2029978 h 2068704"/>
                <a:gd name="connsiteX5" fmla="*/ 787596 w 4413566"/>
                <a:gd name="connsiteY5" fmla="*/ 520428 h 2068704"/>
                <a:gd name="connsiteX6" fmla="*/ 842151 w 4413566"/>
                <a:gd name="connsiteY6" fmla="*/ 370838 h 2068704"/>
                <a:gd name="connsiteX7" fmla="*/ 850800 w 4413566"/>
                <a:gd name="connsiteY7" fmla="*/ 370838 h 2068704"/>
                <a:gd name="connsiteX8" fmla="*/ 848900 w 4413566"/>
                <a:gd name="connsiteY8" fmla="*/ 365760 h 2068704"/>
                <a:gd name="connsiteX9" fmla="*/ 854080 w 4413566"/>
                <a:gd name="connsiteY9" fmla="*/ 338130 h 2068704"/>
                <a:gd name="connsiteX10" fmla="*/ 860769 w 4413566"/>
                <a:gd name="connsiteY10" fmla="*/ 319787 h 2068704"/>
                <a:gd name="connsiteX11" fmla="*/ 876487 w 4413566"/>
                <a:gd name="connsiteY11" fmla="*/ 292047 h 2068704"/>
                <a:gd name="connsiteX12" fmla="*/ 2206784 w 4413566"/>
                <a:gd name="connsiteY12" fmla="*/ 0 h 2068704"/>
                <a:gd name="connsiteX13" fmla="*/ 3537081 w 4413566"/>
                <a:gd name="connsiteY13" fmla="*/ 292047 h 2068704"/>
                <a:gd name="connsiteX14" fmla="*/ 3552794 w 4413566"/>
                <a:gd name="connsiteY14" fmla="*/ 319780 h 2068704"/>
                <a:gd name="connsiteX15" fmla="*/ 3570858 w 4413566"/>
                <a:gd name="connsiteY15" fmla="*/ 369310 h 2068704"/>
                <a:gd name="connsiteX16" fmla="*/ 3559490 w 4413566"/>
                <a:gd name="connsiteY16" fmla="*/ 338141 h 2068704"/>
                <a:gd name="connsiteX17" fmla="*/ 3564668 w 4413566"/>
                <a:gd name="connsiteY17" fmla="*/ 365760 h 2068704"/>
                <a:gd name="connsiteX18" fmla="*/ 3562767 w 4413566"/>
                <a:gd name="connsiteY18" fmla="*/ 370838 h 2068704"/>
                <a:gd name="connsiteX19" fmla="*/ 3571415 w 4413566"/>
                <a:gd name="connsiteY19" fmla="*/ 370838 h 2068704"/>
                <a:gd name="connsiteX20" fmla="*/ 3625970 w 4413566"/>
                <a:gd name="connsiteY20" fmla="*/ 520428 h 2068704"/>
                <a:gd name="connsiteX21" fmla="*/ 4385777 w 4413566"/>
                <a:gd name="connsiteY21" fmla="*/ 2029978 h 2068704"/>
                <a:gd name="connsiteX22" fmla="*/ 4413566 w 4413566"/>
                <a:gd name="connsiteY22" fmla="*/ 2068702 h 2068704"/>
                <a:gd name="connsiteX23" fmla="*/ 4372544 w 4413566"/>
                <a:gd name="connsiteY23" fmla="*/ 2040111 h 2068704"/>
                <a:gd name="connsiteX24" fmla="*/ 2206784 w 4413566"/>
                <a:gd name="connsiteY24" fmla="*/ 1754562 h 2068704"/>
                <a:gd name="connsiteX25" fmla="*/ 41024 w 4413566"/>
                <a:gd name="connsiteY25" fmla="*/ 2040111 h 2068704"/>
                <a:gd name="connsiteX26" fmla="*/ 0 w 4413566"/>
                <a:gd name="connsiteY26" fmla="*/ 2068704 h 2068704"/>
                <a:gd name="connsiteX0" fmla="*/ 0 w 4413566"/>
                <a:gd name="connsiteY0" fmla="*/ 2068704 h 2068704"/>
                <a:gd name="connsiteX1" fmla="*/ 27790 w 4413566"/>
                <a:gd name="connsiteY1" fmla="*/ 2029978 h 2068704"/>
                <a:gd name="connsiteX2" fmla="*/ 787596 w 4413566"/>
                <a:gd name="connsiteY2" fmla="*/ 520428 h 2068704"/>
                <a:gd name="connsiteX3" fmla="*/ 842151 w 4413566"/>
                <a:gd name="connsiteY3" fmla="*/ 370838 h 2068704"/>
                <a:gd name="connsiteX4" fmla="*/ 850800 w 4413566"/>
                <a:gd name="connsiteY4" fmla="*/ 370838 h 2068704"/>
                <a:gd name="connsiteX5" fmla="*/ 848900 w 4413566"/>
                <a:gd name="connsiteY5" fmla="*/ 365760 h 2068704"/>
                <a:gd name="connsiteX6" fmla="*/ 854080 w 4413566"/>
                <a:gd name="connsiteY6" fmla="*/ 338130 h 2068704"/>
                <a:gd name="connsiteX7" fmla="*/ 860769 w 4413566"/>
                <a:gd name="connsiteY7" fmla="*/ 319787 h 2068704"/>
                <a:gd name="connsiteX8" fmla="*/ 876487 w 4413566"/>
                <a:gd name="connsiteY8" fmla="*/ 292047 h 2068704"/>
                <a:gd name="connsiteX9" fmla="*/ 2206784 w 4413566"/>
                <a:gd name="connsiteY9" fmla="*/ 0 h 2068704"/>
                <a:gd name="connsiteX10" fmla="*/ 3537081 w 4413566"/>
                <a:gd name="connsiteY10" fmla="*/ 292047 h 2068704"/>
                <a:gd name="connsiteX11" fmla="*/ 3552794 w 4413566"/>
                <a:gd name="connsiteY11" fmla="*/ 319780 h 2068704"/>
                <a:gd name="connsiteX12" fmla="*/ 3570858 w 4413566"/>
                <a:gd name="connsiteY12" fmla="*/ 369310 h 2068704"/>
                <a:gd name="connsiteX13" fmla="*/ 3559490 w 4413566"/>
                <a:gd name="connsiteY13" fmla="*/ 338141 h 2068704"/>
                <a:gd name="connsiteX14" fmla="*/ 3564668 w 4413566"/>
                <a:gd name="connsiteY14" fmla="*/ 365760 h 2068704"/>
                <a:gd name="connsiteX15" fmla="*/ 3562767 w 4413566"/>
                <a:gd name="connsiteY15" fmla="*/ 370838 h 2068704"/>
                <a:gd name="connsiteX16" fmla="*/ 3571415 w 4413566"/>
                <a:gd name="connsiteY16" fmla="*/ 370838 h 2068704"/>
                <a:gd name="connsiteX17" fmla="*/ 3625970 w 4413566"/>
                <a:gd name="connsiteY17" fmla="*/ 520428 h 2068704"/>
                <a:gd name="connsiteX18" fmla="*/ 4385777 w 4413566"/>
                <a:gd name="connsiteY18" fmla="*/ 2029978 h 2068704"/>
                <a:gd name="connsiteX19" fmla="*/ 4413566 w 4413566"/>
                <a:gd name="connsiteY19" fmla="*/ 2068702 h 2068704"/>
                <a:gd name="connsiteX20" fmla="*/ 4372544 w 4413566"/>
                <a:gd name="connsiteY20" fmla="*/ 2040111 h 2068704"/>
                <a:gd name="connsiteX21" fmla="*/ 2206784 w 4413566"/>
                <a:gd name="connsiteY21" fmla="*/ 1754562 h 2068704"/>
                <a:gd name="connsiteX22" fmla="*/ 41024 w 4413566"/>
                <a:gd name="connsiteY22" fmla="*/ 2040111 h 2068704"/>
                <a:gd name="connsiteX23" fmla="*/ 0 w 4413566"/>
                <a:gd name="connsiteY23" fmla="*/ 2068704 h 2068704"/>
                <a:gd name="connsiteX0" fmla="*/ 0 w 4413566"/>
                <a:gd name="connsiteY0" fmla="*/ 2068704 h 2068704"/>
                <a:gd name="connsiteX1" fmla="*/ 27790 w 4413566"/>
                <a:gd name="connsiteY1" fmla="*/ 2029978 h 2068704"/>
                <a:gd name="connsiteX2" fmla="*/ 787596 w 4413566"/>
                <a:gd name="connsiteY2" fmla="*/ 520428 h 2068704"/>
                <a:gd name="connsiteX3" fmla="*/ 842151 w 4413566"/>
                <a:gd name="connsiteY3" fmla="*/ 370838 h 2068704"/>
                <a:gd name="connsiteX4" fmla="*/ 850800 w 4413566"/>
                <a:gd name="connsiteY4" fmla="*/ 370838 h 2068704"/>
                <a:gd name="connsiteX5" fmla="*/ 854080 w 4413566"/>
                <a:gd name="connsiteY5" fmla="*/ 338130 h 2068704"/>
                <a:gd name="connsiteX6" fmla="*/ 860769 w 4413566"/>
                <a:gd name="connsiteY6" fmla="*/ 319787 h 2068704"/>
                <a:gd name="connsiteX7" fmla="*/ 876487 w 4413566"/>
                <a:gd name="connsiteY7" fmla="*/ 292047 h 2068704"/>
                <a:gd name="connsiteX8" fmla="*/ 2206784 w 4413566"/>
                <a:gd name="connsiteY8" fmla="*/ 0 h 2068704"/>
                <a:gd name="connsiteX9" fmla="*/ 3537081 w 4413566"/>
                <a:gd name="connsiteY9" fmla="*/ 292047 h 2068704"/>
                <a:gd name="connsiteX10" fmla="*/ 3552794 w 4413566"/>
                <a:gd name="connsiteY10" fmla="*/ 319780 h 2068704"/>
                <a:gd name="connsiteX11" fmla="*/ 3570858 w 4413566"/>
                <a:gd name="connsiteY11" fmla="*/ 369310 h 2068704"/>
                <a:gd name="connsiteX12" fmla="*/ 3559490 w 4413566"/>
                <a:gd name="connsiteY12" fmla="*/ 338141 h 2068704"/>
                <a:gd name="connsiteX13" fmla="*/ 3564668 w 4413566"/>
                <a:gd name="connsiteY13" fmla="*/ 365760 h 2068704"/>
                <a:gd name="connsiteX14" fmla="*/ 3562767 w 4413566"/>
                <a:gd name="connsiteY14" fmla="*/ 370838 h 2068704"/>
                <a:gd name="connsiteX15" fmla="*/ 3571415 w 4413566"/>
                <a:gd name="connsiteY15" fmla="*/ 370838 h 2068704"/>
                <a:gd name="connsiteX16" fmla="*/ 3625970 w 4413566"/>
                <a:gd name="connsiteY16" fmla="*/ 520428 h 2068704"/>
                <a:gd name="connsiteX17" fmla="*/ 4385777 w 4413566"/>
                <a:gd name="connsiteY17" fmla="*/ 2029978 h 2068704"/>
                <a:gd name="connsiteX18" fmla="*/ 4413566 w 4413566"/>
                <a:gd name="connsiteY18" fmla="*/ 2068702 h 2068704"/>
                <a:gd name="connsiteX19" fmla="*/ 4372544 w 4413566"/>
                <a:gd name="connsiteY19" fmla="*/ 2040111 h 2068704"/>
                <a:gd name="connsiteX20" fmla="*/ 2206784 w 4413566"/>
                <a:gd name="connsiteY20" fmla="*/ 1754562 h 2068704"/>
                <a:gd name="connsiteX21" fmla="*/ 41024 w 4413566"/>
                <a:gd name="connsiteY21" fmla="*/ 2040111 h 2068704"/>
                <a:gd name="connsiteX22" fmla="*/ 0 w 4413566"/>
                <a:gd name="connsiteY22" fmla="*/ 2068704 h 2068704"/>
                <a:gd name="connsiteX0" fmla="*/ 0 w 4413566"/>
                <a:gd name="connsiteY0" fmla="*/ 2068704 h 2068704"/>
                <a:gd name="connsiteX1" fmla="*/ 27790 w 4413566"/>
                <a:gd name="connsiteY1" fmla="*/ 2029978 h 2068704"/>
                <a:gd name="connsiteX2" fmla="*/ 787596 w 4413566"/>
                <a:gd name="connsiteY2" fmla="*/ 520428 h 2068704"/>
                <a:gd name="connsiteX3" fmla="*/ 842151 w 4413566"/>
                <a:gd name="connsiteY3" fmla="*/ 370838 h 2068704"/>
                <a:gd name="connsiteX4" fmla="*/ 854080 w 4413566"/>
                <a:gd name="connsiteY4" fmla="*/ 338130 h 2068704"/>
                <a:gd name="connsiteX5" fmla="*/ 860769 w 4413566"/>
                <a:gd name="connsiteY5" fmla="*/ 319787 h 2068704"/>
                <a:gd name="connsiteX6" fmla="*/ 876487 w 4413566"/>
                <a:gd name="connsiteY6" fmla="*/ 292047 h 2068704"/>
                <a:gd name="connsiteX7" fmla="*/ 2206784 w 4413566"/>
                <a:gd name="connsiteY7" fmla="*/ 0 h 2068704"/>
                <a:gd name="connsiteX8" fmla="*/ 3537081 w 4413566"/>
                <a:gd name="connsiteY8" fmla="*/ 292047 h 2068704"/>
                <a:gd name="connsiteX9" fmla="*/ 3552794 w 4413566"/>
                <a:gd name="connsiteY9" fmla="*/ 319780 h 2068704"/>
                <a:gd name="connsiteX10" fmla="*/ 3570858 w 4413566"/>
                <a:gd name="connsiteY10" fmla="*/ 369310 h 2068704"/>
                <a:gd name="connsiteX11" fmla="*/ 3559490 w 4413566"/>
                <a:gd name="connsiteY11" fmla="*/ 338141 h 2068704"/>
                <a:gd name="connsiteX12" fmla="*/ 3564668 w 4413566"/>
                <a:gd name="connsiteY12" fmla="*/ 365760 h 2068704"/>
                <a:gd name="connsiteX13" fmla="*/ 3562767 w 4413566"/>
                <a:gd name="connsiteY13" fmla="*/ 370838 h 2068704"/>
                <a:gd name="connsiteX14" fmla="*/ 3571415 w 4413566"/>
                <a:gd name="connsiteY14" fmla="*/ 370838 h 2068704"/>
                <a:gd name="connsiteX15" fmla="*/ 3625970 w 4413566"/>
                <a:gd name="connsiteY15" fmla="*/ 520428 h 2068704"/>
                <a:gd name="connsiteX16" fmla="*/ 4385777 w 4413566"/>
                <a:gd name="connsiteY16" fmla="*/ 2029978 h 2068704"/>
                <a:gd name="connsiteX17" fmla="*/ 4413566 w 4413566"/>
                <a:gd name="connsiteY17" fmla="*/ 2068702 h 2068704"/>
                <a:gd name="connsiteX18" fmla="*/ 4372544 w 4413566"/>
                <a:gd name="connsiteY18" fmla="*/ 2040111 h 2068704"/>
                <a:gd name="connsiteX19" fmla="*/ 2206784 w 4413566"/>
                <a:gd name="connsiteY19" fmla="*/ 1754562 h 2068704"/>
                <a:gd name="connsiteX20" fmla="*/ 41024 w 4413566"/>
                <a:gd name="connsiteY20" fmla="*/ 2040111 h 2068704"/>
                <a:gd name="connsiteX21" fmla="*/ 0 w 4413566"/>
                <a:gd name="connsiteY21" fmla="*/ 2068704 h 2068704"/>
                <a:gd name="connsiteX0" fmla="*/ 0 w 4413566"/>
                <a:gd name="connsiteY0" fmla="*/ 2068704 h 2068704"/>
                <a:gd name="connsiteX1" fmla="*/ 27790 w 4413566"/>
                <a:gd name="connsiteY1" fmla="*/ 2029978 h 2068704"/>
                <a:gd name="connsiteX2" fmla="*/ 787596 w 4413566"/>
                <a:gd name="connsiteY2" fmla="*/ 520428 h 2068704"/>
                <a:gd name="connsiteX3" fmla="*/ 842151 w 4413566"/>
                <a:gd name="connsiteY3" fmla="*/ 370838 h 2068704"/>
                <a:gd name="connsiteX4" fmla="*/ 854080 w 4413566"/>
                <a:gd name="connsiteY4" fmla="*/ 338130 h 2068704"/>
                <a:gd name="connsiteX5" fmla="*/ 860769 w 4413566"/>
                <a:gd name="connsiteY5" fmla="*/ 319787 h 2068704"/>
                <a:gd name="connsiteX6" fmla="*/ 876487 w 4413566"/>
                <a:gd name="connsiteY6" fmla="*/ 292047 h 2068704"/>
                <a:gd name="connsiteX7" fmla="*/ 2206784 w 4413566"/>
                <a:gd name="connsiteY7" fmla="*/ 0 h 2068704"/>
                <a:gd name="connsiteX8" fmla="*/ 3537081 w 4413566"/>
                <a:gd name="connsiteY8" fmla="*/ 292047 h 2068704"/>
                <a:gd name="connsiteX9" fmla="*/ 3552794 w 4413566"/>
                <a:gd name="connsiteY9" fmla="*/ 319780 h 2068704"/>
                <a:gd name="connsiteX10" fmla="*/ 3570858 w 4413566"/>
                <a:gd name="connsiteY10" fmla="*/ 369310 h 2068704"/>
                <a:gd name="connsiteX11" fmla="*/ 3559490 w 4413566"/>
                <a:gd name="connsiteY11" fmla="*/ 338141 h 2068704"/>
                <a:gd name="connsiteX12" fmla="*/ 3564668 w 4413566"/>
                <a:gd name="connsiteY12" fmla="*/ 365760 h 2068704"/>
                <a:gd name="connsiteX13" fmla="*/ 3562767 w 4413566"/>
                <a:gd name="connsiteY13" fmla="*/ 370838 h 2068704"/>
                <a:gd name="connsiteX14" fmla="*/ 3625970 w 4413566"/>
                <a:gd name="connsiteY14" fmla="*/ 520428 h 2068704"/>
                <a:gd name="connsiteX15" fmla="*/ 4385777 w 4413566"/>
                <a:gd name="connsiteY15" fmla="*/ 2029978 h 2068704"/>
                <a:gd name="connsiteX16" fmla="*/ 4413566 w 4413566"/>
                <a:gd name="connsiteY16" fmla="*/ 2068702 h 2068704"/>
                <a:gd name="connsiteX17" fmla="*/ 4372544 w 4413566"/>
                <a:gd name="connsiteY17" fmla="*/ 2040111 h 2068704"/>
                <a:gd name="connsiteX18" fmla="*/ 2206784 w 4413566"/>
                <a:gd name="connsiteY18" fmla="*/ 1754562 h 2068704"/>
                <a:gd name="connsiteX19" fmla="*/ 41024 w 4413566"/>
                <a:gd name="connsiteY19" fmla="*/ 2040111 h 2068704"/>
                <a:gd name="connsiteX20" fmla="*/ 0 w 4413566"/>
                <a:gd name="connsiteY20" fmla="*/ 2068704 h 2068704"/>
                <a:gd name="connsiteX0" fmla="*/ 0 w 4413566"/>
                <a:gd name="connsiteY0" fmla="*/ 2068704 h 2068704"/>
                <a:gd name="connsiteX1" fmla="*/ 27790 w 4413566"/>
                <a:gd name="connsiteY1" fmla="*/ 2029978 h 2068704"/>
                <a:gd name="connsiteX2" fmla="*/ 787596 w 4413566"/>
                <a:gd name="connsiteY2" fmla="*/ 520428 h 2068704"/>
                <a:gd name="connsiteX3" fmla="*/ 842151 w 4413566"/>
                <a:gd name="connsiteY3" fmla="*/ 370838 h 2068704"/>
                <a:gd name="connsiteX4" fmla="*/ 854080 w 4413566"/>
                <a:gd name="connsiteY4" fmla="*/ 338130 h 2068704"/>
                <a:gd name="connsiteX5" fmla="*/ 860769 w 4413566"/>
                <a:gd name="connsiteY5" fmla="*/ 319787 h 2068704"/>
                <a:gd name="connsiteX6" fmla="*/ 876487 w 4413566"/>
                <a:gd name="connsiteY6" fmla="*/ 292047 h 2068704"/>
                <a:gd name="connsiteX7" fmla="*/ 2206784 w 4413566"/>
                <a:gd name="connsiteY7" fmla="*/ 0 h 2068704"/>
                <a:gd name="connsiteX8" fmla="*/ 3537081 w 4413566"/>
                <a:gd name="connsiteY8" fmla="*/ 292047 h 2068704"/>
                <a:gd name="connsiteX9" fmla="*/ 3552794 w 4413566"/>
                <a:gd name="connsiteY9" fmla="*/ 319780 h 2068704"/>
                <a:gd name="connsiteX10" fmla="*/ 3570858 w 4413566"/>
                <a:gd name="connsiteY10" fmla="*/ 369310 h 2068704"/>
                <a:gd name="connsiteX11" fmla="*/ 3559490 w 4413566"/>
                <a:gd name="connsiteY11" fmla="*/ 338141 h 2068704"/>
                <a:gd name="connsiteX12" fmla="*/ 3564668 w 4413566"/>
                <a:gd name="connsiteY12" fmla="*/ 365760 h 2068704"/>
                <a:gd name="connsiteX13" fmla="*/ 3625970 w 4413566"/>
                <a:gd name="connsiteY13" fmla="*/ 520428 h 2068704"/>
                <a:gd name="connsiteX14" fmla="*/ 4385777 w 4413566"/>
                <a:gd name="connsiteY14" fmla="*/ 2029978 h 2068704"/>
                <a:gd name="connsiteX15" fmla="*/ 4413566 w 4413566"/>
                <a:gd name="connsiteY15" fmla="*/ 2068702 h 2068704"/>
                <a:gd name="connsiteX16" fmla="*/ 4372544 w 4413566"/>
                <a:gd name="connsiteY16" fmla="*/ 2040111 h 2068704"/>
                <a:gd name="connsiteX17" fmla="*/ 2206784 w 4413566"/>
                <a:gd name="connsiteY17" fmla="*/ 1754562 h 2068704"/>
                <a:gd name="connsiteX18" fmla="*/ 41024 w 4413566"/>
                <a:gd name="connsiteY18" fmla="*/ 2040111 h 2068704"/>
                <a:gd name="connsiteX19" fmla="*/ 0 w 4413566"/>
                <a:gd name="connsiteY19" fmla="*/ 2068704 h 2068704"/>
                <a:gd name="connsiteX0" fmla="*/ 0 w 4413566"/>
                <a:gd name="connsiteY0" fmla="*/ 2068704 h 2068704"/>
                <a:gd name="connsiteX1" fmla="*/ 27790 w 4413566"/>
                <a:gd name="connsiteY1" fmla="*/ 2029978 h 2068704"/>
                <a:gd name="connsiteX2" fmla="*/ 787596 w 4413566"/>
                <a:gd name="connsiteY2" fmla="*/ 520428 h 2068704"/>
                <a:gd name="connsiteX3" fmla="*/ 842151 w 4413566"/>
                <a:gd name="connsiteY3" fmla="*/ 370838 h 2068704"/>
                <a:gd name="connsiteX4" fmla="*/ 854080 w 4413566"/>
                <a:gd name="connsiteY4" fmla="*/ 338130 h 2068704"/>
                <a:gd name="connsiteX5" fmla="*/ 860769 w 4413566"/>
                <a:gd name="connsiteY5" fmla="*/ 319787 h 2068704"/>
                <a:gd name="connsiteX6" fmla="*/ 876487 w 4413566"/>
                <a:gd name="connsiteY6" fmla="*/ 292047 h 2068704"/>
                <a:gd name="connsiteX7" fmla="*/ 2206784 w 4413566"/>
                <a:gd name="connsiteY7" fmla="*/ 0 h 2068704"/>
                <a:gd name="connsiteX8" fmla="*/ 3537081 w 4413566"/>
                <a:gd name="connsiteY8" fmla="*/ 292047 h 2068704"/>
                <a:gd name="connsiteX9" fmla="*/ 3552794 w 4413566"/>
                <a:gd name="connsiteY9" fmla="*/ 319780 h 2068704"/>
                <a:gd name="connsiteX10" fmla="*/ 3570858 w 4413566"/>
                <a:gd name="connsiteY10" fmla="*/ 369310 h 2068704"/>
                <a:gd name="connsiteX11" fmla="*/ 3559490 w 4413566"/>
                <a:gd name="connsiteY11" fmla="*/ 338141 h 2068704"/>
                <a:gd name="connsiteX12" fmla="*/ 3625970 w 4413566"/>
                <a:gd name="connsiteY12" fmla="*/ 520428 h 2068704"/>
                <a:gd name="connsiteX13" fmla="*/ 4385777 w 4413566"/>
                <a:gd name="connsiteY13" fmla="*/ 2029978 h 2068704"/>
                <a:gd name="connsiteX14" fmla="*/ 4413566 w 4413566"/>
                <a:gd name="connsiteY14" fmla="*/ 2068702 h 2068704"/>
                <a:gd name="connsiteX15" fmla="*/ 4372544 w 4413566"/>
                <a:gd name="connsiteY15" fmla="*/ 2040111 h 2068704"/>
                <a:gd name="connsiteX16" fmla="*/ 2206784 w 4413566"/>
                <a:gd name="connsiteY16" fmla="*/ 1754562 h 2068704"/>
                <a:gd name="connsiteX17" fmla="*/ 41024 w 4413566"/>
                <a:gd name="connsiteY17" fmla="*/ 2040111 h 2068704"/>
                <a:gd name="connsiteX18" fmla="*/ 0 w 4413566"/>
                <a:gd name="connsiteY18" fmla="*/ 2068704 h 2068704"/>
                <a:gd name="connsiteX0" fmla="*/ 0 w 4413566"/>
                <a:gd name="connsiteY0" fmla="*/ 2068704 h 2068704"/>
                <a:gd name="connsiteX1" fmla="*/ 27790 w 4413566"/>
                <a:gd name="connsiteY1" fmla="*/ 2029978 h 2068704"/>
                <a:gd name="connsiteX2" fmla="*/ 787596 w 4413566"/>
                <a:gd name="connsiteY2" fmla="*/ 520428 h 2068704"/>
                <a:gd name="connsiteX3" fmla="*/ 842151 w 4413566"/>
                <a:gd name="connsiteY3" fmla="*/ 370838 h 2068704"/>
                <a:gd name="connsiteX4" fmla="*/ 854080 w 4413566"/>
                <a:gd name="connsiteY4" fmla="*/ 338130 h 2068704"/>
                <a:gd name="connsiteX5" fmla="*/ 860769 w 4413566"/>
                <a:gd name="connsiteY5" fmla="*/ 319787 h 2068704"/>
                <a:gd name="connsiteX6" fmla="*/ 876487 w 4413566"/>
                <a:gd name="connsiteY6" fmla="*/ 292047 h 2068704"/>
                <a:gd name="connsiteX7" fmla="*/ 2206784 w 4413566"/>
                <a:gd name="connsiteY7" fmla="*/ 0 h 2068704"/>
                <a:gd name="connsiteX8" fmla="*/ 3537081 w 4413566"/>
                <a:gd name="connsiteY8" fmla="*/ 292047 h 2068704"/>
                <a:gd name="connsiteX9" fmla="*/ 3552794 w 4413566"/>
                <a:gd name="connsiteY9" fmla="*/ 319780 h 2068704"/>
                <a:gd name="connsiteX10" fmla="*/ 3559490 w 4413566"/>
                <a:gd name="connsiteY10" fmla="*/ 338141 h 2068704"/>
                <a:gd name="connsiteX11" fmla="*/ 3625970 w 4413566"/>
                <a:gd name="connsiteY11" fmla="*/ 520428 h 2068704"/>
                <a:gd name="connsiteX12" fmla="*/ 4385777 w 4413566"/>
                <a:gd name="connsiteY12" fmla="*/ 2029978 h 2068704"/>
                <a:gd name="connsiteX13" fmla="*/ 4413566 w 4413566"/>
                <a:gd name="connsiteY13" fmla="*/ 2068702 h 2068704"/>
                <a:gd name="connsiteX14" fmla="*/ 4372544 w 4413566"/>
                <a:gd name="connsiteY14" fmla="*/ 2040111 h 2068704"/>
                <a:gd name="connsiteX15" fmla="*/ 2206784 w 4413566"/>
                <a:gd name="connsiteY15" fmla="*/ 1754562 h 2068704"/>
                <a:gd name="connsiteX16" fmla="*/ 41024 w 4413566"/>
                <a:gd name="connsiteY16" fmla="*/ 2040111 h 2068704"/>
                <a:gd name="connsiteX17" fmla="*/ 0 w 4413566"/>
                <a:gd name="connsiteY17" fmla="*/ 2068704 h 206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13566" h="2068704">
                  <a:moveTo>
                    <a:pt x="0" y="2068704"/>
                  </a:moveTo>
                  <a:lnTo>
                    <a:pt x="27790" y="2029978"/>
                  </a:lnTo>
                  <a:cubicBezTo>
                    <a:pt x="297246" y="1629288"/>
                    <a:pt x="558831" y="1113738"/>
                    <a:pt x="787596" y="520428"/>
                  </a:cubicBezTo>
                  <a:lnTo>
                    <a:pt x="842151" y="370838"/>
                  </a:lnTo>
                  <a:lnTo>
                    <a:pt x="854080" y="338130"/>
                  </a:lnTo>
                  <a:lnTo>
                    <a:pt x="860769" y="319787"/>
                  </a:lnTo>
                  <a:lnTo>
                    <a:pt x="876487" y="292047"/>
                  </a:lnTo>
                  <a:cubicBezTo>
                    <a:pt x="1003105" y="125376"/>
                    <a:pt x="1550587" y="0"/>
                    <a:pt x="2206784" y="0"/>
                  </a:cubicBezTo>
                  <a:cubicBezTo>
                    <a:pt x="2862981" y="0"/>
                    <a:pt x="3410463" y="125376"/>
                    <a:pt x="3537081" y="292047"/>
                  </a:cubicBezTo>
                  <a:lnTo>
                    <a:pt x="3552794" y="319780"/>
                  </a:lnTo>
                  <a:lnTo>
                    <a:pt x="3559490" y="338141"/>
                  </a:lnTo>
                  <a:lnTo>
                    <a:pt x="3625970" y="520428"/>
                  </a:lnTo>
                  <a:cubicBezTo>
                    <a:pt x="3854736" y="1113738"/>
                    <a:pt x="4116321" y="1629288"/>
                    <a:pt x="4385777" y="2029978"/>
                  </a:cubicBezTo>
                  <a:lnTo>
                    <a:pt x="4413566" y="2068702"/>
                  </a:lnTo>
                  <a:lnTo>
                    <a:pt x="4372544" y="2040111"/>
                  </a:lnTo>
                  <a:cubicBezTo>
                    <a:pt x="4085426" y="1874678"/>
                    <a:pt x="3224378" y="1754562"/>
                    <a:pt x="2206784" y="1754562"/>
                  </a:cubicBezTo>
                  <a:cubicBezTo>
                    <a:pt x="1189190" y="1754562"/>
                    <a:pt x="328142" y="1874678"/>
                    <a:pt x="41024" y="2040111"/>
                  </a:cubicBezTo>
                  <a:lnTo>
                    <a:pt x="0" y="2068704"/>
                  </a:lnTo>
                  <a:close/>
                </a:path>
              </a:pathLst>
            </a:custGeom>
            <a:solidFill>
              <a:srgbClr val="CB2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37"/>
            <p:cNvSpPr/>
            <p:nvPr/>
          </p:nvSpPr>
          <p:spPr>
            <a:xfrm rot="10800000">
              <a:off x="4947752" y="1882266"/>
              <a:ext cx="1281597" cy="3950208"/>
            </a:xfrm>
            <a:custGeom>
              <a:avLst/>
              <a:gdLst>
                <a:gd name="connsiteX0" fmla="*/ 0 w 1342943"/>
                <a:gd name="connsiteY0" fmla="*/ 5283193 h 5283193"/>
                <a:gd name="connsiteX1" fmla="*/ 24939 w 1342943"/>
                <a:gd name="connsiteY1" fmla="*/ 5236257 h 5283193"/>
                <a:gd name="connsiteX2" fmla="*/ 886190 w 1342943"/>
                <a:gd name="connsiteY2" fmla="*/ 2701666 h 5283193"/>
                <a:gd name="connsiteX3" fmla="*/ 1203405 w 1342943"/>
                <a:gd name="connsiteY3" fmla="*/ 289738 h 5283193"/>
                <a:gd name="connsiteX4" fmla="*/ 1205061 w 1342943"/>
                <a:gd name="connsiteY4" fmla="*/ 39167 h 5283193"/>
                <a:gd name="connsiteX5" fmla="*/ 1254957 w 1342943"/>
                <a:gd name="connsiteY5" fmla="*/ 21367 h 5283193"/>
                <a:gd name="connsiteX6" fmla="*/ 1342943 w 1342943"/>
                <a:gd name="connsiteY6" fmla="*/ 0 h 5283193"/>
                <a:gd name="connsiteX7" fmla="*/ 1341690 w 1342943"/>
                <a:gd name="connsiteY7" fmla="*/ 289741 h 5283193"/>
                <a:gd name="connsiteX8" fmla="*/ 1134055 w 1342943"/>
                <a:gd name="connsiteY8" fmla="*/ 2701669 h 5283193"/>
                <a:gd name="connsiteX9" fmla="*/ 650486 w 1342943"/>
                <a:gd name="connsiteY9" fmla="*/ 4979190 h 5283193"/>
                <a:gd name="connsiteX10" fmla="*/ 583417 w 1342943"/>
                <a:gd name="connsiteY10" fmla="*/ 5194260 h 5283193"/>
                <a:gd name="connsiteX11" fmla="*/ 475225 w 1342943"/>
                <a:gd name="connsiteY11" fmla="*/ 5206040 h 5283193"/>
                <a:gd name="connsiteX12" fmla="*/ 139610 w 1342943"/>
                <a:gd name="connsiteY12" fmla="*/ 5255665 h 52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2943" h="5283193">
                  <a:moveTo>
                    <a:pt x="0" y="5283193"/>
                  </a:moveTo>
                  <a:lnTo>
                    <a:pt x="24939" y="5236257"/>
                  </a:lnTo>
                  <a:cubicBezTo>
                    <a:pt x="354655" y="4577982"/>
                    <a:pt x="661995" y="3697275"/>
                    <a:pt x="886190" y="2701666"/>
                  </a:cubicBezTo>
                  <a:cubicBezTo>
                    <a:pt x="1082361" y="1830509"/>
                    <a:pt x="1186437" y="997664"/>
                    <a:pt x="1203405" y="289738"/>
                  </a:cubicBezTo>
                  <a:lnTo>
                    <a:pt x="1205061" y="39167"/>
                  </a:lnTo>
                  <a:lnTo>
                    <a:pt x="1254957" y="21367"/>
                  </a:lnTo>
                  <a:lnTo>
                    <a:pt x="1342943" y="0"/>
                  </a:lnTo>
                  <a:lnTo>
                    <a:pt x="1341690" y="289741"/>
                  </a:lnTo>
                  <a:cubicBezTo>
                    <a:pt x="1330583" y="997667"/>
                    <a:pt x="1262460" y="1830512"/>
                    <a:pt x="1134055" y="2701669"/>
                  </a:cubicBezTo>
                  <a:cubicBezTo>
                    <a:pt x="1005651" y="3572827"/>
                    <a:pt x="835579" y="4356013"/>
                    <a:pt x="650486" y="4979190"/>
                  </a:cubicBezTo>
                  <a:lnTo>
                    <a:pt x="583417" y="5194260"/>
                  </a:lnTo>
                  <a:lnTo>
                    <a:pt x="475225" y="5206040"/>
                  </a:lnTo>
                  <a:cubicBezTo>
                    <a:pt x="354582" y="5220646"/>
                    <a:pt x="242203" y="5237279"/>
                    <a:pt x="139610" y="5255665"/>
                  </a:cubicBez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73 Rectángulo"/>
          <p:cNvSpPr/>
          <p:nvPr/>
        </p:nvSpPr>
        <p:spPr>
          <a:xfrm>
            <a:off x="4292948" y="3653345"/>
            <a:ext cx="4600347" cy="1477328"/>
          </a:xfrm>
          <a:prstGeom prst="rect">
            <a:avLst/>
          </a:prstGeom>
        </p:spPr>
        <p:txBody>
          <a:bodyPr wrap="square">
            <a:spAutoFit/>
          </a:bodyPr>
          <a:lstStyle/>
          <a:p>
            <a:pPr lvl="0"/>
            <a:r>
              <a:rPr lang="es-MX" sz="1000" b="1" dirty="0"/>
              <a:t>Sistema Nacional de Transparencia, Acceso a la Información Pública y Protección de Datos Personales </a:t>
            </a:r>
            <a:endParaRPr lang="es-MX" sz="1000" dirty="0"/>
          </a:p>
          <a:p>
            <a:r>
              <a:rPr lang="es-MX" sz="1000" dirty="0"/>
              <a:t>(TÍTULO SEGUNDO, del artículo 27 al 36</a:t>
            </a:r>
            <a:r>
              <a:rPr lang="es-MX" sz="1000" dirty="0" smtClean="0"/>
              <a:t>)</a:t>
            </a:r>
            <a:endParaRPr lang="es-MX" sz="1000" dirty="0"/>
          </a:p>
          <a:p>
            <a:pPr lvl="0"/>
            <a:r>
              <a:rPr lang="es-MX" sz="1000" b="1" dirty="0"/>
              <a:t>Programa Nacional de Transparencia y Acceso a la Información </a:t>
            </a:r>
            <a:endParaRPr lang="es-MX" sz="1000" dirty="0"/>
          </a:p>
          <a:p>
            <a:r>
              <a:rPr lang="es-MX" sz="1000" dirty="0"/>
              <a:t>(Artículo 31, fracción XII</a:t>
            </a:r>
            <a:r>
              <a:rPr lang="es-MX" sz="1000" dirty="0" smtClean="0"/>
              <a:t>)</a:t>
            </a:r>
            <a:endParaRPr lang="es-MX" sz="1000" dirty="0"/>
          </a:p>
          <a:p>
            <a:pPr lvl="0"/>
            <a:r>
              <a:rPr lang="es-MX" sz="1000" b="1" dirty="0"/>
              <a:t>Emisión de lineamientos en materia de transparencia </a:t>
            </a:r>
            <a:endParaRPr lang="es-MX" sz="1000" dirty="0"/>
          </a:p>
          <a:p>
            <a:r>
              <a:rPr lang="es-MX" sz="1000" dirty="0"/>
              <a:t>(Artículo 28, Artículo 31 fracciones I y VI, Transitorio duodécimo</a:t>
            </a:r>
            <a:r>
              <a:rPr lang="es-MX" sz="1000" dirty="0" smtClean="0"/>
              <a:t>)</a:t>
            </a:r>
          </a:p>
          <a:p>
            <a:r>
              <a:rPr lang="es-MX" sz="1000" b="1" dirty="0" smtClean="0"/>
              <a:t>Implementación </a:t>
            </a:r>
            <a:r>
              <a:rPr lang="es-MX" sz="1000" b="1" dirty="0"/>
              <a:t>de la Plataforma Nacional de Transparencia </a:t>
            </a:r>
            <a:r>
              <a:rPr lang="es-MX" sz="1000" dirty="0"/>
              <a:t>(TÍTULO TERCERO, del artículo 49 al 52)</a:t>
            </a:r>
          </a:p>
        </p:txBody>
      </p:sp>
      <p:sp>
        <p:nvSpPr>
          <p:cNvPr id="75" name="74 Rectángulo"/>
          <p:cNvSpPr/>
          <p:nvPr/>
        </p:nvSpPr>
        <p:spPr>
          <a:xfrm>
            <a:off x="4654613" y="2227329"/>
            <a:ext cx="4606413" cy="1477328"/>
          </a:xfrm>
          <a:prstGeom prst="rect">
            <a:avLst/>
          </a:prstGeom>
        </p:spPr>
        <p:txBody>
          <a:bodyPr wrap="square">
            <a:spAutoFit/>
          </a:bodyPr>
          <a:lstStyle/>
          <a:p>
            <a:pPr lvl="0"/>
            <a:r>
              <a:rPr lang="es-MX" sz="1000" b="1" dirty="0"/>
              <a:t>Programa Nacional de Protección de Datos Personales.</a:t>
            </a:r>
            <a:r>
              <a:rPr lang="es-MX" sz="1000" dirty="0"/>
              <a:t> </a:t>
            </a:r>
          </a:p>
          <a:p>
            <a:r>
              <a:rPr lang="es-MX" sz="1000" dirty="0"/>
              <a:t>(Artículo 12</a:t>
            </a:r>
            <a:r>
              <a:rPr lang="es-MX" sz="1000" dirty="0" smtClean="0"/>
              <a:t>)</a:t>
            </a:r>
            <a:endParaRPr lang="es-MX" sz="1000" dirty="0"/>
          </a:p>
          <a:p>
            <a:pPr lvl="0"/>
            <a:r>
              <a:rPr lang="es-MX" sz="1000" b="1" dirty="0"/>
              <a:t>La Portabilidad de los datos personales como una nueva modalidad del derecho a la protección de datos personales. </a:t>
            </a:r>
            <a:endParaRPr lang="es-MX" sz="1000" dirty="0"/>
          </a:p>
          <a:p>
            <a:r>
              <a:rPr lang="es-MX" sz="1000" dirty="0"/>
              <a:t>(TÍTULO TERCERO, Capítulo III, artículo 57</a:t>
            </a:r>
            <a:r>
              <a:rPr lang="es-MX" sz="1000" dirty="0" smtClean="0"/>
              <a:t>)</a:t>
            </a:r>
            <a:endParaRPr lang="es-MX" sz="1000" dirty="0"/>
          </a:p>
          <a:p>
            <a:pPr lvl="0"/>
            <a:r>
              <a:rPr lang="es-MX" sz="1000" b="1" dirty="0"/>
              <a:t>Emisión de lineamientos en materia de portabilidad de datos personales </a:t>
            </a:r>
            <a:endParaRPr lang="es-MX" sz="1000" b="1" dirty="0" smtClean="0"/>
          </a:p>
          <a:p>
            <a:r>
              <a:rPr lang="es-MX" sz="1000" dirty="0"/>
              <a:t>(tercer párrafo del artículo 57 y fracciones XXVII y XXVIII del artículo 89</a:t>
            </a:r>
            <a:r>
              <a:rPr lang="es-MX" sz="1000" dirty="0" smtClean="0"/>
              <a:t>)</a:t>
            </a:r>
            <a:endParaRPr lang="es-MX" sz="1000" dirty="0"/>
          </a:p>
          <a:p>
            <a:pPr lvl="0"/>
            <a:r>
              <a:rPr lang="es-MX" sz="1000" b="1" dirty="0"/>
              <a:t>Facultad de verificación </a:t>
            </a:r>
            <a:endParaRPr lang="es-MX" sz="1000" dirty="0"/>
          </a:p>
          <a:p>
            <a:pPr algn="ctr"/>
            <a:r>
              <a:rPr lang="es-MX" sz="1000" dirty="0"/>
              <a:t>(Del artículo 146 al 151)</a:t>
            </a:r>
          </a:p>
        </p:txBody>
      </p:sp>
      <p:pic>
        <p:nvPicPr>
          <p:cNvPr id="30"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192" y="4084427"/>
            <a:ext cx="1993064" cy="792941"/>
          </a:xfrm>
          <a:prstGeom prst="rect">
            <a:avLst/>
          </a:prstGeom>
          <a:noFill/>
          <a:extLst>
            <a:ext uri="{909E8E84-426E-40DD-AFC4-6F175D3DCCD1}">
              <a14:hiddenFill xmlns:a14="http://schemas.microsoft.com/office/drawing/2010/main">
                <a:solidFill>
                  <a:srgbClr val="FFFFFF"/>
                </a:solidFill>
              </a14:hiddenFill>
            </a:ext>
          </a:extLst>
        </p:spPr>
      </p:pic>
      <p:sp>
        <p:nvSpPr>
          <p:cNvPr id="77" name="76 Rectángulo"/>
          <p:cNvSpPr/>
          <p:nvPr/>
        </p:nvSpPr>
        <p:spPr>
          <a:xfrm>
            <a:off x="4963630" y="885212"/>
            <a:ext cx="4128138" cy="1107996"/>
          </a:xfrm>
          <a:prstGeom prst="rect">
            <a:avLst/>
          </a:prstGeom>
        </p:spPr>
        <p:txBody>
          <a:bodyPr wrap="square">
            <a:spAutoFit/>
          </a:bodyPr>
          <a:lstStyle/>
          <a:p>
            <a:pPr lvl="0"/>
            <a:r>
              <a:rPr lang="es-MX" sz="1100" b="1" dirty="0"/>
              <a:t>Creación de un Archivo General</a:t>
            </a:r>
            <a:endParaRPr lang="es-MX" sz="1100" dirty="0"/>
          </a:p>
          <a:p>
            <a:r>
              <a:rPr lang="es-MX" sz="1100" dirty="0"/>
              <a:t>(Párrafo segundo del artículo 71</a:t>
            </a:r>
            <a:r>
              <a:rPr lang="es-MX" sz="1100" dirty="0" smtClean="0"/>
              <a:t>)</a:t>
            </a:r>
            <a:endParaRPr lang="es-MX" sz="1100" dirty="0"/>
          </a:p>
          <a:p>
            <a:pPr lvl="0"/>
            <a:r>
              <a:rPr lang="es-MX" sz="1100" b="1" dirty="0"/>
              <a:t>Registro Nacional de Archivos</a:t>
            </a:r>
            <a:endParaRPr lang="es-MX" sz="1100" dirty="0"/>
          </a:p>
          <a:p>
            <a:r>
              <a:rPr lang="es-MX" sz="1100" dirty="0"/>
              <a:t>(Del artículo 78 al 81</a:t>
            </a:r>
            <a:r>
              <a:rPr lang="es-MX" sz="1100" dirty="0" smtClean="0"/>
              <a:t>)</a:t>
            </a:r>
            <a:endParaRPr lang="es-MX" sz="1100" b="1" dirty="0" smtClean="0"/>
          </a:p>
          <a:p>
            <a:pPr lvl="0"/>
            <a:r>
              <a:rPr lang="es-MX" sz="1100" b="1" dirty="0" smtClean="0"/>
              <a:t>Patrimonio </a:t>
            </a:r>
            <a:r>
              <a:rPr lang="es-MX" sz="1100" b="1" dirty="0"/>
              <a:t>Documental de la Nación </a:t>
            </a:r>
            <a:endParaRPr lang="es-MX" sz="1100" dirty="0"/>
          </a:p>
          <a:p>
            <a:r>
              <a:rPr lang="es-MX" sz="1100" dirty="0"/>
              <a:t>(Del artículo 84 al 94)</a:t>
            </a:r>
          </a:p>
        </p:txBody>
      </p:sp>
      <p:sp>
        <p:nvSpPr>
          <p:cNvPr id="2" name="1 Rectángulo"/>
          <p:cNvSpPr/>
          <p:nvPr/>
        </p:nvSpPr>
        <p:spPr>
          <a:xfrm>
            <a:off x="7162800" y="916886"/>
            <a:ext cx="4572000" cy="1061829"/>
          </a:xfrm>
          <a:prstGeom prst="rect">
            <a:avLst/>
          </a:prstGeom>
        </p:spPr>
        <p:txBody>
          <a:bodyPr>
            <a:spAutoFit/>
          </a:bodyPr>
          <a:lstStyle/>
          <a:p>
            <a:pPr lvl="0"/>
            <a:r>
              <a:rPr lang="es-MX" sz="1050" b="1" dirty="0"/>
              <a:t>Sistema Institucional de Archivos </a:t>
            </a:r>
            <a:endParaRPr lang="es-MX" sz="1050" dirty="0"/>
          </a:p>
          <a:p>
            <a:r>
              <a:rPr lang="es-MX" sz="1050" dirty="0"/>
              <a:t>(Artículos del 20 al 22</a:t>
            </a:r>
            <a:r>
              <a:rPr lang="es-MX" sz="1050" dirty="0" smtClean="0"/>
              <a:t>)</a:t>
            </a:r>
            <a:endParaRPr lang="es-MX" sz="1050" dirty="0"/>
          </a:p>
          <a:p>
            <a:pPr lvl="0"/>
            <a:r>
              <a:rPr lang="es-MX" sz="1050" b="1" dirty="0"/>
              <a:t>Sistema Nacional de Archivos </a:t>
            </a:r>
            <a:endParaRPr lang="es-MX" sz="1050" dirty="0"/>
          </a:p>
          <a:p>
            <a:r>
              <a:rPr lang="es-MX" sz="1050" dirty="0"/>
              <a:t>(Artículos 64 al 69</a:t>
            </a:r>
            <a:r>
              <a:rPr lang="es-MX" sz="1050" dirty="0" smtClean="0"/>
              <a:t>)</a:t>
            </a:r>
            <a:endParaRPr lang="es-MX" sz="1050" b="1" dirty="0"/>
          </a:p>
          <a:p>
            <a:pPr lvl="0"/>
            <a:r>
              <a:rPr lang="es-MX" sz="1050" b="1" dirty="0"/>
              <a:t>Sistemas Locales de Archivos</a:t>
            </a:r>
            <a:endParaRPr lang="es-MX" sz="1050" dirty="0"/>
          </a:p>
          <a:p>
            <a:r>
              <a:rPr lang="es-MX" sz="1050" dirty="0"/>
              <a:t>(Artículo 70)</a:t>
            </a:r>
          </a:p>
        </p:txBody>
      </p:sp>
      <p:sp>
        <p:nvSpPr>
          <p:cNvPr id="26" name="Rectángulo 47"/>
          <p:cNvSpPr/>
          <p:nvPr/>
        </p:nvSpPr>
        <p:spPr>
          <a:xfrm>
            <a:off x="118507" y="985630"/>
            <a:ext cx="2220480" cy="338554"/>
          </a:xfrm>
          <a:prstGeom prst="rect">
            <a:avLst/>
          </a:prstGeom>
          <a:solidFill>
            <a:srgbClr val="FF6213"/>
          </a:solidFill>
        </p:spPr>
        <p:txBody>
          <a:bodyPr wrap="none">
            <a:spAutoFit/>
          </a:bodyPr>
          <a:lstStyle/>
          <a:p>
            <a:pPr lvl="0" algn="just">
              <a:buNone/>
            </a:pPr>
            <a:r>
              <a:rPr lang="es-ES" sz="1600" b="1" dirty="0" smtClean="0">
                <a:solidFill>
                  <a:schemeClr val="bg1"/>
                </a:solidFill>
                <a:latin typeface="Calibri" pitchFamily="34" charset="0"/>
              </a:rPr>
              <a:t>Ley General de Archivos</a:t>
            </a:r>
            <a:endParaRPr lang="es-MX" sz="1600" dirty="0">
              <a:solidFill>
                <a:schemeClr val="bg1"/>
              </a:solidFill>
              <a:latin typeface="Calibri" pitchFamily="34" charset="0"/>
            </a:endParaRPr>
          </a:p>
        </p:txBody>
      </p:sp>
      <p:sp>
        <p:nvSpPr>
          <p:cNvPr id="18" name="Rectángulo 47"/>
          <p:cNvSpPr/>
          <p:nvPr/>
        </p:nvSpPr>
        <p:spPr>
          <a:xfrm>
            <a:off x="34413" y="2261244"/>
            <a:ext cx="2866844" cy="307777"/>
          </a:xfrm>
          <a:prstGeom prst="rect">
            <a:avLst/>
          </a:prstGeom>
          <a:solidFill>
            <a:srgbClr val="7030A0"/>
          </a:solidFill>
        </p:spPr>
        <p:txBody>
          <a:bodyPr wrap="square">
            <a:spAutoFit/>
          </a:bodyPr>
          <a:lstStyle/>
          <a:p>
            <a:pPr lvl="0" algn="just">
              <a:buNone/>
            </a:pPr>
            <a:r>
              <a:rPr lang="es-ES" sz="1400" b="1" dirty="0" smtClean="0">
                <a:solidFill>
                  <a:schemeClr val="bg1"/>
                </a:solidFill>
                <a:latin typeface="Calibri" pitchFamily="34" charset="0"/>
              </a:rPr>
              <a:t>Ley General de Protección de Datos</a:t>
            </a:r>
            <a:endParaRPr lang="es-MX" sz="1400" dirty="0">
              <a:solidFill>
                <a:schemeClr val="bg1"/>
              </a:solidFill>
              <a:latin typeface="Calibri" pitchFamily="34" charset="0"/>
            </a:endParaRPr>
          </a:p>
        </p:txBody>
      </p:sp>
    </p:spTree>
    <p:extLst>
      <p:ext uri="{BB962C8B-B14F-4D97-AF65-F5344CB8AC3E}">
        <p14:creationId xmlns:p14="http://schemas.microsoft.com/office/powerpoint/2010/main" val="16457208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92"/>
          <p:cNvPicPr>
            <a:picLocks noChangeAspect="1"/>
          </p:cNvPicPr>
          <p:nvPr/>
        </p:nvPicPr>
        <p:blipFill rotWithShape="1">
          <a:blip r:embed="rId2"/>
          <a:srcRect l="19853"/>
          <a:stretch/>
        </p:blipFill>
        <p:spPr>
          <a:xfrm>
            <a:off x="-28353" y="-61913"/>
            <a:ext cx="9144000" cy="5143500"/>
          </a:xfrm>
          <a:prstGeom prst="rect">
            <a:avLst/>
          </a:prstGeom>
        </p:spPr>
      </p:pic>
      <p:cxnSp>
        <p:nvCxnSpPr>
          <p:cNvPr id="5"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6"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7"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Municipios Edomex </a:t>
            </a:r>
            <a:r>
              <a:rPr lang="es-MX" sz="1400" dirty="0">
                <a:solidFill>
                  <a:srgbClr val="E60083"/>
                </a:solidFill>
                <a:ea typeface="Montserrat Light" charset="0"/>
                <a:cs typeface="Montserrat Light" charset="0"/>
              </a:rPr>
              <a:t>Nivel </a:t>
            </a:r>
            <a:r>
              <a:rPr lang="es-MX" sz="1400" dirty="0" smtClean="0">
                <a:solidFill>
                  <a:srgbClr val="E60083"/>
                </a:solidFill>
                <a:ea typeface="Montserrat Light" charset="0"/>
                <a:cs typeface="Montserrat Light" charset="0"/>
              </a:rPr>
              <a:t>2</a:t>
            </a:r>
            <a:endParaRPr lang="es-MX" sz="1400" dirty="0">
              <a:solidFill>
                <a:srgbClr val="E60083"/>
              </a:solidFill>
              <a:ea typeface="Montserrat Light" charset="0"/>
              <a:cs typeface="Montserrat Light" charset="0"/>
            </a:endParaRPr>
          </a:p>
        </p:txBody>
      </p:sp>
      <p:sp>
        <p:nvSpPr>
          <p:cNvPr id="41" name="Shape 841"/>
          <p:cNvSpPr>
            <a:spLocks/>
          </p:cNvSpPr>
          <p:nvPr/>
        </p:nvSpPr>
        <p:spPr bwMode="auto">
          <a:xfrm rot="21222621">
            <a:off x="987451" y="1165930"/>
            <a:ext cx="1800225"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grpSp>
        <p:nvGrpSpPr>
          <p:cNvPr id="48" name="Group 852"/>
          <p:cNvGrpSpPr>
            <a:grpSpLocks/>
          </p:cNvGrpSpPr>
          <p:nvPr/>
        </p:nvGrpSpPr>
        <p:grpSpPr bwMode="auto">
          <a:xfrm>
            <a:off x="1955826" y="957968"/>
            <a:ext cx="276225" cy="276225"/>
            <a:chOff x="0" y="0"/>
            <a:chExt cx="736600" cy="736600"/>
          </a:xfrm>
          <a:solidFill>
            <a:schemeClr val="accent6">
              <a:lumMod val="50000"/>
            </a:schemeClr>
          </a:solidFill>
        </p:grpSpPr>
        <p:sp>
          <p:nvSpPr>
            <p:cNvPr id="49"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50" name="Shape 851"/>
            <p:cNvSpPr>
              <a:spLocks noChangeArrowheads="1"/>
            </p:cNvSpPr>
            <p:nvPr/>
          </p:nvSpPr>
          <p:spPr bwMode="auto">
            <a:xfrm>
              <a:off x="158778" y="144333"/>
              <a:ext cx="428026" cy="408117"/>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smtClean="0">
                  <a:solidFill>
                    <a:srgbClr val="FFFFFF"/>
                  </a:solidFill>
                  <a:latin typeface="Arimo" pitchFamily="34" charset="0"/>
                  <a:sym typeface="Arimo" pitchFamily="34" charset="0"/>
                </a:rPr>
                <a:t>3</a:t>
              </a:r>
            </a:p>
          </p:txBody>
        </p:sp>
      </p:grpSp>
      <p:sp>
        <p:nvSpPr>
          <p:cNvPr id="51" name="Shape 853"/>
          <p:cNvSpPr>
            <a:spLocks/>
          </p:cNvSpPr>
          <p:nvPr/>
        </p:nvSpPr>
        <p:spPr bwMode="auto">
          <a:xfrm rot="21222621">
            <a:off x="3578251" y="1165930"/>
            <a:ext cx="1800225"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61" name="Shape 863"/>
          <p:cNvSpPr>
            <a:spLocks/>
          </p:cNvSpPr>
          <p:nvPr/>
        </p:nvSpPr>
        <p:spPr bwMode="auto">
          <a:xfrm rot="21222621">
            <a:off x="6139810" y="1153803"/>
            <a:ext cx="2021622"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72" name="71 Rectángulo"/>
          <p:cNvSpPr/>
          <p:nvPr/>
        </p:nvSpPr>
        <p:spPr>
          <a:xfrm rot="20936708">
            <a:off x="1131162" y="1543201"/>
            <a:ext cx="1834801" cy="369332"/>
          </a:xfrm>
          <a:prstGeom prst="rect">
            <a:avLst/>
          </a:prstGeom>
        </p:spPr>
        <p:txBody>
          <a:bodyPr wrap="square">
            <a:spAutoFit/>
          </a:bodyPr>
          <a:lstStyle/>
          <a:p>
            <a:r>
              <a:rPr lang="es-MX" b="1" dirty="0">
                <a:solidFill>
                  <a:prstClr val="white"/>
                </a:solidFill>
              </a:rPr>
              <a:t>$ </a:t>
            </a:r>
            <a:r>
              <a:rPr lang="es-MX" b="1" dirty="0" smtClean="0">
                <a:solidFill>
                  <a:prstClr val="white"/>
                </a:solidFill>
              </a:rPr>
              <a:t>2,812,948.38</a:t>
            </a:r>
            <a:endParaRPr lang="es-MX" b="1" dirty="0">
              <a:solidFill>
                <a:prstClr val="white"/>
              </a:solidFill>
            </a:endParaRPr>
          </a:p>
        </p:txBody>
      </p:sp>
      <p:sp>
        <p:nvSpPr>
          <p:cNvPr id="79" name="Shape 863"/>
          <p:cNvSpPr>
            <a:spLocks/>
          </p:cNvSpPr>
          <p:nvPr/>
        </p:nvSpPr>
        <p:spPr bwMode="auto">
          <a:xfrm rot="21222621">
            <a:off x="690922" y="2541121"/>
            <a:ext cx="2021622"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85" name="Shape 863"/>
          <p:cNvSpPr>
            <a:spLocks/>
          </p:cNvSpPr>
          <p:nvPr/>
        </p:nvSpPr>
        <p:spPr bwMode="auto">
          <a:xfrm rot="21222621">
            <a:off x="6322945" y="2218641"/>
            <a:ext cx="2021622"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91" name="Shape 863"/>
          <p:cNvSpPr>
            <a:spLocks/>
          </p:cNvSpPr>
          <p:nvPr/>
        </p:nvSpPr>
        <p:spPr bwMode="auto">
          <a:xfrm rot="21222621">
            <a:off x="1565985" y="3928733"/>
            <a:ext cx="2021622"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107" name="TextBox 37"/>
          <p:cNvSpPr txBox="1"/>
          <p:nvPr/>
        </p:nvSpPr>
        <p:spPr>
          <a:xfrm>
            <a:off x="4368272" y="3823069"/>
            <a:ext cx="5648241" cy="369328"/>
          </a:xfrm>
          <a:prstGeom prst="rect">
            <a:avLst/>
          </a:prstGeom>
          <a:noFill/>
        </p:spPr>
        <p:txBody>
          <a:bodyPr wrap="square" lIns="91436" tIns="45718" rIns="91436" bIns="45718" numCol="1" spcCol="0" rtlCol="0" anchor="ctr">
            <a:spAutoFit/>
          </a:bodyPr>
          <a:lstStyle/>
          <a:p>
            <a:r>
              <a:rPr lang="es-MX" b="1" dirty="0" smtClean="0">
                <a:solidFill>
                  <a:srgbClr val="E60083"/>
                </a:solidFill>
                <a:ea typeface="Montserrat Light" charset="0"/>
                <a:cs typeface="Montserrat Light" charset="0"/>
              </a:rPr>
              <a:t>CONCENTRADO </a:t>
            </a:r>
            <a:r>
              <a:rPr lang="es-MX" b="1" dirty="0">
                <a:solidFill>
                  <a:srgbClr val="E60083"/>
                </a:solidFill>
                <a:ea typeface="Montserrat Light" charset="0"/>
                <a:cs typeface="Montserrat Light" charset="0"/>
              </a:rPr>
              <a:t>N</a:t>
            </a:r>
            <a:r>
              <a:rPr lang="es-MX" b="1" dirty="0" smtClean="0">
                <a:solidFill>
                  <a:srgbClr val="E60083"/>
                </a:solidFill>
                <a:ea typeface="Montserrat Light" charset="0"/>
                <a:cs typeface="Montserrat Light" charset="0"/>
              </a:rPr>
              <a:t>IVEL 2: $ 19, 690, 638.66</a:t>
            </a:r>
            <a:endParaRPr lang="es-MX" b="1" dirty="0">
              <a:solidFill>
                <a:srgbClr val="E60083"/>
              </a:solidFill>
              <a:ea typeface="Montserrat Light" charset="0"/>
              <a:cs typeface="Montserrat Light" charset="0"/>
            </a:endParaRPr>
          </a:p>
        </p:txBody>
      </p:sp>
      <p:sp>
        <p:nvSpPr>
          <p:cNvPr id="53" name="71 Rectángulo"/>
          <p:cNvSpPr/>
          <p:nvPr/>
        </p:nvSpPr>
        <p:spPr>
          <a:xfrm rot="20936708">
            <a:off x="3709412" y="1448834"/>
            <a:ext cx="1834801" cy="369332"/>
          </a:xfrm>
          <a:prstGeom prst="rect">
            <a:avLst/>
          </a:prstGeom>
        </p:spPr>
        <p:txBody>
          <a:bodyPr wrap="square">
            <a:spAutoFit/>
          </a:bodyPr>
          <a:lstStyle/>
          <a:p>
            <a:r>
              <a:rPr lang="es-MX" b="1" dirty="0">
                <a:solidFill>
                  <a:prstClr val="white"/>
                </a:solidFill>
              </a:rPr>
              <a:t>$ 2,812,948.38</a:t>
            </a:r>
          </a:p>
        </p:txBody>
      </p:sp>
      <p:sp>
        <p:nvSpPr>
          <p:cNvPr id="54" name="71 Rectángulo"/>
          <p:cNvSpPr/>
          <p:nvPr/>
        </p:nvSpPr>
        <p:spPr>
          <a:xfrm rot="20936708">
            <a:off x="6376412" y="1372634"/>
            <a:ext cx="1834801" cy="369332"/>
          </a:xfrm>
          <a:prstGeom prst="rect">
            <a:avLst/>
          </a:prstGeom>
        </p:spPr>
        <p:txBody>
          <a:bodyPr wrap="square">
            <a:spAutoFit/>
          </a:bodyPr>
          <a:lstStyle/>
          <a:p>
            <a:r>
              <a:rPr lang="es-MX" b="1" dirty="0">
                <a:solidFill>
                  <a:prstClr val="white"/>
                </a:solidFill>
              </a:rPr>
              <a:t>$ 2,812,948.38</a:t>
            </a:r>
          </a:p>
        </p:txBody>
      </p:sp>
      <p:sp>
        <p:nvSpPr>
          <p:cNvPr id="55" name="71 Rectángulo"/>
          <p:cNvSpPr/>
          <p:nvPr/>
        </p:nvSpPr>
        <p:spPr>
          <a:xfrm rot="20936708">
            <a:off x="856587" y="2791934"/>
            <a:ext cx="1834801" cy="369332"/>
          </a:xfrm>
          <a:prstGeom prst="rect">
            <a:avLst/>
          </a:prstGeom>
        </p:spPr>
        <p:txBody>
          <a:bodyPr wrap="square">
            <a:spAutoFit/>
          </a:bodyPr>
          <a:lstStyle/>
          <a:p>
            <a:r>
              <a:rPr lang="es-MX" b="1" dirty="0">
                <a:solidFill>
                  <a:prstClr val="white"/>
                </a:solidFill>
              </a:rPr>
              <a:t>$ 2,812,948.38</a:t>
            </a:r>
          </a:p>
        </p:txBody>
      </p:sp>
      <p:sp>
        <p:nvSpPr>
          <p:cNvPr id="56" name="71 Rectángulo"/>
          <p:cNvSpPr/>
          <p:nvPr/>
        </p:nvSpPr>
        <p:spPr>
          <a:xfrm rot="20936708">
            <a:off x="6423750" y="2412707"/>
            <a:ext cx="1834801" cy="369332"/>
          </a:xfrm>
          <a:prstGeom prst="rect">
            <a:avLst/>
          </a:prstGeom>
        </p:spPr>
        <p:txBody>
          <a:bodyPr wrap="square">
            <a:spAutoFit/>
          </a:bodyPr>
          <a:lstStyle/>
          <a:p>
            <a:r>
              <a:rPr lang="es-MX" b="1" dirty="0">
                <a:solidFill>
                  <a:prstClr val="white"/>
                </a:solidFill>
              </a:rPr>
              <a:t>$ 2,812,948.38</a:t>
            </a:r>
          </a:p>
        </p:txBody>
      </p:sp>
      <p:sp>
        <p:nvSpPr>
          <p:cNvPr id="57" name="71 Rectángulo"/>
          <p:cNvSpPr/>
          <p:nvPr/>
        </p:nvSpPr>
        <p:spPr>
          <a:xfrm rot="20936708">
            <a:off x="1820715" y="4088255"/>
            <a:ext cx="1834801" cy="369332"/>
          </a:xfrm>
          <a:prstGeom prst="rect">
            <a:avLst/>
          </a:prstGeom>
        </p:spPr>
        <p:txBody>
          <a:bodyPr wrap="square">
            <a:spAutoFit/>
          </a:bodyPr>
          <a:lstStyle/>
          <a:p>
            <a:r>
              <a:rPr lang="es-MX" b="1" dirty="0">
                <a:solidFill>
                  <a:prstClr val="white"/>
                </a:solidFill>
              </a:rPr>
              <a:t>$ 2,812,948.38</a:t>
            </a:r>
          </a:p>
        </p:txBody>
      </p:sp>
      <p:grpSp>
        <p:nvGrpSpPr>
          <p:cNvPr id="63" name="Group 852"/>
          <p:cNvGrpSpPr>
            <a:grpSpLocks/>
          </p:cNvGrpSpPr>
          <p:nvPr/>
        </p:nvGrpSpPr>
        <p:grpSpPr bwMode="auto">
          <a:xfrm>
            <a:off x="4448175" y="1047750"/>
            <a:ext cx="276225" cy="276225"/>
            <a:chOff x="0" y="0"/>
            <a:chExt cx="736600" cy="736600"/>
          </a:xfrm>
          <a:solidFill>
            <a:schemeClr val="accent6">
              <a:lumMod val="50000"/>
            </a:schemeClr>
          </a:solidFill>
        </p:grpSpPr>
        <p:sp>
          <p:nvSpPr>
            <p:cNvPr id="64"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65" name="Shape 851"/>
            <p:cNvSpPr>
              <a:spLocks noChangeArrowheads="1"/>
            </p:cNvSpPr>
            <p:nvPr/>
          </p:nvSpPr>
          <p:spPr bwMode="auto">
            <a:xfrm>
              <a:off x="158778" y="144333"/>
              <a:ext cx="428026" cy="408117"/>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a:solidFill>
                    <a:srgbClr val="FFFFFF"/>
                  </a:solidFill>
                  <a:latin typeface="Arimo" pitchFamily="34" charset="0"/>
                  <a:sym typeface="Arimo" pitchFamily="34" charset="0"/>
                </a:rPr>
                <a:t>6</a:t>
              </a:r>
              <a:endParaRPr lang="es-MX" sz="800" kern="0" dirty="0" smtClean="0">
                <a:solidFill>
                  <a:srgbClr val="FFFFFF"/>
                </a:solidFill>
                <a:latin typeface="Arimo" pitchFamily="34" charset="0"/>
                <a:sym typeface="Arimo" pitchFamily="34" charset="0"/>
              </a:endParaRPr>
            </a:p>
          </p:txBody>
        </p:sp>
      </p:grpSp>
      <p:grpSp>
        <p:nvGrpSpPr>
          <p:cNvPr id="66" name="Group 852"/>
          <p:cNvGrpSpPr>
            <a:grpSpLocks/>
          </p:cNvGrpSpPr>
          <p:nvPr/>
        </p:nvGrpSpPr>
        <p:grpSpPr bwMode="auto">
          <a:xfrm>
            <a:off x="7115175" y="1047750"/>
            <a:ext cx="276225" cy="276225"/>
            <a:chOff x="0" y="0"/>
            <a:chExt cx="736600" cy="736600"/>
          </a:xfrm>
          <a:solidFill>
            <a:schemeClr val="accent6">
              <a:lumMod val="50000"/>
            </a:schemeClr>
          </a:solidFill>
        </p:grpSpPr>
        <p:sp>
          <p:nvSpPr>
            <p:cNvPr id="67"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71" name="Shape 851"/>
            <p:cNvSpPr>
              <a:spLocks noChangeArrowheads="1"/>
            </p:cNvSpPr>
            <p:nvPr/>
          </p:nvSpPr>
          <p:spPr bwMode="auto">
            <a:xfrm>
              <a:off x="158776" y="144333"/>
              <a:ext cx="577821" cy="408117"/>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a:solidFill>
                    <a:srgbClr val="FFFFFF"/>
                  </a:solidFill>
                  <a:latin typeface="Arimo" pitchFamily="34" charset="0"/>
                  <a:sym typeface="Arimo" pitchFamily="34" charset="0"/>
                </a:rPr>
                <a:t>9</a:t>
              </a:r>
              <a:endParaRPr lang="es-MX" sz="800" kern="0" dirty="0" smtClean="0">
                <a:solidFill>
                  <a:srgbClr val="FFFFFF"/>
                </a:solidFill>
                <a:latin typeface="Arimo" pitchFamily="34" charset="0"/>
                <a:sym typeface="Arimo" pitchFamily="34" charset="0"/>
              </a:endParaRPr>
            </a:p>
          </p:txBody>
        </p:sp>
      </p:grpSp>
      <p:grpSp>
        <p:nvGrpSpPr>
          <p:cNvPr id="74" name="Group 852"/>
          <p:cNvGrpSpPr>
            <a:grpSpLocks/>
          </p:cNvGrpSpPr>
          <p:nvPr/>
        </p:nvGrpSpPr>
        <p:grpSpPr bwMode="auto">
          <a:xfrm>
            <a:off x="1600200" y="2447925"/>
            <a:ext cx="276225" cy="276225"/>
            <a:chOff x="0" y="0"/>
            <a:chExt cx="736600" cy="736600"/>
          </a:xfrm>
          <a:solidFill>
            <a:schemeClr val="accent6">
              <a:lumMod val="50000"/>
            </a:schemeClr>
          </a:solidFill>
        </p:grpSpPr>
        <p:sp>
          <p:nvSpPr>
            <p:cNvPr id="75"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76" name="Shape 851"/>
            <p:cNvSpPr>
              <a:spLocks noChangeArrowheads="1"/>
            </p:cNvSpPr>
            <p:nvPr/>
          </p:nvSpPr>
          <p:spPr bwMode="auto">
            <a:xfrm>
              <a:off x="0" y="255379"/>
              <a:ext cx="662504" cy="297072"/>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smtClean="0">
                  <a:solidFill>
                    <a:srgbClr val="FFFFFF"/>
                  </a:solidFill>
                  <a:latin typeface="Arimo" pitchFamily="34" charset="0"/>
                  <a:sym typeface="Arimo" pitchFamily="34" charset="0"/>
                </a:rPr>
                <a:t>16</a:t>
              </a:r>
            </a:p>
          </p:txBody>
        </p:sp>
      </p:grpSp>
      <p:grpSp>
        <p:nvGrpSpPr>
          <p:cNvPr id="77" name="Group 852"/>
          <p:cNvGrpSpPr>
            <a:grpSpLocks/>
          </p:cNvGrpSpPr>
          <p:nvPr/>
        </p:nvGrpSpPr>
        <p:grpSpPr bwMode="auto">
          <a:xfrm>
            <a:off x="7031762" y="2038350"/>
            <a:ext cx="359638" cy="398732"/>
            <a:chOff x="-30628" y="0"/>
            <a:chExt cx="767228" cy="736600"/>
          </a:xfrm>
          <a:solidFill>
            <a:schemeClr val="accent6">
              <a:lumMod val="50000"/>
            </a:schemeClr>
          </a:solidFill>
        </p:grpSpPr>
        <p:sp>
          <p:nvSpPr>
            <p:cNvPr id="83"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89" name="Shape 851"/>
            <p:cNvSpPr>
              <a:spLocks noChangeArrowheads="1"/>
            </p:cNvSpPr>
            <p:nvPr/>
          </p:nvSpPr>
          <p:spPr bwMode="auto">
            <a:xfrm>
              <a:off x="-30628" y="111133"/>
              <a:ext cx="767228" cy="441317"/>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smtClean="0">
                  <a:solidFill>
                    <a:srgbClr val="FFFFFF"/>
                  </a:solidFill>
                  <a:latin typeface="Arimo" pitchFamily="34" charset="0"/>
                  <a:sym typeface="Arimo" pitchFamily="34" charset="0"/>
                </a:rPr>
                <a:t>18</a:t>
              </a:r>
            </a:p>
          </p:txBody>
        </p:sp>
      </p:grpSp>
      <p:grpSp>
        <p:nvGrpSpPr>
          <p:cNvPr id="95" name="Group 852"/>
          <p:cNvGrpSpPr>
            <a:grpSpLocks/>
          </p:cNvGrpSpPr>
          <p:nvPr/>
        </p:nvGrpSpPr>
        <p:grpSpPr bwMode="auto">
          <a:xfrm>
            <a:off x="2362200" y="3819525"/>
            <a:ext cx="276225" cy="276225"/>
            <a:chOff x="0" y="0"/>
            <a:chExt cx="736600" cy="736600"/>
          </a:xfrm>
          <a:solidFill>
            <a:schemeClr val="accent6">
              <a:lumMod val="50000"/>
            </a:schemeClr>
          </a:solidFill>
        </p:grpSpPr>
        <p:sp>
          <p:nvSpPr>
            <p:cNvPr id="101"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103" name="Shape 851"/>
            <p:cNvSpPr>
              <a:spLocks noChangeArrowheads="1"/>
            </p:cNvSpPr>
            <p:nvPr/>
          </p:nvSpPr>
          <p:spPr bwMode="auto">
            <a:xfrm>
              <a:off x="158776" y="144333"/>
              <a:ext cx="577821" cy="516069"/>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smtClean="0">
                  <a:solidFill>
                    <a:srgbClr val="FFFFFF"/>
                  </a:solidFill>
                  <a:latin typeface="Arimo" pitchFamily="34" charset="0"/>
                  <a:sym typeface="Arimo" pitchFamily="34" charset="0"/>
                </a:rPr>
                <a:t>27</a:t>
              </a:r>
            </a:p>
          </p:txBody>
        </p:sp>
      </p:grpSp>
      <p:sp>
        <p:nvSpPr>
          <p:cNvPr id="46" name="1 Rectángulo"/>
          <p:cNvSpPr/>
          <p:nvPr/>
        </p:nvSpPr>
        <p:spPr>
          <a:xfrm>
            <a:off x="4478363" y="4291002"/>
            <a:ext cx="4572000" cy="523220"/>
          </a:xfrm>
          <a:prstGeom prst="rect">
            <a:avLst/>
          </a:prstGeom>
        </p:spPr>
        <p:txBody>
          <a:bodyPr>
            <a:spAutoFit/>
          </a:bodyPr>
          <a:lstStyle/>
          <a:p>
            <a:r>
              <a:rPr lang="es-MX" sz="1400" dirty="0">
                <a:solidFill>
                  <a:prstClr val="black"/>
                </a:solidFill>
              </a:rPr>
              <a:t>7</a:t>
            </a:r>
            <a:r>
              <a:rPr lang="es-MX" sz="1400" dirty="0" smtClean="0">
                <a:solidFill>
                  <a:prstClr val="black"/>
                </a:solidFill>
              </a:rPr>
              <a:t> </a:t>
            </a:r>
            <a:r>
              <a:rPr lang="es-MX" sz="1400" dirty="0">
                <a:solidFill>
                  <a:prstClr val="black"/>
                </a:solidFill>
              </a:rPr>
              <a:t>Proyectos de Archivos Municipales de Nivel 2: 20001 a </a:t>
            </a:r>
            <a:r>
              <a:rPr lang="es-MX" sz="1400" dirty="0" smtClean="0">
                <a:solidFill>
                  <a:prstClr val="black"/>
                </a:solidFill>
              </a:rPr>
              <a:t>30000 habitantes.</a:t>
            </a:r>
            <a:endParaRPr lang="es-MX" sz="1400" dirty="0">
              <a:solidFill>
                <a:prstClr val="black"/>
              </a:solidFill>
            </a:endParaRPr>
          </a:p>
        </p:txBody>
      </p:sp>
      <p:sp>
        <p:nvSpPr>
          <p:cNvPr id="47" name="Shape 863"/>
          <p:cNvSpPr>
            <a:spLocks/>
          </p:cNvSpPr>
          <p:nvPr/>
        </p:nvSpPr>
        <p:spPr bwMode="auto">
          <a:xfrm rot="21222621">
            <a:off x="3598651" y="2507670"/>
            <a:ext cx="2021622"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52" name="71 Rectángulo"/>
          <p:cNvSpPr/>
          <p:nvPr/>
        </p:nvSpPr>
        <p:spPr>
          <a:xfrm rot="20936708">
            <a:off x="3828387" y="2715734"/>
            <a:ext cx="1834801" cy="369332"/>
          </a:xfrm>
          <a:prstGeom prst="rect">
            <a:avLst/>
          </a:prstGeom>
        </p:spPr>
        <p:txBody>
          <a:bodyPr wrap="square">
            <a:spAutoFit/>
          </a:bodyPr>
          <a:lstStyle/>
          <a:p>
            <a:r>
              <a:rPr lang="es-MX" b="1" dirty="0">
                <a:solidFill>
                  <a:prstClr val="white"/>
                </a:solidFill>
              </a:rPr>
              <a:t>$ 2,812,948.38</a:t>
            </a:r>
          </a:p>
        </p:txBody>
      </p:sp>
      <p:grpSp>
        <p:nvGrpSpPr>
          <p:cNvPr id="58" name="Group 852"/>
          <p:cNvGrpSpPr>
            <a:grpSpLocks/>
          </p:cNvGrpSpPr>
          <p:nvPr/>
        </p:nvGrpSpPr>
        <p:grpSpPr bwMode="auto">
          <a:xfrm>
            <a:off x="4448175" y="2371725"/>
            <a:ext cx="276225" cy="276225"/>
            <a:chOff x="0" y="0"/>
            <a:chExt cx="736600" cy="736600"/>
          </a:xfrm>
          <a:solidFill>
            <a:schemeClr val="accent6">
              <a:lumMod val="50000"/>
            </a:schemeClr>
          </a:solidFill>
        </p:grpSpPr>
        <p:sp>
          <p:nvSpPr>
            <p:cNvPr id="59"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60" name="Shape 851"/>
            <p:cNvSpPr>
              <a:spLocks noChangeArrowheads="1"/>
            </p:cNvSpPr>
            <p:nvPr/>
          </p:nvSpPr>
          <p:spPr bwMode="auto">
            <a:xfrm>
              <a:off x="105373" y="144333"/>
              <a:ext cx="428027" cy="408117"/>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a:solidFill>
                    <a:srgbClr val="FFFFFF"/>
                  </a:solidFill>
                  <a:latin typeface="Arimo" pitchFamily="34" charset="0"/>
                  <a:sym typeface="Arimo" pitchFamily="34" charset="0"/>
                </a:rPr>
                <a:t>4</a:t>
              </a:r>
              <a:endParaRPr lang="es-MX" sz="800" kern="0" dirty="0" smtClean="0">
                <a:solidFill>
                  <a:srgbClr val="FFFFFF"/>
                </a:solidFill>
                <a:latin typeface="Arimo" pitchFamily="34" charset="0"/>
                <a:sym typeface="Arimo" pitchFamily="34" charset="0"/>
              </a:endParaRPr>
            </a:p>
          </p:txBody>
        </p:sp>
      </p:grpSp>
      <p:pic>
        <p:nvPicPr>
          <p:cNvPr id="62"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Resultado de imagen para info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70" name="69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714" y="1016972"/>
            <a:ext cx="1448859" cy="55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27390" y="941299"/>
            <a:ext cx="130131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23860" y="854466"/>
            <a:ext cx="1557337" cy="621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488" y="2240223"/>
            <a:ext cx="1083424" cy="63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3427" y="2119619"/>
            <a:ext cx="1129201" cy="87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682" y="3586265"/>
            <a:ext cx="1228725" cy="95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43888" y="2066222"/>
            <a:ext cx="1309479"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933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92"/>
          <p:cNvPicPr>
            <a:picLocks noChangeAspect="1"/>
          </p:cNvPicPr>
          <p:nvPr/>
        </p:nvPicPr>
        <p:blipFill rotWithShape="1">
          <a:blip r:embed="rId2"/>
          <a:srcRect l="19853"/>
          <a:stretch/>
        </p:blipFill>
        <p:spPr>
          <a:xfrm>
            <a:off x="-28353" y="-19295"/>
            <a:ext cx="9144000" cy="5143500"/>
          </a:xfrm>
          <a:prstGeom prst="rect">
            <a:avLst/>
          </a:prstGeom>
        </p:spPr>
      </p:pic>
      <p:cxnSp>
        <p:nvCxnSpPr>
          <p:cNvPr id="5"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6"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7"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Municipios Edomex </a:t>
            </a:r>
            <a:r>
              <a:rPr lang="es-MX" sz="1400" dirty="0">
                <a:solidFill>
                  <a:srgbClr val="E60083"/>
                </a:solidFill>
                <a:ea typeface="Montserrat Light" charset="0"/>
                <a:cs typeface="Montserrat Light" charset="0"/>
              </a:rPr>
              <a:t>Nivel 3</a:t>
            </a:r>
          </a:p>
        </p:txBody>
      </p:sp>
      <p:sp>
        <p:nvSpPr>
          <p:cNvPr id="41" name="Shape 841"/>
          <p:cNvSpPr>
            <a:spLocks/>
          </p:cNvSpPr>
          <p:nvPr/>
        </p:nvSpPr>
        <p:spPr bwMode="auto">
          <a:xfrm rot="21222621">
            <a:off x="987451" y="1165930"/>
            <a:ext cx="1800225"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grpSp>
        <p:nvGrpSpPr>
          <p:cNvPr id="48" name="Group 852"/>
          <p:cNvGrpSpPr>
            <a:grpSpLocks/>
          </p:cNvGrpSpPr>
          <p:nvPr/>
        </p:nvGrpSpPr>
        <p:grpSpPr bwMode="auto">
          <a:xfrm>
            <a:off x="1955826" y="957968"/>
            <a:ext cx="276225" cy="276225"/>
            <a:chOff x="0" y="0"/>
            <a:chExt cx="736600" cy="736600"/>
          </a:xfrm>
          <a:solidFill>
            <a:schemeClr val="accent6">
              <a:lumMod val="50000"/>
            </a:schemeClr>
          </a:solidFill>
        </p:grpSpPr>
        <p:sp>
          <p:nvSpPr>
            <p:cNvPr id="49"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50" name="Shape 851"/>
            <p:cNvSpPr>
              <a:spLocks noChangeArrowheads="1"/>
            </p:cNvSpPr>
            <p:nvPr/>
          </p:nvSpPr>
          <p:spPr bwMode="auto">
            <a:xfrm>
              <a:off x="158778" y="144333"/>
              <a:ext cx="428026" cy="408117"/>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a:solidFill>
                    <a:srgbClr val="FFFFFF"/>
                  </a:solidFill>
                  <a:latin typeface="Arimo" pitchFamily="34" charset="0"/>
                  <a:sym typeface="Arimo" pitchFamily="34" charset="0"/>
                </a:rPr>
                <a:t>1</a:t>
              </a:r>
              <a:endParaRPr lang="es-MX" sz="800" kern="0" dirty="0" smtClean="0">
                <a:solidFill>
                  <a:srgbClr val="FFFFFF"/>
                </a:solidFill>
                <a:latin typeface="Arimo" pitchFamily="34" charset="0"/>
                <a:sym typeface="Arimo" pitchFamily="34" charset="0"/>
              </a:endParaRPr>
            </a:p>
          </p:txBody>
        </p:sp>
      </p:grpSp>
      <p:sp>
        <p:nvSpPr>
          <p:cNvPr id="51" name="Shape 853"/>
          <p:cNvSpPr>
            <a:spLocks/>
          </p:cNvSpPr>
          <p:nvPr/>
        </p:nvSpPr>
        <p:spPr bwMode="auto">
          <a:xfrm rot="21222621">
            <a:off x="3578251" y="1165930"/>
            <a:ext cx="1800225"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61" name="Shape 863"/>
          <p:cNvSpPr>
            <a:spLocks/>
          </p:cNvSpPr>
          <p:nvPr/>
        </p:nvSpPr>
        <p:spPr bwMode="auto">
          <a:xfrm rot="21222621">
            <a:off x="6139810" y="1153803"/>
            <a:ext cx="2021622"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72" name="71 Rectángulo"/>
          <p:cNvSpPr/>
          <p:nvPr/>
        </p:nvSpPr>
        <p:spPr>
          <a:xfrm rot="20936708">
            <a:off x="1131162" y="1543201"/>
            <a:ext cx="1834801" cy="369332"/>
          </a:xfrm>
          <a:prstGeom prst="rect">
            <a:avLst/>
          </a:prstGeom>
        </p:spPr>
        <p:txBody>
          <a:bodyPr wrap="square">
            <a:spAutoFit/>
          </a:bodyPr>
          <a:lstStyle/>
          <a:p>
            <a:r>
              <a:rPr lang="es-MX" b="1" dirty="0">
                <a:solidFill>
                  <a:prstClr val="white"/>
                </a:solidFill>
              </a:rPr>
              <a:t>$ </a:t>
            </a:r>
            <a:r>
              <a:rPr lang="es-MX" b="1" dirty="0" smtClean="0">
                <a:solidFill>
                  <a:prstClr val="white"/>
                </a:solidFill>
              </a:rPr>
              <a:t>3,881,853.58</a:t>
            </a:r>
            <a:endParaRPr lang="es-MX" b="1" dirty="0">
              <a:solidFill>
                <a:prstClr val="white"/>
              </a:solidFill>
            </a:endParaRPr>
          </a:p>
        </p:txBody>
      </p:sp>
      <p:sp>
        <p:nvSpPr>
          <p:cNvPr id="79" name="Shape 863"/>
          <p:cNvSpPr>
            <a:spLocks/>
          </p:cNvSpPr>
          <p:nvPr/>
        </p:nvSpPr>
        <p:spPr bwMode="auto">
          <a:xfrm rot="21222621">
            <a:off x="690922" y="2541121"/>
            <a:ext cx="2021622"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85" name="Shape 863"/>
          <p:cNvSpPr>
            <a:spLocks/>
          </p:cNvSpPr>
          <p:nvPr/>
        </p:nvSpPr>
        <p:spPr bwMode="auto">
          <a:xfrm rot="21222621">
            <a:off x="6322945" y="2218641"/>
            <a:ext cx="2021622"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107" name="TextBox 37"/>
          <p:cNvSpPr txBox="1"/>
          <p:nvPr/>
        </p:nvSpPr>
        <p:spPr>
          <a:xfrm>
            <a:off x="4368272" y="3823069"/>
            <a:ext cx="5648241" cy="369328"/>
          </a:xfrm>
          <a:prstGeom prst="rect">
            <a:avLst/>
          </a:prstGeom>
          <a:noFill/>
        </p:spPr>
        <p:txBody>
          <a:bodyPr wrap="square" lIns="91436" tIns="45718" rIns="91436" bIns="45718" numCol="1" spcCol="0" rtlCol="0" anchor="ctr">
            <a:spAutoFit/>
          </a:bodyPr>
          <a:lstStyle/>
          <a:p>
            <a:r>
              <a:rPr lang="es-MX" b="1" dirty="0" smtClean="0">
                <a:solidFill>
                  <a:srgbClr val="E60083"/>
                </a:solidFill>
                <a:ea typeface="Montserrat Light" charset="0"/>
                <a:cs typeface="Montserrat Light" charset="0"/>
              </a:rPr>
              <a:t>CONCENTRADO </a:t>
            </a:r>
            <a:r>
              <a:rPr lang="es-MX" b="1" dirty="0">
                <a:solidFill>
                  <a:srgbClr val="E60083"/>
                </a:solidFill>
                <a:ea typeface="Montserrat Light" charset="0"/>
                <a:cs typeface="Montserrat Light" charset="0"/>
              </a:rPr>
              <a:t>N</a:t>
            </a:r>
            <a:r>
              <a:rPr lang="es-MX" b="1" dirty="0" smtClean="0">
                <a:solidFill>
                  <a:srgbClr val="E60083"/>
                </a:solidFill>
                <a:ea typeface="Montserrat Light" charset="0"/>
                <a:cs typeface="Montserrat Light" charset="0"/>
              </a:rPr>
              <a:t>IVEL </a:t>
            </a:r>
            <a:r>
              <a:rPr lang="es-MX" b="1" dirty="0">
                <a:solidFill>
                  <a:srgbClr val="E60083"/>
                </a:solidFill>
                <a:ea typeface="Montserrat Light" charset="0"/>
                <a:cs typeface="Montserrat Light" charset="0"/>
              </a:rPr>
              <a:t>3</a:t>
            </a:r>
            <a:r>
              <a:rPr lang="es-MX" b="1" dirty="0" smtClean="0">
                <a:solidFill>
                  <a:srgbClr val="E60083"/>
                </a:solidFill>
                <a:ea typeface="Montserrat Light" charset="0"/>
                <a:cs typeface="Montserrat Light" charset="0"/>
              </a:rPr>
              <a:t>: $ 23, 291, 121.48</a:t>
            </a:r>
            <a:endParaRPr lang="es-MX" b="1" dirty="0">
              <a:solidFill>
                <a:srgbClr val="E60083"/>
              </a:solidFill>
              <a:ea typeface="Montserrat Light" charset="0"/>
              <a:cs typeface="Montserrat Light" charset="0"/>
            </a:endParaRPr>
          </a:p>
        </p:txBody>
      </p:sp>
      <p:sp>
        <p:nvSpPr>
          <p:cNvPr id="53" name="71 Rectángulo"/>
          <p:cNvSpPr/>
          <p:nvPr/>
        </p:nvSpPr>
        <p:spPr>
          <a:xfrm rot="20936708">
            <a:off x="3709412" y="1448834"/>
            <a:ext cx="1834801" cy="369332"/>
          </a:xfrm>
          <a:prstGeom prst="rect">
            <a:avLst/>
          </a:prstGeom>
        </p:spPr>
        <p:txBody>
          <a:bodyPr wrap="square">
            <a:spAutoFit/>
          </a:bodyPr>
          <a:lstStyle/>
          <a:p>
            <a:r>
              <a:rPr lang="es-MX" b="1" dirty="0">
                <a:solidFill>
                  <a:prstClr val="white"/>
                </a:solidFill>
              </a:rPr>
              <a:t>$ 3,881,853.58</a:t>
            </a:r>
          </a:p>
        </p:txBody>
      </p:sp>
      <p:sp>
        <p:nvSpPr>
          <p:cNvPr id="54" name="71 Rectángulo"/>
          <p:cNvSpPr/>
          <p:nvPr/>
        </p:nvSpPr>
        <p:spPr>
          <a:xfrm rot="20936708">
            <a:off x="6376412" y="1372634"/>
            <a:ext cx="1834801" cy="369332"/>
          </a:xfrm>
          <a:prstGeom prst="rect">
            <a:avLst/>
          </a:prstGeom>
        </p:spPr>
        <p:txBody>
          <a:bodyPr wrap="square">
            <a:spAutoFit/>
          </a:bodyPr>
          <a:lstStyle/>
          <a:p>
            <a:r>
              <a:rPr lang="es-MX" b="1" dirty="0">
                <a:solidFill>
                  <a:prstClr val="white"/>
                </a:solidFill>
              </a:rPr>
              <a:t>$ 3,881,853.58</a:t>
            </a:r>
          </a:p>
        </p:txBody>
      </p:sp>
      <p:sp>
        <p:nvSpPr>
          <p:cNvPr id="55" name="71 Rectángulo"/>
          <p:cNvSpPr/>
          <p:nvPr/>
        </p:nvSpPr>
        <p:spPr>
          <a:xfrm rot="20936708">
            <a:off x="856587" y="2791934"/>
            <a:ext cx="1834801" cy="369332"/>
          </a:xfrm>
          <a:prstGeom prst="rect">
            <a:avLst/>
          </a:prstGeom>
        </p:spPr>
        <p:txBody>
          <a:bodyPr wrap="square">
            <a:spAutoFit/>
          </a:bodyPr>
          <a:lstStyle/>
          <a:p>
            <a:r>
              <a:rPr lang="es-MX" b="1" dirty="0">
                <a:solidFill>
                  <a:prstClr val="white"/>
                </a:solidFill>
              </a:rPr>
              <a:t>$ 3,881,853.58</a:t>
            </a:r>
          </a:p>
        </p:txBody>
      </p:sp>
      <p:sp>
        <p:nvSpPr>
          <p:cNvPr id="56" name="71 Rectángulo"/>
          <p:cNvSpPr/>
          <p:nvPr/>
        </p:nvSpPr>
        <p:spPr>
          <a:xfrm rot="20936708">
            <a:off x="6423750" y="2412707"/>
            <a:ext cx="1834801" cy="369332"/>
          </a:xfrm>
          <a:prstGeom prst="rect">
            <a:avLst/>
          </a:prstGeom>
        </p:spPr>
        <p:txBody>
          <a:bodyPr wrap="square">
            <a:spAutoFit/>
          </a:bodyPr>
          <a:lstStyle/>
          <a:p>
            <a:r>
              <a:rPr lang="es-MX" b="1" dirty="0">
                <a:solidFill>
                  <a:prstClr val="white"/>
                </a:solidFill>
              </a:rPr>
              <a:t>$ 3,881,853.58</a:t>
            </a:r>
          </a:p>
        </p:txBody>
      </p:sp>
      <p:grpSp>
        <p:nvGrpSpPr>
          <p:cNvPr id="63" name="Group 852"/>
          <p:cNvGrpSpPr>
            <a:grpSpLocks/>
          </p:cNvGrpSpPr>
          <p:nvPr/>
        </p:nvGrpSpPr>
        <p:grpSpPr bwMode="auto">
          <a:xfrm>
            <a:off x="4448175" y="1047750"/>
            <a:ext cx="335766" cy="276225"/>
            <a:chOff x="0" y="0"/>
            <a:chExt cx="895376" cy="736600"/>
          </a:xfrm>
          <a:solidFill>
            <a:schemeClr val="accent6">
              <a:lumMod val="50000"/>
            </a:schemeClr>
          </a:solidFill>
        </p:grpSpPr>
        <p:sp>
          <p:nvSpPr>
            <p:cNvPr id="64"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65" name="Shape 851"/>
            <p:cNvSpPr>
              <a:spLocks noChangeArrowheads="1"/>
            </p:cNvSpPr>
            <p:nvPr/>
          </p:nvSpPr>
          <p:spPr bwMode="auto">
            <a:xfrm>
              <a:off x="158779" y="261315"/>
              <a:ext cx="736597" cy="291136"/>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smtClean="0">
                  <a:solidFill>
                    <a:srgbClr val="FFFFFF"/>
                  </a:solidFill>
                  <a:latin typeface="Arimo" pitchFamily="34" charset="0"/>
                  <a:sym typeface="Arimo" pitchFamily="34" charset="0"/>
                </a:rPr>
                <a:t>13</a:t>
              </a:r>
              <a:endParaRPr lang="es-MX" sz="800" kern="0" dirty="0" smtClean="0">
                <a:solidFill>
                  <a:srgbClr val="FFFFFF"/>
                </a:solidFill>
                <a:latin typeface="Arimo" pitchFamily="34" charset="0"/>
                <a:sym typeface="Arimo" pitchFamily="34" charset="0"/>
              </a:endParaRPr>
            </a:p>
          </p:txBody>
        </p:sp>
      </p:grpSp>
      <p:grpSp>
        <p:nvGrpSpPr>
          <p:cNvPr id="66" name="Group 852"/>
          <p:cNvGrpSpPr>
            <a:grpSpLocks/>
          </p:cNvGrpSpPr>
          <p:nvPr/>
        </p:nvGrpSpPr>
        <p:grpSpPr bwMode="auto">
          <a:xfrm>
            <a:off x="7115175" y="1047750"/>
            <a:ext cx="276225" cy="276225"/>
            <a:chOff x="0" y="0"/>
            <a:chExt cx="736600" cy="736600"/>
          </a:xfrm>
          <a:solidFill>
            <a:schemeClr val="accent6">
              <a:lumMod val="50000"/>
            </a:schemeClr>
          </a:solidFill>
        </p:grpSpPr>
        <p:sp>
          <p:nvSpPr>
            <p:cNvPr id="67"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71" name="Shape 851"/>
            <p:cNvSpPr>
              <a:spLocks noChangeArrowheads="1"/>
            </p:cNvSpPr>
            <p:nvPr/>
          </p:nvSpPr>
          <p:spPr bwMode="auto">
            <a:xfrm>
              <a:off x="158776" y="144333"/>
              <a:ext cx="577821" cy="408117"/>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smtClean="0">
                  <a:solidFill>
                    <a:srgbClr val="FFFFFF"/>
                  </a:solidFill>
                  <a:latin typeface="Arimo" pitchFamily="34" charset="0"/>
                  <a:sym typeface="Arimo" pitchFamily="34" charset="0"/>
                </a:rPr>
                <a:t>15</a:t>
              </a:r>
            </a:p>
          </p:txBody>
        </p:sp>
      </p:grpSp>
      <p:grpSp>
        <p:nvGrpSpPr>
          <p:cNvPr id="74" name="Group 852"/>
          <p:cNvGrpSpPr>
            <a:grpSpLocks/>
          </p:cNvGrpSpPr>
          <p:nvPr/>
        </p:nvGrpSpPr>
        <p:grpSpPr bwMode="auto">
          <a:xfrm>
            <a:off x="1600200" y="2447925"/>
            <a:ext cx="276225" cy="276225"/>
            <a:chOff x="0" y="0"/>
            <a:chExt cx="736600" cy="736600"/>
          </a:xfrm>
          <a:solidFill>
            <a:schemeClr val="accent6">
              <a:lumMod val="50000"/>
            </a:schemeClr>
          </a:solidFill>
        </p:grpSpPr>
        <p:sp>
          <p:nvSpPr>
            <p:cNvPr id="75"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76" name="Shape 851"/>
            <p:cNvSpPr>
              <a:spLocks noChangeArrowheads="1"/>
            </p:cNvSpPr>
            <p:nvPr/>
          </p:nvSpPr>
          <p:spPr bwMode="auto">
            <a:xfrm>
              <a:off x="0" y="255379"/>
              <a:ext cx="662504" cy="297072"/>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smtClean="0">
                  <a:solidFill>
                    <a:srgbClr val="FFFFFF"/>
                  </a:solidFill>
                  <a:latin typeface="Arimo" pitchFamily="34" charset="0"/>
                  <a:sym typeface="Arimo" pitchFamily="34" charset="0"/>
                </a:rPr>
                <a:t>22</a:t>
              </a:r>
            </a:p>
          </p:txBody>
        </p:sp>
      </p:grpSp>
      <p:grpSp>
        <p:nvGrpSpPr>
          <p:cNvPr id="77" name="Group 852"/>
          <p:cNvGrpSpPr>
            <a:grpSpLocks/>
          </p:cNvGrpSpPr>
          <p:nvPr/>
        </p:nvGrpSpPr>
        <p:grpSpPr bwMode="auto">
          <a:xfrm>
            <a:off x="7031762" y="2038350"/>
            <a:ext cx="359638" cy="398732"/>
            <a:chOff x="-30628" y="0"/>
            <a:chExt cx="767228" cy="736600"/>
          </a:xfrm>
          <a:solidFill>
            <a:schemeClr val="accent6">
              <a:lumMod val="50000"/>
            </a:schemeClr>
          </a:solidFill>
        </p:grpSpPr>
        <p:sp>
          <p:nvSpPr>
            <p:cNvPr id="83"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89" name="Shape 851"/>
            <p:cNvSpPr>
              <a:spLocks noChangeArrowheads="1"/>
            </p:cNvSpPr>
            <p:nvPr/>
          </p:nvSpPr>
          <p:spPr bwMode="auto">
            <a:xfrm>
              <a:off x="-30628" y="111133"/>
              <a:ext cx="767228" cy="441317"/>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smtClean="0">
                  <a:solidFill>
                    <a:srgbClr val="FFFFFF"/>
                  </a:solidFill>
                  <a:latin typeface="Arimo" pitchFamily="34" charset="0"/>
                  <a:sym typeface="Arimo" pitchFamily="34" charset="0"/>
                </a:rPr>
                <a:t>26</a:t>
              </a:r>
            </a:p>
          </p:txBody>
        </p:sp>
      </p:grpSp>
      <p:sp>
        <p:nvSpPr>
          <p:cNvPr id="46" name="1 Rectángulo"/>
          <p:cNvSpPr/>
          <p:nvPr/>
        </p:nvSpPr>
        <p:spPr>
          <a:xfrm>
            <a:off x="4478363" y="4291002"/>
            <a:ext cx="4572000" cy="523220"/>
          </a:xfrm>
          <a:prstGeom prst="rect">
            <a:avLst/>
          </a:prstGeom>
        </p:spPr>
        <p:txBody>
          <a:bodyPr>
            <a:spAutoFit/>
          </a:bodyPr>
          <a:lstStyle/>
          <a:p>
            <a:r>
              <a:rPr lang="es-MX" sz="1400" dirty="0">
                <a:solidFill>
                  <a:prstClr val="black"/>
                </a:solidFill>
              </a:rPr>
              <a:t>6</a:t>
            </a:r>
            <a:r>
              <a:rPr lang="es-MX" sz="1400" dirty="0" smtClean="0">
                <a:solidFill>
                  <a:prstClr val="black"/>
                </a:solidFill>
              </a:rPr>
              <a:t> </a:t>
            </a:r>
            <a:r>
              <a:rPr lang="es-MX" sz="1400" dirty="0">
                <a:solidFill>
                  <a:prstClr val="black"/>
                </a:solidFill>
              </a:rPr>
              <a:t>Proyectos de Archivos Municipales de Nivel </a:t>
            </a:r>
            <a:r>
              <a:rPr lang="es-MX" sz="1400" dirty="0" smtClean="0">
                <a:solidFill>
                  <a:prstClr val="black"/>
                </a:solidFill>
              </a:rPr>
              <a:t>3: </a:t>
            </a:r>
            <a:r>
              <a:rPr lang="es-MX" sz="1400" dirty="0">
                <a:solidFill>
                  <a:prstClr val="black"/>
                </a:solidFill>
              </a:rPr>
              <a:t>20001 a </a:t>
            </a:r>
            <a:r>
              <a:rPr lang="es-MX" sz="1400" dirty="0" smtClean="0">
                <a:solidFill>
                  <a:prstClr val="black"/>
                </a:solidFill>
              </a:rPr>
              <a:t>30000 habitantes.</a:t>
            </a:r>
            <a:endParaRPr lang="es-MX" sz="1400" dirty="0">
              <a:solidFill>
                <a:prstClr val="black"/>
              </a:solidFill>
            </a:endParaRPr>
          </a:p>
        </p:txBody>
      </p:sp>
      <p:sp>
        <p:nvSpPr>
          <p:cNvPr id="47" name="Shape 863"/>
          <p:cNvSpPr>
            <a:spLocks/>
          </p:cNvSpPr>
          <p:nvPr/>
        </p:nvSpPr>
        <p:spPr bwMode="auto">
          <a:xfrm rot="21222621">
            <a:off x="3598651" y="2507670"/>
            <a:ext cx="2021622"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52" name="71 Rectángulo"/>
          <p:cNvSpPr/>
          <p:nvPr/>
        </p:nvSpPr>
        <p:spPr>
          <a:xfrm rot="20936708">
            <a:off x="3828387" y="2715734"/>
            <a:ext cx="1834801" cy="369332"/>
          </a:xfrm>
          <a:prstGeom prst="rect">
            <a:avLst/>
          </a:prstGeom>
        </p:spPr>
        <p:txBody>
          <a:bodyPr wrap="square">
            <a:spAutoFit/>
          </a:bodyPr>
          <a:lstStyle/>
          <a:p>
            <a:r>
              <a:rPr lang="es-MX" b="1" dirty="0">
                <a:solidFill>
                  <a:prstClr val="white"/>
                </a:solidFill>
              </a:rPr>
              <a:t>$ </a:t>
            </a:r>
            <a:r>
              <a:rPr lang="es-MX" b="1" dirty="0" smtClean="0">
                <a:solidFill>
                  <a:prstClr val="white"/>
                </a:solidFill>
              </a:rPr>
              <a:t>3,881,853.58</a:t>
            </a:r>
            <a:endParaRPr lang="es-MX" b="1" dirty="0">
              <a:solidFill>
                <a:prstClr val="white"/>
              </a:solidFill>
            </a:endParaRPr>
          </a:p>
        </p:txBody>
      </p:sp>
      <p:grpSp>
        <p:nvGrpSpPr>
          <p:cNvPr id="58" name="Group 852"/>
          <p:cNvGrpSpPr>
            <a:grpSpLocks/>
          </p:cNvGrpSpPr>
          <p:nvPr/>
        </p:nvGrpSpPr>
        <p:grpSpPr bwMode="auto">
          <a:xfrm>
            <a:off x="4448175" y="2371725"/>
            <a:ext cx="335765" cy="276225"/>
            <a:chOff x="0" y="0"/>
            <a:chExt cx="895374" cy="736600"/>
          </a:xfrm>
          <a:solidFill>
            <a:schemeClr val="accent6">
              <a:lumMod val="50000"/>
            </a:schemeClr>
          </a:solidFill>
        </p:grpSpPr>
        <p:sp>
          <p:nvSpPr>
            <p:cNvPr id="59"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60" name="Shape 851"/>
            <p:cNvSpPr>
              <a:spLocks noChangeArrowheads="1"/>
            </p:cNvSpPr>
            <p:nvPr/>
          </p:nvSpPr>
          <p:spPr bwMode="auto">
            <a:xfrm>
              <a:off x="105371" y="57416"/>
              <a:ext cx="790003" cy="495035"/>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smtClean="0">
                  <a:solidFill>
                    <a:srgbClr val="FFFFFF"/>
                  </a:solidFill>
                  <a:latin typeface="Arimo" pitchFamily="34" charset="0"/>
                  <a:sym typeface="Arimo" pitchFamily="34" charset="0"/>
                </a:rPr>
                <a:t>24</a:t>
              </a:r>
              <a:endParaRPr lang="es-MX" sz="800" kern="0" dirty="0" smtClean="0">
                <a:solidFill>
                  <a:srgbClr val="FFFFFF"/>
                </a:solidFill>
                <a:latin typeface="Arimo" pitchFamily="34" charset="0"/>
                <a:sym typeface="Arimo" pitchFamily="34" charset="0"/>
              </a:endParaRPr>
            </a:p>
          </p:txBody>
        </p:sp>
      </p:grpSp>
      <p:pic>
        <p:nvPicPr>
          <p:cNvPr id="42"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Resultado de imagen para info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44" name="4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320" y="971140"/>
            <a:ext cx="1562099" cy="61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4747" y="815093"/>
            <a:ext cx="1509711"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1" y="699280"/>
            <a:ext cx="1209298" cy="77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069" y="2092513"/>
            <a:ext cx="1385887" cy="80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3387" y="2111673"/>
            <a:ext cx="1350300" cy="7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19043" y="2057645"/>
            <a:ext cx="1372639" cy="51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5886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92"/>
          <p:cNvPicPr>
            <a:picLocks noChangeAspect="1"/>
          </p:cNvPicPr>
          <p:nvPr/>
        </p:nvPicPr>
        <p:blipFill rotWithShape="1">
          <a:blip r:embed="rId2"/>
          <a:srcRect l="19853"/>
          <a:stretch/>
        </p:blipFill>
        <p:spPr>
          <a:xfrm>
            <a:off x="-64283" y="-19295"/>
            <a:ext cx="9144000" cy="5143500"/>
          </a:xfrm>
          <a:prstGeom prst="rect">
            <a:avLst/>
          </a:prstGeom>
        </p:spPr>
      </p:pic>
      <p:cxnSp>
        <p:nvCxnSpPr>
          <p:cNvPr id="5" name="Straight Connector 32"/>
          <p:cNvCxnSpPr/>
          <p:nvPr/>
        </p:nvCxnSpPr>
        <p:spPr>
          <a:xfrm>
            <a:off x="-533400" y="3619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6" name="TextBox 55"/>
          <p:cNvSpPr txBox="1"/>
          <p:nvPr/>
        </p:nvSpPr>
        <p:spPr>
          <a:xfrm>
            <a:off x="-228600"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7" name="TextBox 37"/>
          <p:cNvSpPr txBox="1"/>
          <p:nvPr/>
        </p:nvSpPr>
        <p:spPr>
          <a:xfrm>
            <a:off x="0" y="454744"/>
            <a:ext cx="5648241" cy="307773"/>
          </a:xfrm>
          <a:prstGeom prst="rect">
            <a:avLst/>
          </a:prstGeom>
          <a:noFill/>
        </p:spPr>
        <p:txBody>
          <a:bodyPr wrap="square" lIns="91436" tIns="45718" rIns="91436" bIns="45718" numCol="1" spcCol="0" rtlCol="0" anchor="ctr">
            <a:spAutoFit/>
          </a:bodyPr>
          <a:lstStyle/>
          <a:p>
            <a:r>
              <a:rPr lang="es-MX" sz="1400" dirty="0" smtClean="0">
                <a:solidFill>
                  <a:srgbClr val="E60083"/>
                </a:solidFill>
                <a:ea typeface="Montserrat Light" charset="0"/>
                <a:cs typeface="Montserrat Light" charset="0"/>
              </a:rPr>
              <a:t>Municipios Edomex </a:t>
            </a:r>
            <a:r>
              <a:rPr lang="es-MX" sz="1400" dirty="0">
                <a:solidFill>
                  <a:srgbClr val="E60083"/>
                </a:solidFill>
                <a:ea typeface="Montserrat Light" charset="0"/>
                <a:cs typeface="Montserrat Light" charset="0"/>
              </a:rPr>
              <a:t>Nivel 4</a:t>
            </a:r>
          </a:p>
        </p:txBody>
      </p:sp>
      <p:sp>
        <p:nvSpPr>
          <p:cNvPr id="41" name="Shape 841"/>
          <p:cNvSpPr>
            <a:spLocks/>
          </p:cNvSpPr>
          <p:nvPr/>
        </p:nvSpPr>
        <p:spPr bwMode="auto">
          <a:xfrm rot="21222621">
            <a:off x="987451" y="1165930"/>
            <a:ext cx="1800225"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grpSp>
        <p:nvGrpSpPr>
          <p:cNvPr id="48" name="Group 852"/>
          <p:cNvGrpSpPr>
            <a:grpSpLocks/>
          </p:cNvGrpSpPr>
          <p:nvPr/>
        </p:nvGrpSpPr>
        <p:grpSpPr bwMode="auto">
          <a:xfrm>
            <a:off x="1955826" y="957968"/>
            <a:ext cx="276225" cy="276225"/>
            <a:chOff x="0" y="0"/>
            <a:chExt cx="736600" cy="736600"/>
          </a:xfrm>
          <a:solidFill>
            <a:schemeClr val="accent6">
              <a:lumMod val="50000"/>
            </a:schemeClr>
          </a:solidFill>
        </p:grpSpPr>
        <p:sp>
          <p:nvSpPr>
            <p:cNvPr id="49"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50" name="Shape 851"/>
            <p:cNvSpPr>
              <a:spLocks noChangeArrowheads="1"/>
            </p:cNvSpPr>
            <p:nvPr/>
          </p:nvSpPr>
          <p:spPr bwMode="auto">
            <a:xfrm>
              <a:off x="158778" y="144333"/>
              <a:ext cx="428026" cy="408117"/>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a:solidFill>
                    <a:srgbClr val="FFFFFF"/>
                  </a:solidFill>
                  <a:latin typeface="Arimo" pitchFamily="34" charset="0"/>
                  <a:sym typeface="Arimo" pitchFamily="34" charset="0"/>
                </a:rPr>
                <a:t>5</a:t>
              </a:r>
              <a:endParaRPr lang="es-MX" sz="800" kern="0" dirty="0" smtClean="0">
                <a:solidFill>
                  <a:srgbClr val="FFFFFF"/>
                </a:solidFill>
                <a:latin typeface="Arimo" pitchFamily="34" charset="0"/>
                <a:sym typeface="Arimo" pitchFamily="34" charset="0"/>
              </a:endParaRPr>
            </a:p>
          </p:txBody>
        </p:sp>
      </p:grpSp>
      <p:sp>
        <p:nvSpPr>
          <p:cNvPr id="51" name="Shape 853"/>
          <p:cNvSpPr>
            <a:spLocks/>
          </p:cNvSpPr>
          <p:nvPr/>
        </p:nvSpPr>
        <p:spPr bwMode="auto">
          <a:xfrm rot="21222621">
            <a:off x="3578251" y="1165930"/>
            <a:ext cx="1800225"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61" name="Shape 863"/>
          <p:cNvSpPr>
            <a:spLocks/>
          </p:cNvSpPr>
          <p:nvPr/>
        </p:nvSpPr>
        <p:spPr bwMode="auto">
          <a:xfrm rot="21222621">
            <a:off x="6139810" y="1153803"/>
            <a:ext cx="2021622"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72" name="71 Rectángulo"/>
          <p:cNvSpPr/>
          <p:nvPr/>
        </p:nvSpPr>
        <p:spPr>
          <a:xfrm rot="20936708">
            <a:off x="1131162" y="1543201"/>
            <a:ext cx="1834801" cy="369332"/>
          </a:xfrm>
          <a:prstGeom prst="rect">
            <a:avLst/>
          </a:prstGeom>
        </p:spPr>
        <p:txBody>
          <a:bodyPr wrap="square">
            <a:spAutoFit/>
          </a:bodyPr>
          <a:lstStyle/>
          <a:p>
            <a:r>
              <a:rPr lang="es-MX" b="1" dirty="0">
                <a:solidFill>
                  <a:prstClr val="white"/>
                </a:solidFill>
              </a:rPr>
              <a:t>$ </a:t>
            </a:r>
            <a:r>
              <a:rPr lang="es-MX" b="1" dirty="0" smtClean="0">
                <a:solidFill>
                  <a:prstClr val="white"/>
                </a:solidFill>
              </a:rPr>
              <a:t>6,173,632.86</a:t>
            </a:r>
            <a:endParaRPr lang="es-MX" b="1" dirty="0">
              <a:solidFill>
                <a:prstClr val="white"/>
              </a:solidFill>
            </a:endParaRPr>
          </a:p>
        </p:txBody>
      </p:sp>
      <p:sp>
        <p:nvSpPr>
          <p:cNvPr id="79" name="Shape 863"/>
          <p:cNvSpPr>
            <a:spLocks/>
          </p:cNvSpPr>
          <p:nvPr/>
        </p:nvSpPr>
        <p:spPr bwMode="auto">
          <a:xfrm rot="21222621">
            <a:off x="690922" y="2541121"/>
            <a:ext cx="2021622"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85" name="Shape 863"/>
          <p:cNvSpPr>
            <a:spLocks/>
          </p:cNvSpPr>
          <p:nvPr/>
        </p:nvSpPr>
        <p:spPr bwMode="auto">
          <a:xfrm rot="21222621">
            <a:off x="6571107" y="2536870"/>
            <a:ext cx="2021622"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91" name="Shape 863"/>
          <p:cNvSpPr>
            <a:spLocks/>
          </p:cNvSpPr>
          <p:nvPr/>
        </p:nvSpPr>
        <p:spPr bwMode="auto">
          <a:xfrm rot="21222621">
            <a:off x="72930" y="3928733"/>
            <a:ext cx="2021622"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107" name="TextBox 37"/>
          <p:cNvSpPr txBox="1"/>
          <p:nvPr/>
        </p:nvSpPr>
        <p:spPr>
          <a:xfrm>
            <a:off x="4825472" y="3823069"/>
            <a:ext cx="4318528" cy="369328"/>
          </a:xfrm>
          <a:prstGeom prst="rect">
            <a:avLst/>
          </a:prstGeom>
          <a:noFill/>
        </p:spPr>
        <p:txBody>
          <a:bodyPr wrap="square" lIns="91436" tIns="45718" rIns="91436" bIns="45718" numCol="1" spcCol="0" rtlCol="0" anchor="ctr">
            <a:spAutoFit/>
          </a:bodyPr>
          <a:lstStyle/>
          <a:p>
            <a:r>
              <a:rPr lang="es-MX" b="1" dirty="0" smtClean="0">
                <a:solidFill>
                  <a:srgbClr val="E60083"/>
                </a:solidFill>
                <a:ea typeface="Montserrat Light" charset="0"/>
                <a:cs typeface="Montserrat Light" charset="0"/>
              </a:rPr>
              <a:t>CONCENTRADO </a:t>
            </a:r>
            <a:r>
              <a:rPr lang="es-MX" b="1" dirty="0">
                <a:solidFill>
                  <a:srgbClr val="E60083"/>
                </a:solidFill>
                <a:ea typeface="Montserrat Light" charset="0"/>
                <a:cs typeface="Montserrat Light" charset="0"/>
              </a:rPr>
              <a:t>N</a:t>
            </a:r>
            <a:r>
              <a:rPr lang="es-MX" b="1" dirty="0" smtClean="0">
                <a:solidFill>
                  <a:srgbClr val="E60083"/>
                </a:solidFill>
                <a:ea typeface="Montserrat Light" charset="0"/>
                <a:cs typeface="Montserrat Light" charset="0"/>
              </a:rPr>
              <a:t>IVEL </a:t>
            </a:r>
            <a:r>
              <a:rPr lang="es-MX" b="1" dirty="0">
                <a:solidFill>
                  <a:srgbClr val="E60083"/>
                </a:solidFill>
                <a:ea typeface="Montserrat Light" charset="0"/>
                <a:cs typeface="Montserrat Light" charset="0"/>
              </a:rPr>
              <a:t>4</a:t>
            </a:r>
            <a:r>
              <a:rPr lang="es-MX" b="1" dirty="0" smtClean="0">
                <a:solidFill>
                  <a:srgbClr val="E60083"/>
                </a:solidFill>
                <a:ea typeface="Montserrat Light" charset="0"/>
                <a:cs typeface="Montserrat Light" charset="0"/>
              </a:rPr>
              <a:t>: $ </a:t>
            </a:r>
            <a:r>
              <a:rPr lang="es-MX" b="1" dirty="0">
                <a:solidFill>
                  <a:srgbClr val="E60083"/>
                </a:solidFill>
                <a:ea typeface="Montserrat Light" charset="0"/>
                <a:cs typeface="Montserrat Light" charset="0"/>
              </a:rPr>
              <a:t>4</a:t>
            </a:r>
            <a:r>
              <a:rPr lang="es-MX" b="1" dirty="0" smtClean="0">
                <a:solidFill>
                  <a:srgbClr val="E60083"/>
                </a:solidFill>
                <a:ea typeface="Montserrat Light" charset="0"/>
                <a:cs typeface="Montserrat Light" charset="0"/>
              </a:rPr>
              <a:t>9, 389, 062.88</a:t>
            </a:r>
            <a:endParaRPr lang="es-MX" b="1" dirty="0">
              <a:solidFill>
                <a:srgbClr val="E60083"/>
              </a:solidFill>
              <a:ea typeface="Montserrat Light" charset="0"/>
              <a:cs typeface="Montserrat Light" charset="0"/>
            </a:endParaRPr>
          </a:p>
        </p:txBody>
      </p:sp>
      <p:sp>
        <p:nvSpPr>
          <p:cNvPr id="53" name="71 Rectángulo"/>
          <p:cNvSpPr/>
          <p:nvPr/>
        </p:nvSpPr>
        <p:spPr>
          <a:xfrm rot="20936708">
            <a:off x="3709412" y="1448834"/>
            <a:ext cx="1834801" cy="369332"/>
          </a:xfrm>
          <a:prstGeom prst="rect">
            <a:avLst/>
          </a:prstGeom>
        </p:spPr>
        <p:txBody>
          <a:bodyPr wrap="square">
            <a:spAutoFit/>
          </a:bodyPr>
          <a:lstStyle/>
          <a:p>
            <a:r>
              <a:rPr lang="es-MX" b="1" dirty="0">
                <a:solidFill>
                  <a:prstClr val="white"/>
                </a:solidFill>
              </a:rPr>
              <a:t>$ 6,173,632.86</a:t>
            </a:r>
          </a:p>
        </p:txBody>
      </p:sp>
      <p:sp>
        <p:nvSpPr>
          <p:cNvPr id="54" name="71 Rectángulo"/>
          <p:cNvSpPr/>
          <p:nvPr/>
        </p:nvSpPr>
        <p:spPr>
          <a:xfrm rot="20936708">
            <a:off x="6376412" y="1372634"/>
            <a:ext cx="1834801" cy="369332"/>
          </a:xfrm>
          <a:prstGeom prst="rect">
            <a:avLst/>
          </a:prstGeom>
        </p:spPr>
        <p:txBody>
          <a:bodyPr wrap="square">
            <a:spAutoFit/>
          </a:bodyPr>
          <a:lstStyle/>
          <a:p>
            <a:r>
              <a:rPr lang="es-MX" b="1" dirty="0">
                <a:solidFill>
                  <a:prstClr val="white"/>
                </a:solidFill>
              </a:rPr>
              <a:t>$ 6,173,632.86</a:t>
            </a:r>
          </a:p>
        </p:txBody>
      </p:sp>
      <p:sp>
        <p:nvSpPr>
          <p:cNvPr id="55" name="71 Rectángulo"/>
          <p:cNvSpPr/>
          <p:nvPr/>
        </p:nvSpPr>
        <p:spPr>
          <a:xfrm rot="20936708">
            <a:off x="856587" y="2791934"/>
            <a:ext cx="1834801" cy="369332"/>
          </a:xfrm>
          <a:prstGeom prst="rect">
            <a:avLst/>
          </a:prstGeom>
        </p:spPr>
        <p:txBody>
          <a:bodyPr wrap="square">
            <a:spAutoFit/>
          </a:bodyPr>
          <a:lstStyle/>
          <a:p>
            <a:r>
              <a:rPr lang="es-MX" b="1" dirty="0">
                <a:solidFill>
                  <a:prstClr val="white"/>
                </a:solidFill>
              </a:rPr>
              <a:t>$ 6,173,632.86</a:t>
            </a:r>
          </a:p>
        </p:txBody>
      </p:sp>
      <p:sp>
        <p:nvSpPr>
          <p:cNvPr id="56" name="71 Rectángulo"/>
          <p:cNvSpPr/>
          <p:nvPr/>
        </p:nvSpPr>
        <p:spPr>
          <a:xfrm rot="20936708">
            <a:off x="6671912" y="2730936"/>
            <a:ext cx="1834801" cy="369332"/>
          </a:xfrm>
          <a:prstGeom prst="rect">
            <a:avLst/>
          </a:prstGeom>
        </p:spPr>
        <p:txBody>
          <a:bodyPr wrap="square">
            <a:spAutoFit/>
          </a:bodyPr>
          <a:lstStyle/>
          <a:p>
            <a:r>
              <a:rPr lang="es-MX" b="1" dirty="0">
                <a:solidFill>
                  <a:prstClr val="white"/>
                </a:solidFill>
              </a:rPr>
              <a:t>$ 6,173,632.86</a:t>
            </a:r>
          </a:p>
        </p:txBody>
      </p:sp>
      <p:sp>
        <p:nvSpPr>
          <p:cNvPr id="57" name="71 Rectángulo"/>
          <p:cNvSpPr/>
          <p:nvPr/>
        </p:nvSpPr>
        <p:spPr>
          <a:xfrm rot="20936708">
            <a:off x="170787" y="4088255"/>
            <a:ext cx="1834801" cy="369332"/>
          </a:xfrm>
          <a:prstGeom prst="rect">
            <a:avLst/>
          </a:prstGeom>
        </p:spPr>
        <p:txBody>
          <a:bodyPr wrap="square">
            <a:spAutoFit/>
          </a:bodyPr>
          <a:lstStyle/>
          <a:p>
            <a:r>
              <a:rPr lang="es-MX" b="1" dirty="0">
                <a:solidFill>
                  <a:prstClr val="white"/>
                </a:solidFill>
              </a:rPr>
              <a:t>$ 6,173,632.86</a:t>
            </a:r>
          </a:p>
        </p:txBody>
      </p:sp>
      <p:grpSp>
        <p:nvGrpSpPr>
          <p:cNvPr id="63" name="Group 852"/>
          <p:cNvGrpSpPr>
            <a:grpSpLocks/>
          </p:cNvGrpSpPr>
          <p:nvPr/>
        </p:nvGrpSpPr>
        <p:grpSpPr bwMode="auto">
          <a:xfrm>
            <a:off x="4448175" y="1047750"/>
            <a:ext cx="276225" cy="276225"/>
            <a:chOff x="0" y="0"/>
            <a:chExt cx="736600" cy="736600"/>
          </a:xfrm>
          <a:solidFill>
            <a:schemeClr val="accent6">
              <a:lumMod val="50000"/>
            </a:schemeClr>
          </a:solidFill>
        </p:grpSpPr>
        <p:sp>
          <p:nvSpPr>
            <p:cNvPr id="64"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65" name="Shape 851"/>
            <p:cNvSpPr>
              <a:spLocks noChangeArrowheads="1"/>
            </p:cNvSpPr>
            <p:nvPr/>
          </p:nvSpPr>
          <p:spPr bwMode="auto">
            <a:xfrm>
              <a:off x="158778" y="144333"/>
              <a:ext cx="428026" cy="408117"/>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smtClean="0">
                  <a:solidFill>
                    <a:srgbClr val="FFFFFF"/>
                  </a:solidFill>
                  <a:latin typeface="Arimo" pitchFamily="34" charset="0"/>
                  <a:sym typeface="Arimo" pitchFamily="34" charset="0"/>
                </a:rPr>
                <a:t>7</a:t>
              </a:r>
            </a:p>
          </p:txBody>
        </p:sp>
      </p:grpSp>
      <p:grpSp>
        <p:nvGrpSpPr>
          <p:cNvPr id="66" name="Group 852"/>
          <p:cNvGrpSpPr>
            <a:grpSpLocks/>
          </p:cNvGrpSpPr>
          <p:nvPr/>
        </p:nvGrpSpPr>
        <p:grpSpPr bwMode="auto">
          <a:xfrm>
            <a:off x="7115175" y="1047750"/>
            <a:ext cx="276225" cy="276225"/>
            <a:chOff x="0" y="0"/>
            <a:chExt cx="736600" cy="736600"/>
          </a:xfrm>
          <a:solidFill>
            <a:schemeClr val="accent6">
              <a:lumMod val="50000"/>
            </a:schemeClr>
          </a:solidFill>
        </p:grpSpPr>
        <p:sp>
          <p:nvSpPr>
            <p:cNvPr id="67"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71" name="Shape 851"/>
            <p:cNvSpPr>
              <a:spLocks noChangeArrowheads="1"/>
            </p:cNvSpPr>
            <p:nvPr/>
          </p:nvSpPr>
          <p:spPr bwMode="auto">
            <a:xfrm>
              <a:off x="158776" y="144333"/>
              <a:ext cx="577821" cy="408117"/>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smtClean="0">
                  <a:solidFill>
                    <a:srgbClr val="FFFFFF"/>
                  </a:solidFill>
                  <a:latin typeface="Arimo" pitchFamily="34" charset="0"/>
                  <a:sym typeface="Arimo" pitchFamily="34" charset="0"/>
                </a:rPr>
                <a:t>11</a:t>
              </a:r>
            </a:p>
          </p:txBody>
        </p:sp>
      </p:grpSp>
      <p:grpSp>
        <p:nvGrpSpPr>
          <p:cNvPr id="74" name="Group 852"/>
          <p:cNvGrpSpPr>
            <a:grpSpLocks/>
          </p:cNvGrpSpPr>
          <p:nvPr/>
        </p:nvGrpSpPr>
        <p:grpSpPr bwMode="auto">
          <a:xfrm>
            <a:off x="1600200" y="2447925"/>
            <a:ext cx="276225" cy="276225"/>
            <a:chOff x="0" y="0"/>
            <a:chExt cx="736600" cy="736600"/>
          </a:xfrm>
          <a:solidFill>
            <a:schemeClr val="accent6">
              <a:lumMod val="50000"/>
            </a:schemeClr>
          </a:solidFill>
        </p:grpSpPr>
        <p:sp>
          <p:nvSpPr>
            <p:cNvPr id="75"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76" name="Shape 851"/>
            <p:cNvSpPr>
              <a:spLocks noChangeArrowheads="1"/>
            </p:cNvSpPr>
            <p:nvPr/>
          </p:nvSpPr>
          <p:spPr bwMode="auto">
            <a:xfrm>
              <a:off x="0" y="255379"/>
              <a:ext cx="662504" cy="297072"/>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smtClean="0">
                  <a:solidFill>
                    <a:srgbClr val="FFFFFF"/>
                  </a:solidFill>
                  <a:latin typeface="Arimo" pitchFamily="34" charset="0"/>
                  <a:sym typeface="Arimo" pitchFamily="34" charset="0"/>
                </a:rPr>
                <a:t>17</a:t>
              </a:r>
            </a:p>
          </p:txBody>
        </p:sp>
      </p:grpSp>
      <p:grpSp>
        <p:nvGrpSpPr>
          <p:cNvPr id="77" name="Group 852"/>
          <p:cNvGrpSpPr>
            <a:grpSpLocks/>
          </p:cNvGrpSpPr>
          <p:nvPr/>
        </p:nvGrpSpPr>
        <p:grpSpPr bwMode="auto">
          <a:xfrm>
            <a:off x="7279924" y="2356579"/>
            <a:ext cx="359638" cy="398732"/>
            <a:chOff x="-30628" y="0"/>
            <a:chExt cx="767228" cy="736600"/>
          </a:xfrm>
          <a:solidFill>
            <a:schemeClr val="accent6">
              <a:lumMod val="50000"/>
            </a:schemeClr>
          </a:solidFill>
        </p:grpSpPr>
        <p:sp>
          <p:nvSpPr>
            <p:cNvPr id="83"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89" name="Shape 851"/>
            <p:cNvSpPr>
              <a:spLocks noChangeArrowheads="1"/>
            </p:cNvSpPr>
            <p:nvPr/>
          </p:nvSpPr>
          <p:spPr bwMode="auto">
            <a:xfrm>
              <a:off x="-30628" y="111133"/>
              <a:ext cx="767228" cy="441317"/>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smtClean="0">
                  <a:solidFill>
                    <a:srgbClr val="FFFFFF"/>
                  </a:solidFill>
                  <a:latin typeface="Arimo" pitchFamily="34" charset="0"/>
                  <a:sym typeface="Arimo" pitchFamily="34" charset="0"/>
                </a:rPr>
                <a:t>20</a:t>
              </a:r>
            </a:p>
          </p:txBody>
        </p:sp>
      </p:grpSp>
      <p:grpSp>
        <p:nvGrpSpPr>
          <p:cNvPr id="95" name="Group 852"/>
          <p:cNvGrpSpPr>
            <a:grpSpLocks/>
          </p:cNvGrpSpPr>
          <p:nvPr/>
        </p:nvGrpSpPr>
        <p:grpSpPr bwMode="auto">
          <a:xfrm>
            <a:off x="838200" y="3819525"/>
            <a:ext cx="687323" cy="276225"/>
            <a:chOff x="0" y="0"/>
            <a:chExt cx="1832861" cy="736600"/>
          </a:xfrm>
          <a:solidFill>
            <a:schemeClr val="accent6">
              <a:lumMod val="50000"/>
            </a:schemeClr>
          </a:solidFill>
        </p:grpSpPr>
        <p:sp>
          <p:nvSpPr>
            <p:cNvPr id="101"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103" name="Shape 851"/>
            <p:cNvSpPr>
              <a:spLocks noChangeArrowheads="1"/>
            </p:cNvSpPr>
            <p:nvPr/>
          </p:nvSpPr>
          <p:spPr bwMode="auto">
            <a:xfrm>
              <a:off x="1255040" y="144333"/>
              <a:ext cx="577821" cy="516069"/>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smtClean="0">
                  <a:solidFill>
                    <a:srgbClr val="FFFFFF"/>
                  </a:solidFill>
                  <a:latin typeface="Arimo" pitchFamily="34" charset="0"/>
                  <a:sym typeface="Arimo" pitchFamily="34" charset="0"/>
                </a:rPr>
                <a:t>21</a:t>
              </a:r>
            </a:p>
          </p:txBody>
        </p:sp>
      </p:grpSp>
      <p:sp>
        <p:nvSpPr>
          <p:cNvPr id="46" name="1 Rectángulo"/>
          <p:cNvSpPr/>
          <p:nvPr/>
        </p:nvSpPr>
        <p:spPr>
          <a:xfrm>
            <a:off x="4935563" y="4291002"/>
            <a:ext cx="4208437" cy="523220"/>
          </a:xfrm>
          <a:prstGeom prst="rect">
            <a:avLst/>
          </a:prstGeom>
        </p:spPr>
        <p:txBody>
          <a:bodyPr wrap="square">
            <a:spAutoFit/>
          </a:bodyPr>
          <a:lstStyle/>
          <a:p>
            <a:r>
              <a:rPr lang="es-MX" sz="1400" dirty="0">
                <a:solidFill>
                  <a:prstClr val="black"/>
                </a:solidFill>
              </a:rPr>
              <a:t>8</a:t>
            </a:r>
            <a:r>
              <a:rPr lang="es-MX" sz="1400" dirty="0" smtClean="0">
                <a:solidFill>
                  <a:prstClr val="black"/>
                </a:solidFill>
              </a:rPr>
              <a:t> </a:t>
            </a:r>
            <a:r>
              <a:rPr lang="es-MX" sz="1400" dirty="0">
                <a:solidFill>
                  <a:prstClr val="black"/>
                </a:solidFill>
              </a:rPr>
              <a:t>Proyectos de Archivos Municipales de Nivel 2: 20001 a </a:t>
            </a:r>
            <a:r>
              <a:rPr lang="es-MX" sz="1400" dirty="0" smtClean="0">
                <a:solidFill>
                  <a:prstClr val="black"/>
                </a:solidFill>
              </a:rPr>
              <a:t>30000 habitantes.</a:t>
            </a:r>
            <a:endParaRPr lang="es-MX" sz="1400" dirty="0">
              <a:solidFill>
                <a:prstClr val="black"/>
              </a:solidFill>
            </a:endParaRPr>
          </a:p>
        </p:txBody>
      </p:sp>
      <p:sp>
        <p:nvSpPr>
          <p:cNvPr id="47" name="Shape 863"/>
          <p:cNvSpPr>
            <a:spLocks/>
          </p:cNvSpPr>
          <p:nvPr/>
        </p:nvSpPr>
        <p:spPr bwMode="auto">
          <a:xfrm rot="21222621">
            <a:off x="3598651" y="2507670"/>
            <a:ext cx="2021622"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52" name="71 Rectángulo"/>
          <p:cNvSpPr/>
          <p:nvPr/>
        </p:nvSpPr>
        <p:spPr>
          <a:xfrm rot="20936708">
            <a:off x="3828387" y="2715734"/>
            <a:ext cx="1834801" cy="369332"/>
          </a:xfrm>
          <a:prstGeom prst="rect">
            <a:avLst/>
          </a:prstGeom>
        </p:spPr>
        <p:txBody>
          <a:bodyPr wrap="square">
            <a:spAutoFit/>
          </a:bodyPr>
          <a:lstStyle/>
          <a:p>
            <a:r>
              <a:rPr lang="es-MX" b="1" dirty="0">
                <a:solidFill>
                  <a:prstClr val="white"/>
                </a:solidFill>
              </a:rPr>
              <a:t>$ 6,173,632.86</a:t>
            </a:r>
          </a:p>
        </p:txBody>
      </p:sp>
      <p:grpSp>
        <p:nvGrpSpPr>
          <p:cNvPr id="58" name="Group 852"/>
          <p:cNvGrpSpPr>
            <a:grpSpLocks/>
          </p:cNvGrpSpPr>
          <p:nvPr/>
        </p:nvGrpSpPr>
        <p:grpSpPr bwMode="auto">
          <a:xfrm>
            <a:off x="4448175" y="2371725"/>
            <a:ext cx="276225" cy="276225"/>
            <a:chOff x="0" y="0"/>
            <a:chExt cx="736600" cy="736600"/>
          </a:xfrm>
          <a:solidFill>
            <a:schemeClr val="accent6">
              <a:lumMod val="50000"/>
            </a:schemeClr>
          </a:solidFill>
        </p:grpSpPr>
        <p:sp>
          <p:nvSpPr>
            <p:cNvPr id="59"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60" name="Shape 851"/>
            <p:cNvSpPr>
              <a:spLocks noChangeArrowheads="1"/>
            </p:cNvSpPr>
            <p:nvPr/>
          </p:nvSpPr>
          <p:spPr bwMode="auto">
            <a:xfrm>
              <a:off x="105373" y="163027"/>
              <a:ext cx="631227" cy="389421"/>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smtClean="0">
                  <a:solidFill>
                    <a:srgbClr val="FFFFFF"/>
                  </a:solidFill>
                  <a:latin typeface="Arimo" pitchFamily="34" charset="0"/>
                  <a:sym typeface="Arimo" pitchFamily="34" charset="0"/>
                </a:rPr>
                <a:t>19</a:t>
              </a:r>
              <a:endParaRPr lang="es-MX" sz="800" kern="0" dirty="0" smtClean="0">
                <a:solidFill>
                  <a:srgbClr val="FFFFFF"/>
                </a:solidFill>
                <a:latin typeface="Arimo" pitchFamily="34" charset="0"/>
                <a:sym typeface="Arimo" pitchFamily="34" charset="0"/>
              </a:endParaRPr>
            </a:p>
          </p:txBody>
        </p:sp>
      </p:grpSp>
      <p:sp>
        <p:nvSpPr>
          <p:cNvPr id="45" name="Shape 863"/>
          <p:cNvSpPr>
            <a:spLocks/>
          </p:cNvSpPr>
          <p:nvPr/>
        </p:nvSpPr>
        <p:spPr bwMode="auto">
          <a:xfrm rot="21222621">
            <a:off x="2663730" y="3823010"/>
            <a:ext cx="2021622" cy="823913"/>
          </a:xfrm>
          <a:custGeom>
            <a:avLst/>
            <a:gdLst>
              <a:gd name="T0" fmla="*/ 900113 w 21600"/>
              <a:gd name="T1" fmla="*/ 411957 h 21600"/>
              <a:gd name="T2" fmla="*/ 900113 w 21600"/>
              <a:gd name="T3" fmla="*/ 411957 h 21600"/>
              <a:gd name="T4" fmla="*/ 900113 w 21600"/>
              <a:gd name="T5" fmla="*/ 411957 h 21600"/>
              <a:gd name="T6" fmla="*/ 900113 w 21600"/>
              <a:gd name="T7" fmla="*/ 411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777"/>
                </a:moveTo>
                <a:lnTo>
                  <a:pt x="0" y="21600"/>
                </a:lnTo>
                <a:lnTo>
                  <a:pt x="21600" y="18572"/>
                </a:lnTo>
                <a:lnTo>
                  <a:pt x="21600" y="0"/>
                </a:lnTo>
                <a:lnTo>
                  <a:pt x="0" y="777"/>
                </a:lnTo>
                <a:close/>
              </a:path>
            </a:pathLst>
          </a:custGeom>
          <a:solidFill>
            <a:srgbClr val="2E3B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s-MX" kern="0" smtClean="0">
              <a:solidFill>
                <a:sysClr val="windowText" lastClr="000000"/>
              </a:solidFill>
            </a:endParaRPr>
          </a:p>
        </p:txBody>
      </p:sp>
      <p:sp>
        <p:nvSpPr>
          <p:cNvPr id="62" name="71 Rectángulo"/>
          <p:cNvSpPr/>
          <p:nvPr/>
        </p:nvSpPr>
        <p:spPr>
          <a:xfrm rot="20936708">
            <a:off x="2795012" y="4039634"/>
            <a:ext cx="1834801" cy="369332"/>
          </a:xfrm>
          <a:prstGeom prst="rect">
            <a:avLst/>
          </a:prstGeom>
        </p:spPr>
        <p:txBody>
          <a:bodyPr wrap="square">
            <a:spAutoFit/>
          </a:bodyPr>
          <a:lstStyle/>
          <a:p>
            <a:r>
              <a:rPr lang="es-MX" b="1" dirty="0">
                <a:solidFill>
                  <a:prstClr val="white"/>
                </a:solidFill>
              </a:rPr>
              <a:t>$ 6,173,632.86</a:t>
            </a:r>
          </a:p>
        </p:txBody>
      </p:sp>
      <p:grpSp>
        <p:nvGrpSpPr>
          <p:cNvPr id="68" name="Group 852"/>
          <p:cNvGrpSpPr>
            <a:grpSpLocks/>
          </p:cNvGrpSpPr>
          <p:nvPr/>
        </p:nvGrpSpPr>
        <p:grpSpPr bwMode="auto">
          <a:xfrm>
            <a:off x="3533775" y="3667125"/>
            <a:ext cx="276225" cy="276225"/>
            <a:chOff x="0" y="0"/>
            <a:chExt cx="736600" cy="736600"/>
          </a:xfrm>
          <a:solidFill>
            <a:schemeClr val="accent6">
              <a:lumMod val="50000"/>
            </a:schemeClr>
          </a:solidFill>
        </p:grpSpPr>
        <p:sp>
          <p:nvSpPr>
            <p:cNvPr id="69" name="Shape 850"/>
            <p:cNvSpPr/>
            <p:nvPr/>
          </p:nvSpPr>
          <p:spPr>
            <a:xfrm>
              <a:off x="0" y="0"/>
              <a:ext cx="736600"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lIns="0" tIns="0" rIns="0" bIns="0" anchor="ctr"/>
            <a:lstStyle/>
            <a:p>
              <a:pPr algn="ctr" defTabSz="219075">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latin typeface="Gill Sans"/>
              </a:endParaRPr>
            </a:p>
          </p:txBody>
        </p:sp>
        <p:sp>
          <p:nvSpPr>
            <p:cNvPr id="70" name="Shape 851"/>
            <p:cNvSpPr>
              <a:spLocks noChangeArrowheads="1"/>
            </p:cNvSpPr>
            <p:nvPr/>
          </p:nvSpPr>
          <p:spPr bwMode="auto">
            <a:xfrm>
              <a:off x="158776" y="144333"/>
              <a:ext cx="577821" cy="516069"/>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a:lnSpc>
                  <a:spcPct val="120000"/>
                </a:lnSpc>
              </a:pPr>
              <a:r>
                <a:rPr lang="es-MX" sz="800" kern="0" dirty="0" smtClean="0">
                  <a:solidFill>
                    <a:srgbClr val="FFFFFF"/>
                  </a:solidFill>
                  <a:latin typeface="Arimo" pitchFamily="34" charset="0"/>
                  <a:sym typeface="Arimo" pitchFamily="34" charset="0"/>
                </a:rPr>
                <a:t>25</a:t>
              </a:r>
            </a:p>
          </p:txBody>
        </p:sp>
      </p:grpSp>
      <p:pic>
        <p:nvPicPr>
          <p:cNvPr id="78"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Resultado de imagen para info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81" name="80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69" y="845649"/>
            <a:ext cx="1483931" cy="77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0292" y="957968"/>
            <a:ext cx="1308400" cy="59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4284" y="697563"/>
            <a:ext cx="1372955" cy="79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169" y="2393269"/>
            <a:ext cx="1234682" cy="45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25134" y="2264162"/>
            <a:ext cx="1336363" cy="55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75878" y="3638400"/>
            <a:ext cx="1201680" cy="47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07293" y="2162343"/>
            <a:ext cx="1467423" cy="649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283" y="3582794"/>
            <a:ext cx="1264148" cy="56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4978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06_Target.png"/>
          <p:cNvPicPr>
            <a:picLocks noChangeAspect="1"/>
          </p:cNvPicPr>
          <p:nvPr/>
        </p:nvPicPr>
        <p:blipFill>
          <a:blip r:embed="rId2"/>
          <a:stretch>
            <a:fillRect/>
          </a:stretch>
        </p:blipFill>
        <p:spPr>
          <a:xfrm>
            <a:off x="4465320" y="1907396"/>
            <a:ext cx="213360" cy="1066800"/>
          </a:xfrm>
          <a:prstGeom prst="rect">
            <a:avLst/>
          </a:prstGeom>
        </p:spPr>
      </p:pic>
      <p:sp>
        <p:nvSpPr>
          <p:cNvPr id="24" name="TextBox 23"/>
          <p:cNvSpPr txBox="1"/>
          <p:nvPr/>
        </p:nvSpPr>
        <p:spPr>
          <a:xfrm>
            <a:off x="2088107" y="1920061"/>
            <a:ext cx="2057400" cy="1054135"/>
          </a:xfrm>
          <a:prstGeom prst="rect">
            <a:avLst/>
          </a:prstGeom>
          <a:noFill/>
        </p:spPr>
        <p:txBody>
          <a:bodyPr wrap="square" rtlCol="0">
            <a:spAutoFit/>
          </a:bodyPr>
          <a:lstStyle/>
          <a:p>
            <a:pPr algn="r">
              <a:lnSpc>
                <a:spcPts val="2500"/>
              </a:lnSpc>
            </a:pPr>
            <a:r>
              <a:rPr lang="en-US" sz="2500" b="1" dirty="0" smtClean="0">
                <a:solidFill>
                  <a:srgbClr val="0099CC"/>
                </a:solidFill>
                <a:latin typeface="Philosopher" pitchFamily="50" charset="0"/>
              </a:rPr>
              <a:t>CONTACTO</a:t>
            </a:r>
          </a:p>
          <a:p>
            <a:pPr algn="r">
              <a:lnSpc>
                <a:spcPts val="2500"/>
              </a:lnSpc>
            </a:pPr>
            <a:endParaRPr lang="en-US" sz="3500" b="1" dirty="0" smtClean="0">
              <a:solidFill>
                <a:srgbClr val="ABABAB"/>
              </a:solidFill>
              <a:latin typeface="Philosopher" pitchFamily="50" charset="0"/>
            </a:endParaRPr>
          </a:p>
          <a:p>
            <a:pPr algn="r">
              <a:lnSpc>
                <a:spcPts val="2500"/>
              </a:lnSpc>
            </a:pPr>
            <a:r>
              <a:rPr lang="en-US" sz="3500" b="1" dirty="0" smtClean="0">
                <a:solidFill>
                  <a:srgbClr val="ABABAB"/>
                </a:solidFill>
                <a:latin typeface="Philosopher" pitchFamily="50" charset="0"/>
              </a:rPr>
              <a:t>INFOEM</a:t>
            </a:r>
          </a:p>
        </p:txBody>
      </p:sp>
      <p:sp>
        <p:nvSpPr>
          <p:cNvPr id="25" name="Rectangle 24"/>
          <p:cNvSpPr/>
          <p:nvPr/>
        </p:nvSpPr>
        <p:spPr>
          <a:xfrm flipV="1">
            <a:off x="4266009" y="2013101"/>
            <a:ext cx="27432" cy="1051560"/>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860698" y="1414931"/>
            <a:ext cx="5422604" cy="2237438"/>
          </a:xfrm>
          <a:prstGeom prst="roundRect">
            <a:avLst/>
          </a:prstGeom>
          <a:noFill/>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Rectángulo 1"/>
          <p:cNvSpPr/>
          <p:nvPr/>
        </p:nvSpPr>
        <p:spPr>
          <a:xfrm>
            <a:off x="2469599" y="3056070"/>
            <a:ext cx="4572000" cy="584775"/>
          </a:xfrm>
          <a:prstGeom prst="rect">
            <a:avLst/>
          </a:prstGeom>
        </p:spPr>
        <p:txBody>
          <a:bodyPr>
            <a:spAutoFit/>
          </a:bodyPr>
          <a:lstStyle/>
          <a:p>
            <a:r>
              <a:rPr lang="es-MX" sz="800" b="1" dirty="0">
                <a:solidFill>
                  <a:srgbClr val="000000"/>
                </a:solidFill>
                <a:latin typeface="Verdana" panose="020B0604030504040204" pitchFamily="34" charset="0"/>
              </a:rPr>
              <a:t>Instituto de Transparencia y Acceso a la Información </a:t>
            </a:r>
            <a:r>
              <a:rPr lang="es-MX" sz="800" b="1" dirty="0" smtClean="0">
                <a:solidFill>
                  <a:srgbClr val="000000"/>
                </a:solidFill>
                <a:latin typeface="Verdana" panose="020B0604030504040204" pitchFamily="34" charset="0"/>
              </a:rPr>
              <a:t>Pública del Estado de México</a:t>
            </a:r>
            <a:r>
              <a:rPr lang="es-MX" sz="800" b="1" dirty="0">
                <a:solidFill>
                  <a:srgbClr val="000000"/>
                </a:solidFill>
                <a:latin typeface="Verdana" panose="020B0604030504040204" pitchFamily="34" charset="0"/>
              </a:rPr>
              <a:t> </a:t>
            </a:r>
            <a:br>
              <a:rPr lang="es-MX" sz="800" b="1" dirty="0">
                <a:solidFill>
                  <a:srgbClr val="000000"/>
                </a:solidFill>
                <a:latin typeface="Verdana" panose="020B0604030504040204" pitchFamily="34" charset="0"/>
              </a:rPr>
            </a:br>
            <a:r>
              <a:rPr lang="es-MX" sz="800" b="1" dirty="0" err="1">
                <a:solidFill>
                  <a:srgbClr val="000000"/>
                </a:solidFill>
                <a:latin typeface="Verdana" panose="020B0604030504040204" pitchFamily="34" charset="0"/>
              </a:rPr>
              <a:t>Carr</a:t>
            </a:r>
            <a:r>
              <a:rPr lang="es-MX" sz="800" b="1" dirty="0">
                <a:solidFill>
                  <a:srgbClr val="000000"/>
                </a:solidFill>
                <a:latin typeface="Verdana" panose="020B0604030504040204" pitchFamily="34" charset="0"/>
              </a:rPr>
              <a:t>. Toluca - Ixtapan 111, </a:t>
            </a:r>
            <a:r>
              <a:rPr lang="es-MX" sz="800" b="1" dirty="0" err="1">
                <a:solidFill>
                  <a:srgbClr val="000000"/>
                </a:solidFill>
                <a:latin typeface="Verdana" panose="020B0604030504040204" pitchFamily="34" charset="0"/>
              </a:rPr>
              <a:t>Espiritu</a:t>
            </a:r>
            <a:r>
              <a:rPr lang="es-MX" sz="800" b="1" dirty="0">
                <a:solidFill>
                  <a:srgbClr val="000000"/>
                </a:solidFill>
                <a:latin typeface="Verdana" panose="020B0604030504040204" pitchFamily="34" charset="0"/>
              </a:rPr>
              <a:t> Santo, 52166 Metepec, </a:t>
            </a:r>
            <a:r>
              <a:rPr lang="es-MX" sz="800" b="1" dirty="0" err="1">
                <a:solidFill>
                  <a:srgbClr val="000000"/>
                </a:solidFill>
                <a:latin typeface="Verdana" panose="020B0604030504040204" pitchFamily="34" charset="0"/>
              </a:rPr>
              <a:t>Méx</a:t>
            </a:r>
            <a:r>
              <a:rPr lang="es-MX" sz="800" b="1" dirty="0">
                <a:solidFill>
                  <a:srgbClr val="000000"/>
                </a:solidFill>
                <a:latin typeface="Verdana" panose="020B0604030504040204" pitchFamily="34" charset="0"/>
              </a:rPr>
              <a:t>.</a:t>
            </a:r>
            <a:br>
              <a:rPr lang="es-MX" sz="800" b="1" dirty="0">
                <a:solidFill>
                  <a:srgbClr val="000000"/>
                </a:solidFill>
                <a:latin typeface="Verdana" panose="020B0604030504040204" pitchFamily="34" charset="0"/>
              </a:rPr>
            </a:br>
            <a:r>
              <a:rPr lang="es-MX" sz="800" b="1" dirty="0">
                <a:solidFill>
                  <a:srgbClr val="000000"/>
                </a:solidFill>
                <a:latin typeface="Verdana" panose="020B0604030504040204" pitchFamily="34" charset="0"/>
              </a:rPr>
              <a:t>Teléfono: 01 722 226 1980</a:t>
            </a:r>
            <a:endParaRPr lang="es-MX" dirty="0"/>
          </a:p>
        </p:txBody>
      </p:sp>
      <p:sp>
        <p:nvSpPr>
          <p:cNvPr id="7" name="Título 1"/>
          <p:cNvSpPr txBox="1">
            <a:spLocks/>
          </p:cNvSpPr>
          <p:nvPr/>
        </p:nvSpPr>
        <p:spPr bwMode="auto">
          <a:xfrm>
            <a:off x="5509240" y="1134626"/>
            <a:ext cx="54864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defRPr sz="1900">
                <a:solidFill>
                  <a:schemeClr val="tx1"/>
                </a:solidFill>
                <a:latin typeface="Arimo" charset="0"/>
                <a:ea typeface="Helvetica Light" charset="0"/>
                <a:cs typeface="Helvetica Light" charset="0"/>
                <a:sym typeface="Helvetica Light" charset="0"/>
              </a:defRPr>
            </a:lvl1pPr>
            <a:lvl2pPr>
              <a:defRPr sz="1900">
                <a:solidFill>
                  <a:schemeClr val="tx1"/>
                </a:solidFill>
                <a:latin typeface="Arimo" charset="0"/>
                <a:ea typeface="Helvetica Light" charset="0"/>
                <a:cs typeface="Helvetica Light" charset="0"/>
                <a:sym typeface="Helvetica Light" charset="0"/>
              </a:defRPr>
            </a:lvl2pPr>
            <a:lvl3pPr>
              <a:defRPr sz="1900">
                <a:solidFill>
                  <a:schemeClr val="tx1"/>
                </a:solidFill>
                <a:latin typeface="Arimo" charset="0"/>
                <a:ea typeface="Helvetica Light" charset="0"/>
                <a:cs typeface="Helvetica Light" charset="0"/>
                <a:sym typeface="Helvetica Light" charset="0"/>
              </a:defRPr>
            </a:lvl3pPr>
            <a:lvl4pPr>
              <a:defRPr sz="1900">
                <a:solidFill>
                  <a:schemeClr val="tx1"/>
                </a:solidFill>
                <a:latin typeface="Arimo" charset="0"/>
                <a:ea typeface="Helvetica Light" charset="0"/>
                <a:cs typeface="Helvetica Light" charset="0"/>
                <a:sym typeface="Helvetica Light" charset="0"/>
              </a:defRPr>
            </a:lvl4pPr>
            <a:lvl5pPr>
              <a:defRPr sz="1900">
                <a:solidFill>
                  <a:schemeClr val="tx1"/>
                </a:solidFill>
                <a:latin typeface="Arimo" charset="0"/>
                <a:ea typeface="Helvetica Light" charset="0"/>
                <a:cs typeface="Helvetica Light" charset="0"/>
                <a:sym typeface="Helvetica Light" charset="0"/>
              </a:defRPr>
            </a:lvl5pPr>
            <a:lvl6pPr indent="-1485900"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6pPr>
            <a:lvl7pPr indent="-1485900"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7pPr>
            <a:lvl8pPr indent="-1485900"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8pPr>
            <a:lvl9pPr indent="-1485900"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9pPr>
          </a:lstStyle>
          <a:p>
            <a:pPr>
              <a:lnSpc>
                <a:spcPct val="90000"/>
              </a:lnSpc>
            </a:pPr>
            <a:r>
              <a:rPr lang="es-ES" altLang="es-MX" sz="1200" b="1">
                <a:solidFill>
                  <a:srgbClr val="7F7F7F"/>
                </a:solidFill>
                <a:latin typeface="Palatino Linotype" panose="02040502050505030304" pitchFamily="18" charset="0"/>
              </a:rPr>
              <a:t/>
            </a:r>
            <a:br>
              <a:rPr lang="es-ES" altLang="es-MX" sz="1200" b="1">
                <a:solidFill>
                  <a:srgbClr val="7F7F7F"/>
                </a:solidFill>
                <a:latin typeface="Palatino Linotype" panose="02040502050505030304" pitchFamily="18" charset="0"/>
              </a:rPr>
            </a:br>
            <a:endParaRPr lang="es-MX" altLang="es-MX" sz="1200" b="1">
              <a:solidFill>
                <a:srgbClr val="7F7F7F"/>
              </a:solidFill>
              <a:latin typeface="Palatino Linotype" panose="02040502050505030304" pitchFamily="18" charset="0"/>
            </a:endParaRPr>
          </a:p>
          <a:p>
            <a:pPr>
              <a:lnSpc>
                <a:spcPct val="90000"/>
              </a:lnSpc>
            </a:pPr>
            <a:r>
              <a:rPr lang="es-MX" altLang="es-MX" sz="1200" b="1">
                <a:solidFill>
                  <a:srgbClr val="7F7F7F"/>
                </a:solidFill>
                <a:latin typeface="Palatino Linotype" panose="02040502050505030304" pitchFamily="18" charset="0"/>
              </a:rPr>
              <a:t> 01 722 226 19 80 </a:t>
            </a:r>
          </a:p>
          <a:p>
            <a:pPr>
              <a:lnSpc>
                <a:spcPct val="90000"/>
              </a:lnSpc>
            </a:pPr>
            <a:r>
              <a:rPr lang="es-MX" altLang="es-MX" sz="1200" b="1">
                <a:solidFill>
                  <a:srgbClr val="7F7F7F"/>
                </a:solidFill>
                <a:latin typeface="Palatino Linotype" panose="02040502050505030304" pitchFamily="18" charset="0"/>
              </a:rPr>
              <a:t>01 722  226 19 83 </a:t>
            </a:r>
          </a:p>
          <a:p>
            <a:pPr>
              <a:lnSpc>
                <a:spcPct val="90000"/>
              </a:lnSpc>
            </a:pPr>
            <a:endParaRPr lang="es-MX" altLang="es-MX" sz="1200" b="1">
              <a:solidFill>
                <a:srgbClr val="7F7F7F"/>
              </a:solidFill>
              <a:latin typeface="Palatino Linotype" panose="02040502050505030304" pitchFamily="18" charset="0"/>
            </a:endParaRPr>
          </a:p>
          <a:p>
            <a:pPr>
              <a:lnSpc>
                <a:spcPct val="90000"/>
              </a:lnSpc>
            </a:pPr>
            <a:r>
              <a:rPr lang="es-ES" altLang="es-MX" sz="1200" b="1">
                <a:solidFill>
                  <a:srgbClr val="7F7F7F"/>
                </a:solidFill>
                <a:latin typeface="Palatino Linotype" panose="02040502050505030304" pitchFamily="18" charset="0"/>
              </a:rPr>
              <a:t/>
            </a:r>
            <a:br>
              <a:rPr lang="es-ES" altLang="es-MX" sz="1200" b="1">
                <a:solidFill>
                  <a:srgbClr val="7F7F7F"/>
                </a:solidFill>
                <a:latin typeface="Palatino Linotype" panose="02040502050505030304" pitchFamily="18" charset="0"/>
              </a:rPr>
            </a:br>
            <a:r>
              <a:rPr lang="es-ES" altLang="es-MX" sz="1200">
                <a:solidFill>
                  <a:srgbClr val="404040"/>
                </a:solidFill>
                <a:latin typeface="Palatino Linotype" panose="02040502050505030304" pitchFamily="18" charset="0"/>
              </a:rPr>
              <a:t/>
            </a:r>
            <a:br>
              <a:rPr lang="es-ES" altLang="es-MX" sz="1200">
                <a:solidFill>
                  <a:srgbClr val="404040"/>
                </a:solidFill>
                <a:latin typeface="Palatino Linotype" panose="02040502050505030304" pitchFamily="18" charset="0"/>
              </a:rPr>
            </a:br>
            <a:r>
              <a:rPr lang="es-ES" altLang="es-MX" sz="1200" b="1">
                <a:solidFill>
                  <a:srgbClr val="000000"/>
                </a:solidFill>
                <a:latin typeface="Palatino Linotype" panose="02040502050505030304" pitchFamily="18" charset="0"/>
              </a:rPr>
              <a:t/>
            </a:r>
            <a:br>
              <a:rPr lang="es-ES" altLang="es-MX" sz="1200" b="1">
                <a:solidFill>
                  <a:srgbClr val="000000"/>
                </a:solidFill>
                <a:latin typeface="Palatino Linotype" panose="02040502050505030304" pitchFamily="18" charset="0"/>
              </a:rPr>
            </a:br>
            <a:endParaRPr lang="es-ES" altLang="es-MX" sz="1200" b="1">
              <a:solidFill>
                <a:srgbClr val="000000"/>
              </a:solidFill>
              <a:latin typeface="Palatino Linotype" panose="02040502050505030304" pitchFamily="18" charset="0"/>
            </a:endParaRPr>
          </a:p>
        </p:txBody>
      </p:sp>
      <p:sp>
        <p:nvSpPr>
          <p:cNvPr id="8" name="Título 1"/>
          <p:cNvSpPr txBox="1">
            <a:spLocks/>
          </p:cNvSpPr>
          <p:nvPr/>
        </p:nvSpPr>
        <p:spPr bwMode="auto">
          <a:xfrm>
            <a:off x="4161456" y="1088591"/>
            <a:ext cx="44354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defRPr sz="1900">
                <a:solidFill>
                  <a:schemeClr val="tx1"/>
                </a:solidFill>
                <a:latin typeface="Arimo" charset="0"/>
                <a:ea typeface="Helvetica Light" charset="0"/>
                <a:cs typeface="Helvetica Light" charset="0"/>
                <a:sym typeface="Helvetica Light" charset="0"/>
              </a:defRPr>
            </a:lvl1pPr>
            <a:lvl2pPr>
              <a:defRPr sz="1900">
                <a:solidFill>
                  <a:schemeClr val="tx1"/>
                </a:solidFill>
                <a:latin typeface="Arimo" charset="0"/>
                <a:ea typeface="Helvetica Light" charset="0"/>
                <a:cs typeface="Helvetica Light" charset="0"/>
                <a:sym typeface="Helvetica Light" charset="0"/>
              </a:defRPr>
            </a:lvl2pPr>
            <a:lvl3pPr>
              <a:defRPr sz="1900">
                <a:solidFill>
                  <a:schemeClr val="tx1"/>
                </a:solidFill>
                <a:latin typeface="Arimo" charset="0"/>
                <a:ea typeface="Helvetica Light" charset="0"/>
                <a:cs typeface="Helvetica Light" charset="0"/>
                <a:sym typeface="Helvetica Light" charset="0"/>
              </a:defRPr>
            </a:lvl3pPr>
            <a:lvl4pPr>
              <a:defRPr sz="1900">
                <a:solidFill>
                  <a:schemeClr val="tx1"/>
                </a:solidFill>
                <a:latin typeface="Arimo" charset="0"/>
                <a:ea typeface="Helvetica Light" charset="0"/>
                <a:cs typeface="Helvetica Light" charset="0"/>
                <a:sym typeface="Helvetica Light" charset="0"/>
              </a:defRPr>
            </a:lvl4pPr>
            <a:lvl5pPr>
              <a:defRPr sz="1900">
                <a:solidFill>
                  <a:schemeClr val="tx1"/>
                </a:solidFill>
                <a:latin typeface="Arimo" charset="0"/>
                <a:ea typeface="Helvetica Light" charset="0"/>
                <a:cs typeface="Helvetica Light" charset="0"/>
                <a:sym typeface="Helvetica Light" charset="0"/>
              </a:defRPr>
            </a:lvl5pPr>
            <a:lvl6pPr indent="-1485900"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6pPr>
            <a:lvl7pPr indent="-1485900"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7pPr>
            <a:lvl8pPr indent="-1485900"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8pPr>
            <a:lvl9pPr indent="-1485900"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9pPr>
          </a:lstStyle>
          <a:p>
            <a:pPr>
              <a:lnSpc>
                <a:spcPct val="90000"/>
              </a:lnSpc>
            </a:pPr>
            <a:r>
              <a:rPr lang="es-ES" altLang="es-MX" sz="1500" b="1" dirty="0">
                <a:solidFill>
                  <a:srgbClr val="7F7F7F"/>
                </a:solidFill>
                <a:latin typeface="Palatino Linotype" panose="02040502050505030304" pitchFamily="18" charset="0"/>
              </a:rPr>
              <a:t/>
            </a:r>
            <a:br>
              <a:rPr lang="es-ES" altLang="es-MX" sz="1500" b="1" dirty="0">
                <a:solidFill>
                  <a:srgbClr val="7F7F7F"/>
                </a:solidFill>
                <a:latin typeface="Palatino Linotype" panose="02040502050505030304" pitchFamily="18" charset="0"/>
              </a:rPr>
            </a:br>
            <a:r>
              <a:rPr lang="es-ES" altLang="es-MX" sz="1500" b="1" dirty="0">
                <a:solidFill>
                  <a:srgbClr val="7F7F7F"/>
                </a:solidFill>
                <a:latin typeface="Palatino Linotype" panose="02040502050505030304" pitchFamily="18" charset="0"/>
              </a:rPr>
              <a:t/>
            </a:r>
            <a:br>
              <a:rPr lang="es-ES" altLang="es-MX" sz="1500" b="1" dirty="0">
                <a:solidFill>
                  <a:srgbClr val="7F7F7F"/>
                </a:solidFill>
                <a:latin typeface="Palatino Linotype" panose="02040502050505030304" pitchFamily="18" charset="0"/>
              </a:rPr>
            </a:br>
            <a:r>
              <a:rPr lang="es-ES" altLang="es-MX" sz="1500" b="1" dirty="0">
                <a:solidFill>
                  <a:srgbClr val="7F7F7F"/>
                </a:solidFill>
                <a:latin typeface="Palatino Linotype" panose="02040502050505030304" pitchFamily="18" charset="0"/>
              </a:rPr>
              <a:t>Teléfonos</a:t>
            </a:r>
            <a:r>
              <a:rPr lang="es-MX" altLang="es-MX" sz="1500" b="1" dirty="0">
                <a:solidFill>
                  <a:srgbClr val="7F7F7F"/>
                </a:solidFill>
                <a:latin typeface="Palatino Linotype" panose="02040502050505030304" pitchFamily="18" charset="0"/>
              </a:rPr>
              <a:t>:</a:t>
            </a:r>
          </a:p>
          <a:p>
            <a:pPr>
              <a:lnSpc>
                <a:spcPct val="90000"/>
              </a:lnSpc>
            </a:pPr>
            <a:r>
              <a:rPr lang="es-MX" altLang="es-MX" sz="1500" b="1" dirty="0">
                <a:solidFill>
                  <a:srgbClr val="7F7F7F"/>
                </a:solidFill>
                <a:latin typeface="Palatino Linotype" panose="02040502050505030304" pitchFamily="18" charset="0"/>
              </a:rPr>
              <a:t> </a:t>
            </a:r>
            <a:r>
              <a:rPr lang="es-ES" altLang="es-MX" sz="1500" b="1" dirty="0">
                <a:solidFill>
                  <a:srgbClr val="7F7F7F"/>
                </a:solidFill>
                <a:latin typeface="Palatino Linotype" panose="02040502050505030304" pitchFamily="18" charset="0"/>
              </a:rPr>
              <a:t/>
            </a:r>
            <a:br>
              <a:rPr lang="es-ES" altLang="es-MX" sz="1500" b="1" dirty="0">
                <a:solidFill>
                  <a:srgbClr val="7F7F7F"/>
                </a:solidFill>
                <a:latin typeface="Palatino Linotype" panose="02040502050505030304" pitchFamily="18" charset="0"/>
              </a:rPr>
            </a:br>
            <a:r>
              <a:rPr lang="es-ES" altLang="es-MX" sz="1500" dirty="0">
                <a:solidFill>
                  <a:srgbClr val="404040"/>
                </a:solidFill>
                <a:latin typeface="Palatino Linotype" panose="02040502050505030304" pitchFamily="18" charset="0"/>
              </a:rPr>
              <a:t/>
            </a:r>
            <a:br>
              <a:rPr lang="es-ES" altLang="es-MX" sz="1500" dirty="0">
                <a:solidFill>
                  <a:srgbClr val="404040"/>
                </a:solidFill>
                <a:latin typeface="Palatino Linotype" panose="02040502050505030304" pitchFamily="18" charset="0"/>
              </a:rPr>
            </a:br>
            <a:r>
              <a:rPr lang="es-ES" altLang="es-MX" sz="1500" b="1" dirty="0">
                <a:solidFill>
                  <a:srgbClr val="000000"/>
                </a:solidFill>
                <a:latin typeface="Palatino Linotype" panose="02040502050505030304" pitchFamily="18" charset="0"/>
              </a:rPr>
              <a:t/>
            </a:r>
            <a:br>
              <a:rPr lang="es-ES" altLang="es-MX" sz="1500" b="1" dirty="0">
                <a:solidFill>
                  <a:srgbClr val="000000"/>
                </a:solidFill>
                <a:latin typeface="Palatino Linotype" panose="02040502050505030304" pitchFamily="18" charset="0"/>
              </a:rPr>
            </a:br>
            <a:endParaRPr lang="es-ES" altLang="es-MX" sz="1500" b="1" dirty="0">
              <a:solidFill>
                <a:srgbClr val="000000"/>
              </a:solidFill>
              <a:latin typeface="Palatino Linotype" panose="02040502050505030304" pitchFamily="18" charset="0"/>
            </a:endParaRPr>
          </a:p>
        </p:txBody>
      </p:sp>
      <p:sp>
        <p:nvSpPr>
          <p:cNvPr id="9" name="Título 1"/>
          <p:cNvSpPr txBox="1">
            <a:spLocks/>
          </p:cNvSpPr>
          <p:nvPr/>
        </p:nvSpPr>
        <p:spPr bwMode="auto">
          <a:xfrm>
            <a:off x="4743194" y="1729267"/>
            <a:ext cx="54848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defRPr sz="1900">
                <a:solidFill>
                  <a:schemeClr val="tx1"/>
                </a:solidFill>
                <a:latin typeface="Arimo" charset="0"/>
                <a:ea typeface="Helvetica Light" charset="0"/>
                <a:cs typeface="Helvetica Light" charset="0"/>
                <a:sym typeface="Helvetica Light" charset="0"/>
              </a:defRPr>
            </a:lvl1pPr>
            <a:lvl2pPr>
              <a:defRPr sz="1900">
                <a:solidFill>
                  <a:schemeClr val="tx1"/>
                </a:solidFill>
                <a:latin typeface="Arimo" charset="0"/>
                <a:ea typeface="Helvetica Light" charset="0"/>
                <a:cs typeface="Helvetica Light" charset="0"/>
                <a:sym typeface="Helvetica Light" charset="0"/>
              </a:defRPr>
            </a:lvl2pPr>
            <a:lvl3pPr>
              <a:defRPr sz="1900">
                <a:solidFill>
                  <a:schemeClr val="tx1"/>
                </a:solidFill>
                <a:latin typeface="Arimo" charset="0"/>
                <a:ea typeface="Helvetica Light" charset="0"/>
                <a:cs typeface="Helvetica Light" charset="0"/>
                <a:sym typeface="Helvetica Light" charset="0"/>
              </a:defRPr>
            </a:lvl3pPr>
            <a:lvl4pPr>
              <a:defRPr sz="1900">
                <a:solidFill>
                  <a:schemeClr val="tx1"/>
                </a:solidFill>
                <a:latin typeface="Arimo" charset="0"/>
                <a:ea typeface="Helvetica Light" charset="0"/>
                <a:cs typeface="Helvetica Light" charset="0"/>
                <a:sym typeface="Helvetica Light" charset="0"/>
              </a:defRPr>
            </a:lvl4pPr>
            <a:lvl5pPr>
              <a:defRPr sz="1900">
                <a:solidFill>
                  <a:schemeClr val="tx1"/>
                </a:solidFill>
                <a:latin typeface="Arimo" charset="0"/>
                <a:ea typeface="Helvetica Light" charset="0"/>
                <a:cs typeface="Helvetica Light" charset="0"/>
                <a:sym typeface="Helvetica Light" charset="0"/>
              </a:defRPr>
            </a:lvl5pPr>
            <a:lvl6pPr indent="-1485900"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6pPr>
            <a:lvl7pPr indent="-1485900"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7pPr>
            <a:lvl8pPr indent="-1485900"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8pPr>
            <a:lvl9pPr indent="-1485900"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9pPr>
          </a:lstStyle>
          <a:p>
            <a:pPr>
              <a:lnSpc>
                <a:spcPct val="90000"/>
              </a:lnSpc>
            </a:pPr>
            <a:r>
              <a:rPr lang="es-ES" altLang="es-MX" sz="1200" b="1" dirty="0">
                <a:solidFill>
                  <a:srgbClr val="7F7F7F"/>
                </a:solidFill>
                <a:latin typeface="Palatino Linotype" panose="02040502050505030304" pitchFamily="18" charset="0"/>
              </a:rPr>
              <a:t/>
            </a:r>
            <a:br>
              <a:rPr lang="es-ES" altLang="es-MX" sz="1200" b="1" dirty="0">
                <a:solidFill>
                  <a:srgbClr val="7F7F7F"/>
                </a:solidFill>
                <a:latin typeface="Palatino Linotype" panose="02040502050505030304" pitchFamily="18" charset="0"/>
              </a:rPr>
            </a:br>
            <a:endParaRPr lang="es-MX" altLang="es-MX" sz="1200" b="1" dirty="0">
              <a:solidFill>
                <a:srgbClr val="7F7F7F"/>
              </a:solidFill>
              <a:latin typeface="Palatino Linotype" panose="02040502050505030304" pitchFamily="18" charset="0"/>
            </a:endParaRPr>
          </a:p>
          <a:p>
            <a:pPr>
              <a:lnSpc>
                <a:spcPct val="90000"/>
              </a:lnSpc>
            </a:pPr>
            <a:r>
              <a:rPr lang="es-MX" altLang="es-MX" sz="1200" b="1" dirty="0">
                <a:solidFill>
                  <a:srgbClr val="7F7F7F"/>
                </a:solidFill>
                <a:latin typeface="Palatino Linotype" panose="02040502050505030304" pitchFamily="18" charset="0"/>
              </a:rPr>
              <a:t> Javier.martinez@infoem.org.mx</a:t>
            </a:r>
            <a:r>
              <a:rPr lang="es-ES" altLang="es-MX" sz="1200" b="1" dirty="0">
                <a:solidFill>
                  <a:srgbClr val="7F7F7F"/>
                </a:solidFill>
                <a:latin typeface="Palatino Linotype" panose="02040502050505030304" pitchFamily="18" charset="0"/>
              </a:rPr>
              <a:t/>
            </a:r>
            <a:br>
              <a:rPr lang="es-ES" altLang="es-MX" sz="1200" b="1" dirty="0">
                <a:solidFill>
                  <a:srgbClr val="7F7F7F"/>
                </a:solidFill>
                <a:latin typeface="Palatino Linotype" panose="02040502050505030304" pitchFamily="18" charset="0"/>
              </a:rPr>
            </a:br>
            <a:r>
              <a:rPr lang="es-ES" altLang="es-MX" sz="1200" dirty="0">
                <a:solidFill>
                  <a:srgbClr val="404040"/>
                </a:solidFill>
                <a:latin typeface="Palatino Linotype" panose="02040502050505030304" pitchFamily="18" charset="0"/>
              </a:rPr>
              <a:t/>
            </a:r>
            <a:br>
              <a:rPr lang="es-ES" altLang="es-MX" sz="1200" dirty="0">
                <a:solidFill>
                  <a:srgbClr val="404040"/>
                </a:solidFill>
                <a:latin typeface="Palatino Linotype" panose="02040502050505030304" pitchFamily="18" charset="0"/>
              </a:rPr>
            </a:br>
            <a:r>
              <a:rPr lang="es-ES" altLang="es-MX" sz="1200" b="1" dirty="0">
                <a:solidFill>
                  <a:srgbClr val="000000"/>
                </a:solidFill>
                <a:latin typeface="Palatino Linotype" panose="02040502050505030304" pitchFamily="18" charset="0"/>
              </a:rPr>
              <a:t/>
            </a:r>
            <a:br>
              <a:rPr lang="es-ES" altLang="es-MX" sz="1200" b="1" dirty="0">
                <a:solidFill>
                  <a:srgbClr val="000000"/>
                </a:solidFill>
                <a:latin typeface="Palatino Linotype" panose="02040502050505030304" pitchFamily="18" charset="0"/>
              </a:rPr>
            </a:br>
            <a:endParaRPr lang="es-ES" altLang="es-MX" sz="1200" b="1" dirty="0">
              <a:solidFill>
                <a:srgbClr val="000000"/>
              </a:solidFill>
              <a:latin typeface="Palatino Linotype" panose="02040502050505030304" pitchFamily="18" charset="0"/>
            </a:endParaRPr>
          </a:p>
        </p:txBody>
      </p:sp>
      <p:sp>
        <p:nvSpPr>
          <p:cNvPr id="10" name="Título 1"/>
          <p:cNvSpPr txBox="1">
            <a:spLocks/>
          </p:cNvSpPr>
          <p:nvPr/>
        </p:nvSpPr>
        <p:spPr bwMode="auto">
          <a:xfrm>
            <a:off x="5521119" y="2538881"/>
            <a:ext cx="54848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defRPr sz="1900">
                <a:solidFill>
                  <a:schemeClr val="tx1"/>
                </a:solidFill>
                <a:latin typeface="Arimo" charset="0"/>
                <a:ea typeface="Helvetica Light" charset="0"/>
                <a:cs typeface="Helvetica Light" charset="0"/>
                <a:sym typeface="Helvetica Light" charset="0"/>
              </a:defRPr>
            </a:lvl1pPr>
            <a:lvl2pPr>
              <a:defRPr sz="1900">
                <a:solidFill>
                  <a:schemeClr val="tx1"/>
                </a:solidFill>
                <a:latin typeface="Arimo" charset="0"/>
                <a:ea typeface="Helvetica Light" charset="0"/>
                <a:cs typeface="Helvetica Light" charset="0"/>
                <a:sym typeface="Helvetica Light" charset="0"/>
              </a:defRPr>
            </a:lvl2pPr>
            <a:lvl3pPr>
              <a:defRPr sz="1900">
                <a:solidFill>
                  <a:schemeClr val="tx1"/>
                </a:solidFill>
                <a:latin typeface="Arimo" charset="0"/>
                <a:ea typeface="Helvetica Light" charset="0"/>
                <a:cs typeface="Helvetica Light" charset="0"/>
                <a:sym typeface="Helvetica Light" charset="0"/>
              </a:defRPr>
            </a:lvl3pPr>
            <a:lvl4pPr>
              <a:defRPr sz="1900">
                <a:solidFill>
                  <a:schemeClr val="tx1"/>
                </a:solidFill>
                <a:latin typeface="Arimo" charset="0"/>
                <a:ea typeface="Helvetica Light" charset="0"/>
                <a:cs typeface="Helvetica Light" charset="0"/>
                <a:sym typeface="Helvetica Light" charset="0"/>
              </a:defRPr>
            </a:lvl4pPr>
            <a:lvl5pPr>
              <a:defRPr sz="1900">
                <a:solidFill>
                  <a:schemeClr val="tx1"/>
                </a:solidFill>
                <a:latin typeface="Arimo" charset="0"/>
                <a:ea typeface="Helvetica Light" charset="0"/>
                <a:cs typeface="Helvetica Light" charset="0"/>
                <a:sym typeface="Helvetica Light" charset="0"/>
              </a:defRPr>
            </a:lvl5pPr>
            <a:lvl6pPr indent="-1485900"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6pPr>
            <a:lvl7pPr indent="-1485900"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7pPr>
            <a:lvl8pPr indent="-1485900"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8pPr>
            <a:lvl9pPr indent="-1485900"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9pPr>
          </a:lstStyle>
          <a:p>
            <a:pPr>
              <a:lnSpc>
                <a:spcPct val="90000"/>
              </a:lnSpc>
            </a:pPr>
            <a:r>
              <a:rPr lang="es-ES" altLang="es-MX" sz="1200" b="1" dirty="0">
                <a:solidFill>
                  <a:srgbClr val="7F7F7F"/>
                </a:solidFill>
                <a:latin typeface="Palatino Linotype" panose="02040502050505030304" pitchFamily="18" charset="0"/>
              </a:rPr>
              <a:t/>
            </a:r>
            <a:br>
              <a:rPr lang="es-ES" altLang="es-MX" sz="1200" b="1" dirty="0">
                <a:solidFill>
                  <a:srgbClr val="7F7F7F"/>
                </a:solidFill>
                <a:latin typeface="Palatino Linotype" panose="02040502050505030304" pitchFamily="18" charset="0"/>
              </a:rPr>
            </a:br>
            <a:endParaRPr lang="es-MX" altLang="es-MX" sz="1200" b="1" dirty="0">
              <a:solidFill>
                <a:srgbClr val="7F7F7F"/>
              </a:solidFill>
              <a:latin typeface="Palatino Linotype" panose="02040502050505030304" pitchFamily="18" charset="0"/>
            </a:endParaRPr>
          </a:p>
          <a:p>
            <a:pPr>
              <a:lnSpc>
                <a:spcPct val="90000"/>
              </a:lnSpc>
            </a:pPr>
            <a:r>
              <a:rPr lang="es-MX" altLang="es-MX" sz="1200" b="1" dirty="0">
                <a:solidFill>
                  <a:srgbClr val="7F7F7F"/>
                </a:solidFill>
                <a:latin typeface="Palatino Linotype" panose="02040502050505030304" pitchFamily="18" charset="0"/>
              </a:rPr>
              <a:t> 01 722 631 56 58</a:t>
            </a:r>
            <a:r>
              <a:rPr lang="es-ES" altLang="es-MX" sz="1200" b="1" dirty="0">
                <a:solidFill>
                  <a:srgbClr val="7F7F7F"/>
                </a:solidFill>
                <a:latin typeface="Palatino Linotype" panose="02040502050505030304" pitchFamily="18" charset="0"/>
              </a:rPr>
              <a:t/>
            </a:r>
            <a:br>
              <a:rPr lang="es-ES" altLang="es-MX" sz="1200" b="1" dirty="0">
                <a:solidFill>
                  <a:srgbClr val="7F7F7F"/>
                </a:solidFill>
                <a:latin typeface="Palatino Linotype" panose="02040502050505030304" pitchFamily="18" charset="0"/>
              </a:rPr>
            </a:br>
            <a:r>
              <a:rPr lang="es-ES" altLang="es-MX" sz="1200" dirty="0">
                <a:solidFill>
                  <a:srgbClr val="404040"/>
                </a:solidFill>
                <a:latin typeface="Palatino Linotype" panose="02040502050505030304" pitchFamily="18" charset="0"/>
              </a:rPr>
              <a:t/>
            </a:r>
            <a:br>
              <a:rPr lang="es-ES" altLang="es-MX" sz="1200" dirty="0">
                <a:solidFill>
                  <a:srgbClr val="404040"/>
                </a:solidFill>
                <a:latin typeface="Palatino Linotype" panose="02040502050505030304" pitchFamily="18" charset="0"/>
              </a:rPr>
            </a:br>
            <a:r>
              <a:rPr lang="es-ES" altLang="es-MX" sz="1200" b="1" dirty="0">
                <a:solidFill>
                  <a:srgbClr val="000000"/>
                </a:solidFill>
                <a:latin typeface="Palatino Linotype" panose="02040502050505030304" pitchFamily="18" charset="0"/>
              </a:rPr>
              <a:t/>
            </a:r>
            <a:br>
              <a:rPr lang="es-ES" altLang="es-MX" sz="1200" b="1" dirty="0">
                <a:solidFill>
                  <a:srgbClr val="000000"/>
                </a:solidFill>
                <a:latin typeface="Palatino Linotype" panose="02040502050505030304" pitchFamily="18" charset="0"/>
              </a:rPr>
            </a:br>
            <a:endParaRPr lang="es-ES" altLang="es-MX" sz="1200" b="1" dirty="0">
              <a:solidFill>
                <a:srgbClr val="000000"/>
              </a:solidFill>
              <a:latin typeface="Palatino Linotype" panose="02040502050505030304" pitchFamily="18" charset="0"/>
            </a:endParaRPr>
          </a:p>
        </p:txBody>
      </p:sp>
      <p:sp>
        <p:nvSpPr>
          <p:cNvPr id="11" name="Título 1"/>
          <p:cNvSpPr txBox="1">
            <a:spLocks/>
          </p:cNvSpPr>
          <p:nvPr/>
        </p:nvSpPr>
        <p:spPr bwMode="auto">
          <a:xfrm>
            <a:off x="4717385" y="2447128"/>
            <a:ext cx="44354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defRPr sz="1900">
                <a:solidFill>
                  <a:schemeClr val="tx1"/>
                </a:solidFill>
                <a:latin typeface="Arimo" charset="0"/>
                <a:ea typeface="Helvetica Light" charset="0"/>
                <a:cs typeface="Helvetica Light" charset="0"/>
                <a:sym typeface="Helvetica Light" charset="0"/>
              </a:defRPr>
            </a:lvl1pPr>
            <a:lvl2pPr>
              <a:defRPr sz="1900">
                <a:solidFill>
                  <a:schemeClr val="tx1"/>
                </a:solidFill>
                <a:latin typeface="Arimo" charset="0"/>
                <a:ea typeface="Helvetica Light" charset="0"/>
                <a:cs typeface="Helvetica Light" charset="0"/>
                <a:sym typeface="Helvetica Light" charset="0"/>
              </a:defRPr>
            </a:lvl2pPr>
            <a:lvl3pPr>
              <a:defRPr sz="1900">
                <a:solidFill>
                  <a:schemeClr val="tx1"/>
                </a:solidFill>
                <a:latin typeface="Arimo" charset="0"/>
                <a:ea typeface="Helvetica Light" charset="0"/>
                <a:cs typeface="Helvetica Light" charset="0"/>
                <a:sym typeface="Helvetica Light" charset="0"/>
              </a:defRPr>
            </a:lvl3pPr>
            <a:lvl4pPr>
              <a:defRPr sz="1900">
                <a:solidFill>
                  <a:schemeClr val="tx1"/>
                </a:solidFill>
                <a:latin typeface="Arimo" charset="0"/>
                <a:ea typeface="Helvetica Light" charset="0"/>
                <a:cs typeface="Helvetica Light" charset="0"/>
                <a:sym typeface="Helvetica Light" charset="0"/>
              </a:defRPr>
            </a:lvl4pPr>
            <a:lvl5pPr>
              <a:defRPr sz="1900">
                <a:solidFill>
                  <a:schemeClr val="tx1"/>
                </a:solidFill>
                <a:latin typeface="Arimo" charset="0"/>
                <a:ea typeface="Helvetica Light" charset="0"/>
                <a:cs typeface="Helvetica Light" charset="0"/>
                <a:sym typeface="Helvetica Light" charset="0"/>
              </a:defRPr>
            </a:lvl5pPr>
            <a:lvl6pPr indent="-1485900"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6pPr>
            <a:lvl7pPr indent="-1485900"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7pPr>
            <a:lvl8pPr indent="-1485900"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8pPr>
            <a:lvl9pPr indent="-1485900"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9pPr>
          </a:lstStyle>
          <a:p>
            <a:pPr>
              <a:lnSpc>
                <a:spcPct val="90000"/>
              </a:lnSpc>
            </a:pPr>
            <a:r>
              <a:rPr lang="es-ES" altLang="es-MX" sz="1500" b="1" dirty="0">
                <a:solidFill>
                  <a:srgbClr val="7F7F7F"/>
                </a:solidFill>
                <a:latin typeface="Palatino Linotype" panose="02040502050505030304" pitchFamily="18" charset="0"/>
              </a:rPr>
              <a:t/>
            </a:r>
            <a:br>
              <a:rPr lang="es-ES" altLang="es-MX" sz="1500" b="1" dirty="0">
                <a:solidFill>
                  <a:srgbClr val="7F7F7F"/>
                </a:solidFill>
                <a:latin typeface="Palatino Linotype" panose="02040502050505030304" pitchFamily="18" charset="0"/>
              </a:rPr>
            </a:br>
            <a:r>
              <a:rPr lang="es-ES" altLang="es-MX" sz="1500" b="1" dirty="0">
                <a:solidFill>
                  <a:srgbClr val="7F7F7F"/>
                </a:solidFill>
                <a:latin typeface="Palatino Linotype" panose="02040502050505030304" pitchFamily="18" charset="0"/>
              </a:rPr>
              <a:t/>
            </a:r>
            <a:br>
              <a:rPr lang="es-ES" altLang="es-MX" sz="1500" b="1" dirty="0">
                <a:solidFill>
                  <a:srgbClr val="7F7F7F"/>
                </a:solidFill>
                <a:latin typeface="Palatino Linotype" panose="02040502050505030304" pitchFamily="18" charset="0"/>
              </a:rPr>
            </a:br>
            <a:r>
              <a:rPr lang="es-ES" altLang="es-MX" sz="1500" b="1" dirty="0">
                <a:solidFill>
                  <a:srgbClr val="7F7F7F"/>
                </a:solidFill>
                <a:latin typeface="Palatino Linotype" panose="02040502050505030304" pitchFamily="18" charset="0"/>
              </a:rPr>
              <a:t>Nextel</a:t>
            </a:r>
            <a:r>
              <a:rPr lang="es-MX" altLang="es-MX" sz="1500" b="1" dirty="0">
                <a:solidFill>
                  <a:srgbClr val="7F7F7F"/>
                </a:solidFill>
                <a:latin typeface="Palatino Linotype" panose="02040502050505030304" pitchFamily="18" charset="0"/>
              </a:rPr>
              <a:t>:</a:t>
            </a:r>
          </a:p>
          <a:p>
            <a:pPr>
              <a:lnSpc>
                <a:spcPct val="90000"/>
              </a:lnSpc>
            </a:pPr>
            <a:r>
              <a:rPr lang="es-MX" altLang="es-MX" sz="1500" b="1" dirty="0">
                <a:solidFill>
                  <a:srgbClr val="7F7F7F"/>
                </a:solidFill>
                <a:latin typeface="Palatino Linotype" panose="02040502050505030304" pitchFamily="18" charset="0"/>
              </a:rPr>
              <a:t> </a:t>
            </a:r>
            <a:r>
              <a:rPr lang="es-ES" altLang="es-MX" sz="1500" b="1" dirty="0">
                <a:solidFill>
                  <a:srgbClr val="7F7F7F"/>
                </a:solidFill>
                <a:latin typeface="Palatino Linotype" panose="02040502050505030304" pitchFamily="18" charset="0"/>
              </a:rPr>
              <a:t/>
            </a:r>
            <a:br>
              <a:rPr lang="es-ES" altLang="es-MX" sz="1500" b="1" dirty="0">
                <a:solidFill>
                  <a:srgbClr val="7F7F7F"/>
                </a:solidFill>
                <a:latin typeface="Palatino Linotype" panose="02040502050505030304" pitchFamily="18" charset="0"/>
              </a:rPr>
            </a:br>
            <a:r>
              <a:rPr lang="es-ES" altLang="es-MX" sz="1500" dirty="0">
                <a:solidFill>
                  <a:srgbClr val="404040"/>
                </a:solidFill>
                <a:latin typeface="Palatino Linotype" panose="02040502050505030304" pitchFamily="18" charset="0"/>
              </a:rPr>
              <a:t/>
            </a:r>
            <a:br>
              <a:rPr lang="es-ES" altLang="es-MX" sz="1500" dirty="0">
                <a:solidFill>
                  <a:srgbClr val="404040"/>
                </a:solidFill>
                <a:latin typeface="Palatino Linotype" panose="02040502050505030304" pitchFamily="18" charset="0"/>
              </a:rPr>
            </a:br>
            <a:r>
              <a:rPr lang="es-ES" altLang="es-MX" sz="1500" b="1" dirty="0">
                <a:solidFill>
                  <a:srgbClr val="000000"/>
                </a:solidFill>
                <a:latin typeface="Palatino Linotype" panose="02040502050505030304" pitchFamily="18" charset="0"/>
              </a:rPr>
              <a:t/>
            </a:r>
            <a:br>
              <a:rPr lang="es-ES" altLang="es-MX" sz="1500" b="1" dirty="0">
                <a:solidFill>
                  <a:srgbClr val="000000"/>
                </a:solidFill>
                <a:latin typeface="Palatino Linotype" panose="02040502050505030304" pitchFamily="18" charset="0"/>
              </a:rPr>
            </a:br>
            <a:endParaRPr lang="es-ES" altLang="es-MX" sz="1500" b="1" dirty="0">
              <a:solidFill>
                <a:srgbClr val="000000"/>
              </a:solidFill>
              <a:latin typeface="Palatino Linotype" panose="0204050205050503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n 37"/>
          <p:cNvPicPr>
            <a:picLocks noChangeAspect="1"/>
          </p:cNvPicPr>
          <p:nvPr/>
        </p:nvPicPr>
        <p:blipFill rotWithShape="1">
          <a:blip r:embed="rId2"/>
          <a:srcRect l="19853"/>
          <a:stretch/>
        </p:blipFill>
        <p:spPr>
          <a:xfrm>
            <a:off x="0" y="0"/>
            <a:ext cx="9144000" cy="5143500"/>
          </a:xfrm>
          <a:prstGeom prst="rect">
            <a:avLst/>
          </a:prstGeom>
        </p:spPr>
      </p:pic>
      <p:cxnSp>
        <p:nvCxnSpPr>
          <p:cNvPr id="26" name="Straight Connector 20"/>
          <p:cNvCxnSpPr/>
          <p:nvPr/>
        </p:nvCxnSpPr>
        <p:spPr>
          <a:xfrm>
            <a:off x="30583" y="520683"/>
            <a:ext cx="5486400" cy="1588"/>
          </a:xfrm>
          <a:prstGeom prst="line">
            <a:avLst/>
          </a:prstGeom>
          <a:ln w="12700"/>
        </p:spPr>
        <p:style>
          <a:lnRef idx="2">
            <a:schemeClr val="dk1"/>
          </a:lnRef>
          <a:fillRef idx="0">
            <a:schemeClr val="dk1"/>
          </a:fillRef>
          <a:effectRef idx="1">
            <a:schemeClr val="dk1"/>
          </a:effectRef>
          <a:fontRef idx="minor">
            <a:schemeClr val="tx1"/>
          </a:fontRef>
        </p:style>
      </p:cxnSp>
      <p:sp>
        <p:nvSpPr>
          <p:cNvPr id="18" name="Rectángulo 17"/>
          <p:cNvSpPr/>
          <p:nvPr/>
        </p:nvSpPr>
        <p:spPr>
          <a:xfrm>
            <a:off x="0" y="127239"/>
            <a:ext cx="4572000" cy="307777"/>
          </a:xfrm>
          <a:prstGeom prst="rect">
            <a:avLst/>
          </a:prstGeom>
        </p:spPr>
        <p:txBody>
          <a:bodyPr>
            <a:spAutoFit/>
          </a:bodyPr>
          <a:lstStyle/>
          <a:p>
            <a:r>
              <a:rPr lang="es-MX" sz="1400" dirty="0" smtClean="0">
                <a:solidFill>
                  <a:prstClr val="black">
                    <a:lumMod val="85000"/>
                    <a:lumOff val="15000"/>
                  </a:prstClr>
                </a:solidFill>
                <a:latin typeface="Philosopher" pitchFamily="50" charset="0"/>
              </a:rPr>
              <a:t>Ley </a:t>
            </a:r>
            <a:r>
              <a:rPr lang="es-MX" sz="1400" dirty="0">
                <a:solidFill>
                  <a:prstClr val="black">
                    <a:lumMod val="85000"/>
                    <a:lumOff val="15000"/>
                  </a:prstClr>
                </a:solidFill>
                <a:latin typeface="Philosopher" pitchFamily="50" charset="0"/>
              </a:rPr>
              <a:t>General de Archivos</a:t>
            </a:r>
            <a:endParaRPr lang="es-MX" sz="1400" dirty="0">
              <a:solidFill>
                <a:prstClr val="black">
                  <a:lumMod val="85000"/>
                  <a:lumOff val="15000"/>
                </a:prstClr>
              </a:solidFill>
            </a:endParaRPr>
          </a:p>
        </p:txBody>
      </p:sp>
      <p:grpSp>
        <p:nvGrpSpPr>
          <p:cNvPr id="68" name="Group 2"/>
          <p:cNvGrpSpPr>
            <a:grpSpLocks/>
          </p:cNvGrpSpPr>
          <p:nvPr/>
        </p:nvGrpSpPr>
        <p:grpSpPr bwMode="auto">
          <a:xfrm>
            <a:off x="-13692" y="1587698"/>
            <a:ext cx="9157692" cy="1690688"/>
            <a:chOff x="0" y="0"/>
            <a:chExt cx="15383" cy="2840"/>
          </a:xfrm>
        </p:grpSpPr>
        <p:grpSp>
          <p:nvGrpSpPr>
            <p:cNvPr id="69" name="Group 3"/>
            <p:cNvGrpSpPr>
              <a:grpSpLocks/>
            </p:cNvGrpSpPr>
            <p:nvPr/>
          </p:nvGrpSpPr>
          <p:grpSpPr bwMode="auto">
            <a:xfrm>
              <a:off x="8611" y="0"/>
              <a:ext cx="6772" cy="2840"/>
              <a:chOff x="0" y="0"/>
              <a:chExt cx="6772" cy="2839"/>
            </a:xfrm>
          </p:grpSpPr>
          <p:sp>
            <p:nvSpPr>
              <p:cNvPr id="78" name="Freeform 4"/>
              <p:cNvSpPr>
                <a:spLocks/>
              </p:cNvSpPr>
              <p:nvPr/>
            </p:nvSpPr>
            <p:spPr bwMode="auto">
              <a:xfrm>
                <a:off x="0" y="0"/>
                <a:ext cx="1368" cy="1742"/>
              </a:xfrm>
              <a:custGeom>
                <a:avLst/>
                <a:gdLst>
                  <a:gd name="T0" fmla="*/ 0 w 21600"/>
                  <a:gd name="T1" fmla="*/ 12314 h 21600"/>
                  <a:gd name="T2" fmla="*/ 0 w 21600"/>
                  <a:gd name="T3" fmla="*/ 21600 h 21600"/>
                  <a:gd name="T4" fmla="*/ 21600 w 21600"/>
                  <a:gd name="T5" fmla="*/ 11554 h 21600"/>
                  <a:gd name="T6" fmla="*/ 21600 w 21600"/>
                  <a:gd name="T7" fmla="*/ 0 h 21600"/>
                  <a:gd name="T8" fmla="*/ 0 w 21600"/>
                  <a:gd name="T9" fmla="*/ 12314 h 21600"/>
                  <a:gd name="T10" fmla="*/ 0 w 21600"/>
                  <a:gd name="T11" fmla="*/ 12314 h 21600"/>
                </a:gdLst>
                <a:ahLst/>
                <a:cxnLst>
                  <a:cxn ang="0">
                    <a:pos x="T0" y="T1"/>
                  </a:cxn>
                  <a:cxn ang="0">
                    <a:pos x="T2" y="T3"/>
                  </a:cxn>
                  <a:cxn ang="0">
                    <a:pos x="T4" y="T5"/>
                  </a:cxn>
                  <a:cxn ang="0">
                    <a:pos x="T6" y="T7"/>
                  </a:cxn>
                  <a:cxn ang="0">
                    <a:pos x="T8" y="T9"/>
                  </a:cxn>
                  <a:cxn ang="0">
                    <a:pos x="T10" y="T11"/>
                  </a:cxn>
                </a:cxnLst>
                <a:rect l="0" t="0" r="r" b="b"/>
                <a:pathLst>
                  <a:path w="21600" h="21600">
                    <a:moveTo>
                      <a:pt x="0" y="12314"/>
                    </a:moveTo>
                    <a:lnTo>
                      <a:pt x="0" y="21600"/>
                    </a:lnTo>
                    <a:lnTo>
                      <a:pt x="21600" y="11554"/>
                    </a:lnTo>
                    <a:lnTo>
                      <a:pt x="21600" y="0"/>
                    </a:lnTo>
                    <a:lnTo>
                      <a:pt x="0" y="12314"/>
                    </a:lnTo>
                    <a:close/>
                    <a:moveTo>
                      <a:pt x="0" y="12314"/>
                    </a:moveTo>
                  </a:path>
                </a:pathLst>
              </a:custGeom>
              <a:solidFill>
                <a:srgbClr val="1E82A0"/>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smtClean="0">
                  <a:ln>
                    <a:noFill/>
                  </a:ln>
                  <a:solidFill>
                    <a:srgbClr val="000000"/>
                  </a:solidFill>
                  <a:effectLst/>
                  <a:uLnTx/>
                  <a:uFillTx/>
                  <a:latin typeface="Gill Sans" charset="0"/>
                  <a:sym typeface="Gill Sans" charset="0"/>
                </a:endParaRPr>
              </a:p>
            </p:txBody>
          </p:sp>
          <p:sp>
            <p:nvSpPr>
              <p:cNvPr id="79" name="Freeform 5"/>
              <p:cNvSpPr>
                <a:spLocks/>
              </p:cNvSpPr>
              <p:nvPr/>
            </p:nvSpPr>
            <p:spPr bwMode="auto">
              <a:xfrm>
                <a:off x="1365" y="2"/>
                <a:ext cx="3128" cy="932"/>
              </a:xfrm>
              <a:custGeom>
                <a:avLst/>
                <a:gdLst>
                  <a:gd name="T0" fmla="*/ 0 w 21600"/>
                  <a:gd name="T1" fmla="*/ 0 h 21600"/>
                  <a:gd name="T2" fmla="*/ 0 w 21600"/>
                  <a:gd name="T3" fmla="*/ 21600 h 21600"/>
                  <a:gd name="T4" fmla="*/ 21600 w 21600"/>
                  <a:gd name="T5" fmla="*/ 21600 h 21600"/>
                  <a:gd name="T6" fmla="*/ 21600 w 21600"/>
                  <a:gd name="T7" fmla="*/ 9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9"/>
                    </a:lnTo>
                    <a:lnTo>
                      <a:pt x="0" y="0"/>
                    </a:lnTo>
                    <a:close/>
                    <a:moveTo>
                      <a:pt x="0" y="0"/>
                    </a:moveTo>
                  </a:path>
                </a:pathLst>
              </a:custGeom>
              <a:solidFill>
                <a:schemeClr val="accent6">
                  <a:lumMod val="50000"/>
                </a:schemeClr>
              </a:solidFill>
              <a:ln>
                <a:noFill/>
              </a:ln>
              <a:extLst>
                <a:ext uri="{91240B29-F687-4F45-9708-019B960494DF}">
                  <a14:hiddenLine xmlns:a14="http://schemas.microsoft.com/office/drawing/2010/main" w="25400" cap="flat">
                    <a:solidFill>
                      <a:schemeClr val="tx1">
                        <a:alpha val="0"/>
                      </a:schemeClr>
                    </a:solidFill>
                    <a:miter lim="800000"/>
                    <a:headEnd type="none" w="med" len="med"/>
                    <a:tailEnd type="none" w="med" len="med"/>
                  </a14:hiddenLine>
                </a:ext>
              </a:extLst>
            </p:spPr>
            <p:txBody>
              <a:bodyPr lIns="0" tIns="0" rIns="0" bIns="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smtClean="0">
                  <a:ln>
                    <a:noFill/>
                  </a:ln>
                  <a:solidFill>
                    <a:srgbClr val="000000"/>
                  </a:solidFill>
                  <a:effectLst/>
                  <a:uLnTx/>
                  <a:uFillTx/>
                  <a:latin typeface="Gill Sans" charset="0"/>
                  <a:sym typeface="Gill Sans" charset="0"/>
                </a:endParaRPr>
              </a:p>
            </p:txBody>
          </p:sp>
          <p:sp>
            <p:nvSpPr>
              <p:cNvPr id="80" name="Freeform 6"/>
              <p:cNvSpPr>
                <a:spLocks/>
              </p:cNvSpPr>
              <p:nvPr/>
            </p:nvSpPr>
            <p:spPr bwMode="auto">
              <a:xfrm>
                <a:off x="0" y="1278"/>
                <a:ext cx="1368" cy="1561"/>
              </a:xfrm>
              <a:custGeom>
                <a:avLst/>
                <a:gdLst>
                  <a:gd name="T0" fmla="*/ 0 w 21600"/>
                  <a:gd name="T1" fmla="*/ 11236 h 21600"/>
                  <a:gd name="T2" fmla="*/ 0 w 21600"/>
                  <a:gd name="T3" fmla="*/ 21600 h 21600"/>
                  <a:gd name="T4" fmla="*/ 21600 w 21600"/>
                  <a:gd name="T5" fmla="*/ 12895 h 21600"/>
                  <a:gd name="T6" fmla="*/ 21600 w 21600"/>
                  <a:gd name="T7" fmla="*/ 0 h 21600"/>
                  <a:gd name="T8" fmla="*/ 0 w 21600"/>
                  <a:gd name="T9" fmla="*/ 11236 h 21600"/>
                  <a:gd name="T10" fmla="*/ 0 w 21600"/>
                  <a:gd name="T11" fmla="*/ 11236 h 21600"/>
                </a:gdLst>
                <a:ahLst/>
                <a:cxnLst>
                  <a:cxn ang="0">
                    <a:pos x="T0" y="T1"/>
                  </a:cxn>
                  <a:cxn ang="0">
                    <a:pos x="T2" y="T3"/>
                  </a:cxn>
                  <a:cxn ang="0">
                    <a:pos x="T4" y="T5"/>
                  </a:cxn>
                  <a:cxn ang="0">
                    <a:pos x="T6" y="T7"/>
                  </a:cxn>
                  <a:cxn ang="0">
                    <a:pos x="T8" y="T9"/>
                  </a:cxn>
                  <a:cxn ang="0">
                    <a:pos x="T10" y="T11"/>
                  </a:cxn>
                </a:cxnLst>
                <a:rect l="0" t="0" r="r" b="b"/>
                <a:pathLst>
                  <a:path w="21600" h="21600">
                    <a:moveTo>
                      <a:pt x="0" y="11236"/>
                    </a:moveTo>
                    <a:lnTo>
                      <a:pt x="0" y="21600"/>
                    </a:lnTo>
                    <a:lnTo>
                      <a:pt x="21600" y="12895"/>
                    </a:lnTo>
                    <a:lnTo>
                      <a:pt x="21600" y="0"/>
                    </a:lnTo>
                    <a:lnTo>
                      <a:pt x="0" y="11236"/>
                    </a:lnTo>
                    <a:close/>
                    <a:moveTo>
                      <a:pt x="0" y="11236"/>
                    </a:moveTo>
                  </a:path>
                </a:pathLst>
              </a:custGeom>
              <a:solidFill>
                <a:srgbClr val="3296B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smtClean="0">
                  <a:ln>
                    <a:noFill/>
                  </a:ln>
                  <a:solidFill>
                    <a:srgbClr val="000000"/>
                  </a:solidFill>
                  <a:effectLst/>
                  <a:uLnTx/>
                  <a:uFillTx/>
                  <a:latin typeface="Gill Sans" charset="0"/>
                  <a:sym typeface="Gill Sans" charset="0"/>
                </a:endParaRPr>
              </a:p>
            </p:txBody>
          </p:sp>
          <p:sp>
            <p:nvSpPr>
              <p:cNvPr id="81" name="Freeform 7"/>
              <p:cNvSpPr>
                <a:spLocks/>
              </p:cNvSpPr>
              <p:nvPr/>
            </p:nvSpPr>
            <p:spPr bwMode="auto">
              <a:xfrm>
                <a:off x="1365" y="1281"/>
                <a:ext cx="3128" cy="932"/>
              </a:xfrm>
              <a:custGeom>
                <a:avLst/>
                <a:gdLst>
                  <a:gd name="T0" fmla="*/ 0 w 21600"/>
                  <a:gd name="T1" fmla="*/ 0 h 21600"/>
                  <a:gd name="T2" fmla="*/ 0 w 21600"/>
                  <a:gd name="T3" fmla="*/ 21600 h 21600"/>
                  <a:gd name="T4" fmla="*/ 21600 w 21600"/>
                  <a:gd name="T5" fmla="*/ 21600 h 21600"/>
                  <a:gd name="T6" fmla="*/ 21600 w 21600"/>
                  <a:gd name="T7" fmla="*/ 9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9"/>
                    </a:lnTo>
                    <a:lnTo>
                      <a:pt x="0" y="0"/>
                    </a:lnTo>
                    <a:close/>
                    <a:moveTo>
                      <a:pt x="0" y="0"/>
                    </a:moveTo>
                  </a:path>
                </a:pathLst>
              </a:custGeom>
              <a:solidFill>
                <a:srgbClr val="4BD2FF"/>
              </a:solidFill>
              <a:ln>
                <a:noFill/>
              </a:ln>
              <a:extLst>
                <a:ext uri="{91240B29-F687-4F45-9708-019B960494DF}">
                  <a14:hiddenLine xmlns:a14="http://schemas.microsoft.com/office/drawing/2010/main" w="25400" cap="flat">
                    <a:solidFill>
                      <a:schemeClr val="tx1">
                        <a:alpha val="0"/>
                      </a:schemeClr>
                    </a:solidFill>
                    <a:miter lim="800000"/>
                    <a:headEnd type="none" w="med" len="med"/>
                    <a:tailEnd type="none" w="med" len="med"/>
                  </a14:hiddenLine>
                </a:ext>
              </a:extLst>
            </p:spPr>
            <p:txBody>
              <a:bodyPr lIns="0" tIns="0" rIns="0" bIns="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smtClean="0">
                  <a:ln>
                    <a:noFill/>
                  </a:ln>
                  <a:solidFill>
                    <a:srgbClr val="000000"/>
                  </a:solidFill>
                  <a:effectLst/>
                  <a:uLnTx/>
                  <a:uFillTx/>
                  <a:latin typeface="Gill Sans" charset="0"/>
                  <a:sym typeface="Gill Sans" charset="0"/>
                </a:endParaRPr>
              </a:p>
            </p:txBody>
          </p:sp>
          <p:sp>
            <p:nvSpPr>
              <p:cNvPr id="82" name="Rectangle 8"/>
              <p:cNvSpPr>
                <a:spLocks/>
              </p:cNvSpPr>
              <p:nvPr/>
            </p:nvSpPr>
            <p:spPr bwMode="auto">
              <a:xfrm>
                <a:off x="4489" y="0"/>
                <a:ext cx="2283" cy="2202"/>
              </a:xfrm>
              <a:prstGeom prst="rect">
                <a:avLst/>
              </a:prstGeom>
              <a:solidFill>
                <a:schemeClr val="accent2">
                  <a:lumMod val="7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smtClean="0">
                  <a:ln>
                    <a:noFill/>
                  </a:ln>
                  <a:solidFill>
                    <a:srgbClr val="000000"/>
                  </a:solidFill>
                  <a:effectLst/>
                  <a:uLnTx/>
                  <a:uFillTx/>
                  <a:latin typeface="Gill Sans" charset="0"/>
                  <a:sym typeface="Gill Sans" charset="0"/>
                </a:endParaRPr>
              </a:p>
            </p:txBody>
          </p:sp>
        </p:grpSp>
        <p:grpSp>
          <p:nvGrpSpPr>
            <p:cNvPr id="71" name="Group 9"/>
            <p:cNvGrpSpPr>
              <a:grpSpLocks/>
            </p:cNvGrpSpPr>
            <p:nvPr/>
          </p:nvGrpSpPr>
          <p:grpSpPr bwMode="auto">
            <a:xfrm>
              <a:off x="0" y="0"/>
              <a:ext cx="7012" cy="2831"/>
              <a:chOff x="0" y="0"/>
              <a:chExt cx="7012" cy="2831"/>
            </a:xfrm>
          </p:grpSpPr>
          <p:sp>
            <p:nvSpPr>
              <p:cNvPr id="72" name="Freeform 10"/>
              <p:cNvSpPr>
                <a:spLocks/>
              </p:cNvSpPr>
              <p:nvPr/>
            </p:nvSpPr>
            <p:spPr bwMode="auto">
              <a:xfrm flipH="1">
                <a:off x="5407" y="0"/>
                <a:ext cx="1372" cy="1742"/>
              </a:xfrm>
              <a:custGeom>
                <a:avLst/>
                <a:gdLst>
                  <a:gd name="T0" fmla="*/ 0 w 21600"/>
                  <a:gd name="T1" fmla="*/ 12314 h 21600"/>
                  <a:gd name="T2" fmla="*/ 0 w 21600"/>
                  <a:gd name="T3" fmla="*/ 21600 h 21600"/>
                  <a:gd name="T4" fmla="*/ 21600 w 21600"/>
                  <a:gd name="T5" fmla="*/ 11554 h 21600"/>
                  <a:gd name="T6" fmla="*/ 21600 w 21600"/>
                  <a:gd name="T7" fmla="*/ 0 h 21600"/>
                  <a:gd name="T8" fmla="*/ 0 w 21600"/>
                  <a:gd name="T9" fmla="*/ 12314 h 21600"/>
                  <a:gd name="T10" fmla="*/ 0 w 21600"/>
                  <a:gd name="T11" fmla="*/ 12314 h 21600"/>
                </a:gdLst>
                <a:ahLst/>
                <a:cxnLst>
                  <a:cxn ang="0">
                    <a:pos x="T0" y="T1"/>
                  </a:cxn>
                  <a:cxn ang="0">
                    <a:pos x="T2" y="T3"/>
                  </a:cxn>
                  <a:cxn ang="0">
                    <a:pos x="T4" y="T5"/>
                  </a:cxn>
                  <a:cxn ang="0">
                    <a:pos x="T6" y="T7"/>
                  </a:cxn>
                  <a:cxn ang="0">
                    <a:pos x="T8" y="T9"/>
                  </a:cxn>
                  <a:cxn ang="0">
                    <a:pos x="T10" y="T11"/>
                  </a:cxn>
                </a:cxnLst>
                <a:rect l="0" t="0" r="r" b="b"/>
                <a:pathLst>
                  <a:path w="21600" h="21600">
                    <a:moveTo>
                      <a:pt x="0" y="12314"/>
                    </a:moveTo>
                    <a:lnTo>
                      <a:pt x="0" y="21600"/>
                    </a:lnTo>
                    <a:lnTo>
                      <a:pt x="21600" y="11554"/>
                    </a:lnTo>
                    <a:lnTo>
                      <a:pt x="21600" y="0"/>
                    </a:lnTo>
                    <a:lnTo>
                      <a:pt x="0" y="12314"/>
                    </a:lnTo>
                    <a:close/>
                    <a:moveTo>
                      <a:pt x="0" y="12314"/>
                    </a:moveTo>
                  </a:path>
                </a:pathLst>
              </a:custGeom>
              <a:solidFill>
                <a:srgbClr val="002D4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smtClean="0">
                  <a:ln>
                    <a:noFill/>
                  </a:ln>
                  <a:solidFill>
                    <a:srgbClr val="000000"/>
                  </a:solidFill>
                  <a:effectLst/>
                  <a:uLnTx/>
                  <a:uFillTx/>
                  <a:latin typeface="Gill Sans" charset="0"/>
                  <a:sym typeface="Gill Sans" charset="0"/>
                </a:endParaRPr>
              </a:p>
            </p:txBody>
          </p:sp>
          <p:sp>
            <p:nvSpPr>
              <p:cNvPr id="74" name="Freeform 11"/>
              <p:cNvSpPr>
                <a:spLocks/>
              </p:cNvSpPr>
              <p:nvPr/>
            </p:nvSpPr>
            <p:spPr bwMode="auto">
              <a:xfrm>
                <a:off x="2281" y="2"/>
                <a:ext cx="3128" cy="932"/>
              </a:xfrm>
              <a:custGeom>
                <a:avLst/>
                <a:gdLst>
                  <a:gd name="T0" fmla="*/ 0 w 21600"/>
                  <a:gd name="T1" fmla="*/ 0 h 21600"/>
                  <a:gd name="T2" fmla="*/ 0 w 21600"/>
                  <a:gd name="T3" fmla="*/ 21600 h 21600"/>
                  <a:gd name="T4" fmla="*/ 21600 w 21600"/>
                  <a:gd name="T5" fmla="*/ 21600 h 21600"/>
                  <a:gd name="T6" fmla="*/ 21600 w 21600"/>
                  <a:gd name="T7" fmla="*/ 9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9"/>
                    </a:lnTo>
                    <a:lnTo>
                      <a:pt x="0" y="0"/>
                    </a:lnTo>
                    <a:close/>
                    <a:moveTo>
                      <a:pt x="0" y="0"/>
                    </a:moveTo>
                  </a:path>
                </a:pathLst>
              </a:custGeom>
              <a:solidFill>
                <a:srgbClr val="004B64"/>
              </a:solidFill>
              <a:ln>
                <a:noFill/>
              </a:ln>
              <a:extLst>
                <a:ext uri="{91240B29-F687-4F45-9708-019B960494DF}">
                  <a14:hiddenLine xmlns:a14="http://schemas.microsoft.com/office/drawing/2010/main" w="25400" cap="flat">
                    <a:solidFill>
                      <a:schemeClr val="tx1">
                        <a:alpha val="0"/>
                      </a:schemeClr>
                    </a:solidFill>
                    <a:miter lim="800000"/>
                    <a:headEnd type="none" w="med" len="med"/>
                    <a:tailEnd type="none" w="med" len="med"/>
                  </a14:hiddenLine>
                </a:ext>
              </a:extLst>
            </p:spPr>
            <p:txBody>
              <a:bodyPr lIns="0" tIns="0" rIns="0" bIns="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smtClean="0">
                  <a:ln>
                    <a:noFill/>
                  </a:ln>
                  <a:solidFill>
                    <a:srgbClr val="000000"/>
                  </a:solidFill>
                  <a:effectLst/>
                  <a:uLnTx/>
                  <a:uFillTx/>
                  <a:latin typeface="Gill Sans" charset="0"/>
                  <a:sym typeface="Gill Sans" charset="0"/>
                </a:endParaRPr>
              </a:p>
            </p:txBody>
          </p:sp>
          <p:sp>
            <p:nvSpPr>
              <p:cNvPr id="75" name="Freeform 12"/>
              <p:cNvSpPr>
                <a:spLocks/>
              </p:cNvSpPr>
              <p:nvPr/>
            </p:nvSpPr>
            <p:spPr bwMode="auto">
              <a:xfrm flipH="1">
                <a:off x="5407" y="1266"/>
                <a:ext cx="1605" cy="1565"/>
              </a:xfrm>
              <a:custGeom>
                <a:avLst/>
                <a:gdLst>
                  <a:gd name="T0" fmla="*/ 0 w 21600"/>
                  <a:gd name="T1" fmla="*/ 12828 h 21600"/>
                  <a:gd name="T2" fmla="*/ 3139 w 21600"/>
                  <a:gd name="T3" fmla="*/ 21600 h 21600"/>
                  <a:gd name="T4" fmla="*/ 21600 w 21600"/>
                  <a:gd name="T5" fmla="*/ 12864 h 21600"/>
                  <a:gd name="T6" fmla="*/ 21600 w 21600"/>
                  <a:gd name="T7" fmla="*/ 0 h 21600"/>
                  <a:gd name="T8" fmla="*/ 0 w 21600"/>
                  <a:gd name="T9" fmla="*/ 12828 h 21600"/>
                  <a:gd name="T10" fmla="*/ 0 w 21600"/>
                  <a:gd name="T11" fmla="*/ 12828 h 21600"/>
                </a:gdLst>
                <a:ahLst/>
                <a:cxnLst>
                  <a:cxn ang="0">
                    <a:pos x="T0" y="T1"/>
                  </a:cxn>
                  <a:cxn ang="0">
                    <a:pos x="T2" y="T3"/>
                  </a:cxn>
                  <a:cxn ang="0">
                    <a:pos x="T4" y="T5"/>
                  </a:cxn>
                  <a:cxn ang="0">
                    <a:pos x="T6" y="T7"/>
                  </a:cxn>
                  <a:cxn ang="0">
                    <a:pos x="T8" y="T9"/>
                  </a:cxn>
                  <a:cxn ang="0">
                    <a:pos x="T10" y="T11"/>
                  </a:cxn>
                </a:cxnLst>
                <a:rect l="0" t="0" r="r" b="b"/>
                <a:pathLst>
                  <a:path w="21600" h="21600">
                    <a:moveTo>
                      <a:pt x="0" y="12828"/>
                    </a:moveTo>
                    <a:lnTo>
                      <a:pt x="3139" y="21600"/>
                    </a:lnTo>
                    <a:lnTo>
                      <a:pt x="21600" y="12864"/>
                    </a:lnTo>
                    <a:lnTo>
                      <a:pt x="21600" y="0"/>
                    </a:lnTo>
                    <a:lnTo>
                      <a:pt x="0" y="12828"/>
                    </a:lnTo>
                    <a:close/>
                    <a:moveTo>
                      <a:pt x="0" y="12828"/>
                    </a:moveTo>
                  </a:path>
                </a:pathLst>
              </a:custGeom>
              <a:solidFill>
                <a:srgbClr val="004B6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smtClean="0">
                  <a:ln>
                    <a:noFill/>
                  </a:ln>
                  <a:solidFill>
                    <a:srgbClr val="000000"/>
                  </a:solidFill>
                  <a:effectLst/>
                  <a:uLnTx/>
                  <a:uFillTx/>
                  <a:latin typeface="Gill Sans" charset="0"/>
                  <a:sym typeface="Gill Sans" charset="0"/>
                </a:endParaRPr>
              </a:p>
            </p:txBody>
          </p:sp>
          <p:sp>
            <p:nvSpPr>
              <p:cNvPr id="76" name="Freeform 13"/>
              <p:cNvSpPr>
                <a:spLocks/>
              </p:cNvSpPr>
              <p:nvPr/>
            </p:nvSpPr>
            <p:spPr bwMode="auto">
              <a:xfrm>
                <a:off x="2281" y="1269"/>
                <a:ext cx="3128" cy="932"/>
              </a:xfrm>
              <a:custGeom>
                <a:avLst/>
                <a:gdLst>
                  <a:gd name="T0" fmla="*/ 0 w 21600"/>
                  <a:gd name="T1" fmla="*/ 0 h 21600"/>
                  <a:gd name="T2" fmla="*/ 0 w 21600"/>
                  <a:gd name="T3" fmla="*/ 21600 h 21600"/>
                  <a:gd name="T4" fmla="*/ 21600 w 21600"/>
                  <a:gd name="T5" fmla="*/ 21600 h 21600"/>
                  <a:gd name="T6" fmla="*/ 21600 w 21600"/>
                  <a:gd name="T7" fmla="*/ 9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9"/>
                    </a:lnTo>
                    <a:lnTo>
                      <a:pt x="0" y="0"/>
                    </a:lnTo>
                    <a:close/>
                    <a:moveTo>
                      <a:pt x="0" y="0"/>
                    </a:moveTo>
                  </a:path>
                </a:pathLst>
              </a:custGeom>
              <a:solidFill>
                <a:srgbClr val="006E8C"/>
              </a:solidFill>
              <a:ln>
                <a:noFill/>
              </a:ln>
              <a:extLst>
                <a:ext uri="{91240B29-F687-4F45-9708-019B960494DF}">
                  <a14:hiddenLine xmlns:a14="http://schemas.microsoft.com/office/drawing/2010/main" w="25400" cap="flat">
                    <a:solidFill>
                      <a:schemeClr val="tx1">
                        <a:alpha val="0"/>
                      </a:schemeClr>
                    </a:solidFill>
                    <a:miter lim="800000"/>
                    <a:headEnd type="none" w="med" len="med"/>
                    <a:tailEnd type="none" w="med" len="med"/>
                  </a14:hiddenLine>
                </a:ext>
              </a:extLst>
            </p:spPr>
            <p:txBody>
              <a:bodyPr lIns="0" tIns="0" rIns="0" bIns="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smtClean="0">
                  <a:ln>
                    <a:noFill/>
                  </a:ln>
                  <a:solidFill>
                    <a:srgbClr val="000000"/>
                  </a:solidFill>
                  <a:effectLst/>
                  <a:uLnTx/>
                  <a:uFillTx/>
                  <a:latin typeface="Gill Sans" charset="0"/>
                  <a:sym typeface="Gill Sans" charset="0"/>
                </a:endParaRPr>
              </a:p>
            </p:txBody>
          </p:sp>
          <p:sp>
            <p:nvSpPr>
              <p:cNvPr id="77" name="Rectangle 14"/>
              <p:cNvSpPr>
                <a:spLocks/>
              </p:cNvSpPr>
              <p:nvPr/>
            </p:nvSpPr>
            <p:spPr bwMode="auto">
              <a:xfrm>
                <a:off x="0" y="0"/>
                <a:ext cx="2282" cy="2202"/>
              </a:xfrm>
              <a:prstGeom prst="rect">
                <a:avLst/>
              </a:prstGeom>
              <a:solidFill>
                <a:srgbClr val="004B6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smtClean="0">
                  <a:ln>
                    <a:noFill/>
                  </a:ln>
                  <a:solidFill>
                    <a:srgbClr val="000000"/>
                  </a:solidFill>
                  <a:effectLst/>
                  <a:uLnTx/>
                  <a:uFillTx/>
                  <a:latin typeface="Gill Sans" charset="0"/>
                  <a:sym typeface="Gill Sans" charset="0"/>
                </a:endParaRPr>
              </a:p>
            </p:txBody>
          </p:sp>
        </p:grpSp>
      </p:grpSp>
      <p:pic>
        <p:nvPicPr>
          <p:cNvPr id="8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771525"/>
            <a:ext cx="279082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0"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005" y="1985367"/>
            <a:ext cx="490538" cy="59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1"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 y="1985962"/>
            <a:ext cx="4905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02" name="Oval 35"/>
          <p:cNvSpPr>
            <a:spLocks/>
          </p:cNvSpPr>
          <p:nvPr/>
        </p:nvSpPr>
        <p:spPr bwMode="auto">
          <a:xfrm>
            <a:off x="3338512" y="3128962"/>
            <a:ext cx="1528763" cy="1528763"/>
          </a:xfrm>
          <a:prstGeom prst="ellipse">
            <a:avLst/>
          </a:prstGeom>
          <a:solidFill>
            <a:srgbClr val="002D41">
              <a:alpha val="89999"/>
            </a:srgbClr>
          </a:solidFill>
          <a:ln>
            <a:noFill/>
          </a:ln>
          <a:extLst/>
        </p:spPr>
        <p:txBody>
          <a:bodyPr lIns="0" tIns="0" rIns="0" bIns="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smtClean="0">
              <a:ln>
                <a:noFill/>
              </a:ln>
              <a:solidFill>
                <a:srgbClr val="000000"/>
              </a:solidFill>
              <a:effectLst/>
              <a:uLnTx/>
              <a:uFillTx/>
              <a:latin typeface="Gill Sans" charset="0"/>
              <a:sym typeface="Gill Sans" charset="0"/>
            </a:endParaRPr>
          </a:p>
        </p:txBody>
      </p:sp>
      <p:sp>
        <p:nvSpPr>
          <p:cNvPr id="103" name="Oval 36"/>
          <p:cNvSpPr>
            <a:spLocks/>
          </p:cNvSpPr>
          <p:nvPr/>
        </p:nvSpPr>
        <p:spPr bwMode="auto">
          <a:xfrm>
            <a:off x="4424362" y="2981325"/>
            <a:ext cx="1357313" cy="1357313"/>
          </a:xfrm>
          <a:prstGeom prst="ellipse">
            <a:avLst/>
          </a:prstGeom>
          <a:solidFill>
            <a:schemeClr val="accent6">
              <a:lumMod val="50000"/>
              <a:alpha val="84999"/>
            </a:schemeClr>
          </a:solidFill>
          <a:ln>
            <a:noFill/>
          </a:ln>
          <a:extLst/>
        </p:spPr>
        <p:txBody>
          <a:bodyPr lIns="0" tIns="0" rIns="0" bIns="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smtClean="0">
              <a:ln>
                <a:noFill/>
              </a:ln>
              <a:solidFill>
                <a:srgbClr val="000000"/>
              </a:solidFill>
              <a:effectLst/>
              <a:uLnTx/>
              <a:uFillTx/>
              <a:latin typeface="Gill Sans" charset="0"/>
              <a:sym typeface="Gill Sans" charset="0"/>
            </a:endParaRPr>
          </a:p>
        </p:txBody>
      </p:sp>
      <p:sp>
        <p:nvSpPr>
          <p:cNvPr id="104" name="Rectangle 37"/>
          <p:cNvSpPr>
            <a:spLocks/>
          </p:cNvSpPr>
          <p:nvPr/>
        </p:nvSpPr>
        <p:spPr bwMode="auto">
          <a:xfrm>
            <a:off x="3411636" y="3527442"/>
            <a:ext cx="95726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r" fontAlgn="base">
              <a:lnSpc>
                <a:spcPct val="90000"/>
              </a:lnSpc>
              <a:spcBef>
                <a:spcPct val="0"/>
              </a:spcBef>
              <a:spcAft>
                <a:spcPct val="0"/>
              </a:spcAft>
            </a:pPr>
            <a:r>
              <a:rPr lang="en-US" sz="1100" dirty="0" smtClean="0">
                <a:solidFill>
                  <a:srgbClr val="FFFFFF"/>
                </a:solidFill>
                <a:latin typeface="Glegoo" charset="0"/>
                <a:ea typeface="ＭＳ Ｐゴシック" charset="0"/>
                <a:cs typeface="Glegoo" charset="0"/>
                <a:sym typeface="Glegoo" charset="0"/>
              </a:rPr>
              <a:t>ARTICULO </a:t>
            </a:r>
          </a:p>
          <a:p>
            <a:pPr algn="ctr" fontAlgn="base">
              <a:lnSpc>
                <a:spcPct val="90000"/>
              </a:lnSpc>
              <a:spcBef>
                <a:spcPct val="0"/>
              </a:spcBef>
              <a:spcAft>
                <a:spcPct val="0"/>
              </a:spcAft>
            </a:pPr>
            <a:r>
              <a:rPr lang="en-US" sz="1100" dirty="0">
                <a:solidFill>
                  <a:srgbClr val="FFFFFF"/>
                </a:solidFill>
                <a:latin typeface="Glegoo" charset="0"/>
                <a:ea typeface="ＭＳ Ｐゴシック" charset="0"/>
                <a:cs typeface="Glegoo" charset="0"/>
                <a:sym typeface="Glegoo" charset="0"/>
              </a:rPr>
              <a:t>2</a:t>
            </a:r>
          </a:p>
        </p:txBody>
      </p:sp>
      <p:sp>
        <p:nvSpPr>
          <p:cNvPr id="116" name="TextBox 39"/>
          <p:cNvSpPr txBox="1"/>
          <p:nvPr/>
        </p:nvSpPr>
        <p:spPr>
          <a:xfrm>
            <a:off x="49379" y="2927361"/>
            <a:ext cx="3265884" cy="1938992"/>
          </a:xfrm>
          <a:prstGeom prst="rect">
            <a:avLst/>
          </a:prstGeom>
          <a:noFill/>
        </p:spPr>
        <p:txBody>
          <a:bodyPr wrap="square" rtlCol="0">
            <a:spAutoFit/>
          </a:bodyPr>
          <a:lstStyle/>
          <a:p>
            <a:pPr algn="just"/>
            <a:endParaRPr lang="es-MX" sz="1200" b="1" dirty="0">
              <a:solidFill>
                <a:prstClr val="white"/>
              </a:solidFill>
            </a:endParaRPr>
          </a:p>
          <a:p>
            <a:pPr algn="just"/>
            <a:r>
              <a:rPr lang="es-MX" sz="1200" b="1" dirty="0" smtClean="0">
                <a:solidFill>
                  <a:srgbClr val="E60083"/>
                </a:solidFill>
              </a:rPr>
              <a:t>Promover </a:t>
            </a:r>
            <a:r>
              <a:rPr lang="es-MX" sz="1200" b="1" dirty="0">
                <a:solidFill>
                  <a:srgbClr val="E60083"/>
                </a:solidFill>
              </a:rPr>
              <a:t>el uso de métodos y técnicas archivísticas encaminadas al desarrollo de sistemas de archivos </a:t>
            </a:r>
            <a:r>
              <a:rPr lang="es-MX" sz="1200" b="1" dirty="0"/>
              <a:t>que garanticen la organización, conservación, disponibilidad, integridad y localización expedita, de los documentos de archivo que poseen los sujetos obligados, contribuyendo a la eficiencia y eficacia de la administración pública, la correcta gestión gubernamental y el avance institucional;</a:t>
            </a:r>
          </a:p>
        </p:txBody>
      </p:sp>
      <p:sp>
        <p:nvSpPr>
          <p:cNvPr id="117" name="TextBox 43"/>
          <p:cNvSpPr txBox="1"/>
          <p:nvPr/>
        </p:nvSpPr>
        <p:spPr>
          <a:xfrm>
            <a:off x="1340049" y="2407086"/>
            <a:ext cx="1682199" cy="400110"/>
          </a:xfrm>
          <a:prstGeom prst="rect">
            <a:avLst/>
          </a:prstGeom>
          <a:noFill/>
        </p:spPr>
        <p:txBody>
          <a:bodyPr wrap="square" rtlCol="0">
            <a:spAutoFit/>
          </a:bodyPr>
          <a:lstStyle/>
          <a:p>
            <a:pPr>
              <a:lnSpc>
                <a:spcPts val="1200"/>
              </a:lnSpc>
            </a:pPr>
            <a:r>
              <a:rPr lang="es-MX" sz="1200" b="1" dirty="0">
                <a:solidFill>
                  <a:srgbClr val="93ED01"/>
                </a:solidFill>
              </a:rPr>
              <a:t>Artículo 2. Son objetivos de esta Ley </a:t>
            </a:r>
            <a:endParaRPr lang="en-US" sz="1200" b="1" dirty="0" smtClean="0">
              <a:solidFill>
                <a:srgbClr val="93ED01"/>
              </a:solidFill>
            </a:endParaRPr>
          </a:p>
        </p:txBody>
      </p:sp>
      <p:sp>
        <p:nvSpPr>
          <p:cNvPr id="118" name="Rectangle 37"/>
          <p:cNvSpPr>
            <a:spLocks/>
          </p:cNvSpPr>
          <p:nvPr/>
        </p:nvSpPr>
        <p:spPr bwMode="auto">
          <a:xfrm>
            <a:off x="4572000" y="3289331"/>
            <a:ext cx="95726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r" fontAlgn="base">
              <a:lnSpc>
                <a:spcPct val="90000"/>
              </a:lnSpc>
              <a:spcBef>
                <a:spcPct val="0"/>
              </a:spcBef>
              <a:spcAft>
                <a:spcPct val="0"/>
              </a:spcAft>
            </a:pPr>
            <a:r>
              <a:rPr lang="en-US" sz="1100" dirty="0" smtClean="0">
                <a:solidFill>
                  <a:srgbClr val="FFFFFF"/>
                </a:solidFill>
                <a:latin typeface="Glegoo" charset="0"/>
                <a:ea typeface="ＭＳ Ｐゴシック" charset="0"/>
                <a:cs typeface="Glegoo" charset="0"/>
                <a:sym typeface="Glegoo" charset="0"/>
              </a:rPr>
              <a:t>ARTICULO </a:t>
            </a:r>
          </a:p>
          <a:p>
            <a:pPr algn="ctr" fontAlgn="base">
              <a:lnSpc>
                <a:spcPct val="90000"/>
              </a:lnSpc>
              <a:spcBef>
                <a:spcPct val="0"/>
              </a:spcBef>
              <a:spcAft>
                <a:spcPct val="0"/>
              </a:spcAft>
            </a:pPr>
            <a:r>
              <a:rPr lang="en-US" sz="1100" dirty="0" smtClean="0">
                <a:solidFill>
                  <a:srgbClr val="FFFFFF"/>
                </a:solidFill>
                <a:latin typeface="Glegoo" charset="0"/>
                <a:ea typeface="ＭＳ Ｐゴシック" charset="0"/>
                <a:cs typeface="Glegoo" charset="0"/>
                <a:sym typeface="Glegoo" charset="0"/>
              </a:rPr>
              <a:t>4</a:t>
            </a:r>
            <a:endParaRPr lang="en-US" sz="1100" dirty="0">
              <a:solidFill>
                <a:srgbClr val="FFFFFF"/>
              </a:solidFill>
              <a:latin typeface="Glegoo" charset="0"/>
              <a:ea typeface="ＭＳ Ｐゴシック" charset="0"/>
              <a:cs typeface="Glegoo" charset="0"/>
              <a:sym typeface="Glegoo" charset="0"/>
            </a:endParaRPr>
          </a:p>
        </p:txBody>
      </p:sp>
      <p:sp>
        <p:nvSpPr>
          <p:cNvPr id="119" name="TextBox 69"/>
          <p:cNvSpPr txBox="1"/>
          <p:nvPr/>
        </p:nvSpPr>
        <p:spPr>
          <a:xfrm>
            <a:off x="6150537" y="2373363"/>
            <a:ext cx="1677590" cy="553998"/>
          </a:xfrm>
          <a:prstGeom prst="rect">
            <a:avLst/>
          </a:prstGeom>
          <a:solidFill>
            <a:schemeClr val="accent6">
              <a:lumMod val="50000"/>
            </a:schemeClr>
          </a:solidFill>
        </p:spPr>
        <p:txBody>
          <a:bodyPr wrap="square" rtlCol="0">
            <a:spAutoFit/>
          </a:bodyPr>
          <a:lstStyle/>
          <a:p>
            <a:pPr>
              <a:lnSpc>
                <a:spcPts val="1200"/>
              </a:lnSpc>
            </a:pPr>
            <a:r>
              <a:rPr lang="es-MX" sz="1200" b="1" dirty="0">
                <a:solidFill>
                  <a:schemeClr val="bg1">
                    <a:lumMod val="75000"/>
                  </a:schemeClr>
                </a:solidFill>
              </a:rPr>
              <a:t>Artículo 4. Para los efectos de esta Ley se entenderá por:</a:t>
            </a:r>
            <a:endParaRPr lang="en-US" sz="1200" b="1" dirty="0" smtClean="0">
              <a:solidFill>
                <a:schemeClr val="bg1">
                  <a:lumMod val="75000"/>
                </a:schemeClr>
              </a:solidFill>
            </a:endParaRPr>
          </a:p>
        </p:txBody>
      </p:sp>
      <p:sp>
        <p:nvSpPr>
          <p:cNvPr id="121" name="Rectángulo 120"/>
          <p:cNvSpPr/>
          <p:nvPr/>
        </p:nvSpPr>
        <p:spPr>
          <a:xfrm>
            <a:off x="6044174" y="3181350"/>
            <a:ext cx="2893283" cy="1384995"/>
          </a:xfrm>
          <a:prstGeom prst="rect">
            <a:avLst/>
          </a:prstGeom>
        </p:spPr>
        <p:txBody>
          <a:bodyPr wrap="square">
            <a:spAutoFit/>
          </a:bodyPr>
          <a:lstStyle/>
          <a:p>
            <a:pPr algn="just"/>
            <a:r>
              <a:rPr lang="es-MX" sz="1400" b="1" dirty="0" smtClean="0">
                <a:solidFill>
                  <a:srgbClr val="E60083"/>
                </a:solidFill>
              </a:rPr>
              <a:t>Acervo</a:t>
            </a:r>
            <a:r>
              <a:rPr lang="es-MX" sz="1400" b="1" dirty="0">
                <a:solidFill>
                  <a:srgbClr val="E60083"/>
                </a:solidFill>
              </a:rPr>
              <a:t>: </a:t>
            </a:r>
            <a:r>
              <a:rPr lang="es-MX" sz="1400" b="1" dirty="0"/>
              <a:t>al conjunto de documentos producidos y recibidos por los sujetos obligados en el ejercicio de sus atribuciones y funciones con independencia del soporte, espacio o lugar que se resguarden;</a:t>
            </a:r>
          </a:p>
        </p:txBody>
      </p:sp>
      <p:pic>
        <p:nvPicPr>
          <p:cNvPr id="34" name="Picture 6"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Resultado de imagen para infoem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36" name="35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20519524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flipH="1" flipV="1">
            <a:off x="0" y="-1"/>
            <a:ext cx="9144000" cy="666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6" name="Rectangle 65"/>
          <p:cNvSpPr/>
          <p:nvPr/>
        </p:nvSpPr>
        <p:spPr>
          <a:xfrm flipH="1">
            <a:off x="0" y="3790950"/>
            <a:ext cx="9144000" cy="1352550"/>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3" name="Straight Connector 20"/>
          <p:cNvCxnSpPr/>
          <p:nvPr/>
        </p:nvCxnSpPr>
        <p:spPr>
          <a:xfrm>
            <a:off x="30583" y="520683"/>
            <a:ext cx="5486400" cy="1588"/>
          </a:xfrm>
          <a:prstGeom prst="line">
            <a:avLst/>
          </a:prstGeom>
          <a:ln w="12700"/>
        </p:spPr>
        <p:style>
          <a:lnRef idx="2">
            <a:schemeClr val="dk1"/>
          </a:lnRef>
          <a:fillRef idx="0">
            <a:schemeClr val="dk1"/>
          </a:fillRef>
          <a:effectRef idx="1">
            <a:schemeClr val="dk1"/>
          </a:effectRef>
          <a:fontRef idx="minor">
            <a:schemeClr val="tx1"/>
          </a:fontRef>
        </p:style>
      </p:cxnSp>
      <p:sp>
        <p:nvSpPr>
          <p:cNvPr id="3" name="Rectángulo 2"/>
          <p:cNvSpPr/>
          <p:nvPr/>
        </p:nvSpPr>
        <p:spPr>
          <a:xfrm>
            <a:off x="114300" y="1087129"/>
            <a:ext cx="4229100" cy="1200329"/>
          </a:xfrm>
          <a:prstGeom prst="rect">
            <a:avLst/>
          </a:prstGeom>
        </p:spPr>
        <p:txBody>
          <a:bodyPr wrap="square">
            <a:spAutoFit/>
          </a:bodyPr>
          <a:lstStyle/>
          <a:p>
            <a:r>
              <a:rPr lang="es-MX" sz="1200" b="1" dirty="0" smtClean="0">
                <a:solidFill>
                  <a:prstClr val="black"/>
                </a:solidFill>
              </a:rPr>
              <a:t>Artículo </a:t>
            </a:r>
            <a:r>
              <a:rPr lang="es-MX" sz="1200" b="1" dirty="0">
                <a:solidFill>
                  <a:prstClr val="black"/>
                </a:solidFill>
              </a:rPr>
              <a:t>11. Los sujetos obligados deberán:</a:t>
            </a:r>
          </a:p>
          <a:p>
            <a:r>
              <a:rPr lang="es-MX" sz="1200" b="1" dirty="0">
                <a:solidFill>
                  <a:prstClr val="black"/>
                </a:solidFill>
              </a:rPr>
              <a:t>…</a:t>
            </a:r>
          </a:p>
          <a:p>
            <a:r>
              <a:rPr lang="es-MX" sz="1200" b="1" dirty="0">
                <a:solidFill>
                  <a:prstClr val="black"/>
                </a:solidFill>
              </a:rPr>
              <a:t>VII. </a:t>
            </a:r>
            <a:r>
              <a:rPr lang="es-MX" sz="1200" b="1" dirty="0">
                <a:solidFill>
                  <a:srgbClr val="FF0000"/>
                </a:solidFill>
              </a:rPr>
              <a:t>Destinar los espacios </a:t>
            </a:r>
            <a:r>
              <a:rPr lang="es-MX" sz="1200" b="1" dirty="0">
                <a:solidFill>
                  <a:prstClr val="black"/>
                </a:solidFill>
              </a:rPr>
              <a:t>y equipos necesarios para el funcionamiento de sus archivos;</a:t>
            </a:r>
          </a:p>
          <a:p>
            <a:r>
              <a:rPr lang="es-MX" sz="1200" b="1" dirty="0">
                <a:solidFill>
                  <a:prstClr val="black"/>
                </a:solidFill>
              </a:rPr>
              <a:t>VIII. Promover el desarrollo de infraestructura y equipamiento para la gestión documental y administración de archivos;</a:t>
            </a:r>
          </a:p>
        </p:txBody>
      </p:sp>
      <p:sp>
        <p:nvSpPr>
          <p:cNvPr id="4" name="Rectángulo 3"/>
          <p:cNvSpPr/>
          <p:nvPr/>
        </p:nvSpPr>
        <p:spPr>
          <a:xfrm>
            <a:off x="4572000" y="671631"/>
            <a:ext cx="4572000" cy="3231654"/>
          </a:xfrm>
          <a:prstGeom prst="rect">
            <a:avLst/>
          </a:prstGeom>
        </p:spPr>
        <p:txBody>
          <a:bodyPr>
            <a:spAutoFit/>
          </a:bodyPr>
          <a:lstStyle/>
          <a:p>
            <a:pPr algn="just"/>
            <a:r>
              <a:rPr lang="es-MX" sz="1200" b="1" dirty="0">
                <a:solidFill>
                  <a:prstClr val="black"/>
                </a:solidFill>
              </a:rPr>
              <a:t>DE LOS FONDOS DE APOYO ECONÓMICO PARA LOS </a:t>
            </a:r>
            <a:r>
              <a:rPr lang="es-MX" sz="1200" b="1" dirty="0" smtClean="0">
                <a:solidFill>
                  <a:prstClr val="black"/>
                </a:solidFill>
              </a:rPr>
              <a:t>ARCHIVOS</a:t>
            </a:r>
          </a:p>
          <a:p>
            <a:pPr algn="just"/>
            <a:r>
              <a:rPr lang="es-MX" sz="1200" b="1" dirty="0" smtClean="0">
                <a:solidFill>
                  <a:prstClr val="black"/>
                </a:solidFill>
              </a:rPr>
              <a:t> </a:t>
            </a:r>
            <a:endParaRPr lang="es-MX" sz="1200" b="1" dirty="0">
              <a:solidFill>
                <a:prstClr val="black"/>
              </a:solidFill>
            </a:endParaRPr>
          </a:p>
          <a:p>
            <a:pPr algn="just"/>
            <a:r>
              <a:rPr lang="es-MX" sz="1200" b="1" dirty="0">
                <a:solidFill>
                  <a:prstClr val="black"/>
                </a:solidFill>
              </a:rPr>
              <a:t>Artículo 82. </a:t>
            </a:r>
            <a:r>
              <a:rPr lang="es-MX" sz="1200" b="1" dirty="0">
                <a:solidFill>
                  <a:srgbClr val="FF0000"/>
                </a:solidFill>
              </a:rPr>
              <a:t>Cada entidad federativa podrá prever la creación y administración de un Fondo de Apoyo Económico para los archivos locales,</a:t>
            </a:r>
            <a:r>
              <a:rPr lang="es-MX" sz="1200" b="1" dirty="0">
                <a:solidFill>
                  <a:prstClr val="black"/>
                </a:solidFill>
              </a:rPr>
              <a:t> cuya finalidad será promover la capacitación, equipamiento y sistematización de los archivos en poder de los sujetos obligados en sus respectivos ámbitos territoriales de competencia</a:t>
            </a:r>
            <a:r>
              <a:rPr lang="es-MX" sz="1200" b="1" dirty="0" smtClean="0">
                <a:solidFill>
                  <a:prstClr val="black"/>
                </a:solidFill>
              </a:rPr>
              <a:t>.</a:t>
            </a:r>
          </a:p>
          <a:p>
            <a:pPr algn="just"/>
            <a:endParaRPr lang="es-MX" sz="1200" b="1" dirty="0" smtClean="0">
              <a:solidFill>
                <a:prstClr val="black"/>
              </a:solidFill>
            </a:endParaRPr>
          </a:p>
          <a:p>
            <a:pPr algn="just"/>
            <a:r>
              <a:rPr lang="es-MX" sz="1200" dirty="0"/>
              <a:t>Artículo 83. </a:t>
            </a:r>
            <a:r>
              <a:rPr lang="es-MX" sz="1200" dirty="0">
                <a:solidFill>
                  <a:srgbClr val="FF0000"/>
                </a:solidFill>
              </a:rPr>
              <a:t>El Gobierno Federal podrá otorgar subsidios a los Fondos de Apoyo Económico para los archivos locales </a:t>
            </a:r>
            <a:r>
              <a:rPr lang="es-MX" sz="1200" dirty="0"/>
              <a:t>en términos de las disposiciones aplicables y conforme a los recursos que, en su caso, sean previstos y aprobados en el Presupuestos de Egresos de la Federación del Ejercicio Fiscal que corresponda, sin que los mismos puedan rebasar las aportaciones que hubiesen realizado las entidades federativas en el ejercicio fiscal de que se trate y, en su caso, los municipios y alcaldías de la Ciudad de México.</a:t>
            </a:r>
          </a:p>
          <a:p>
            <a:pPr algn="just"/>
            <a:endParaRPr lang="es-MX" sz="1200" b="1" dirty="0">
              <a:solidFill>
                <a:prstClr val="black"/>
              </a:solidFill>
            </a:endParaRPr>
          </a:p>
        </p:txBody>
      </p:sp>
      <p:sp>
        <p:nvSpPr>
          <p:cNvPr id="10" name="Rectángulo 9"/>
          <p:cNvSpPr/>
          <p:nvPr/>
        </p:nvSpPr>
        <p:spPr>
          <a:xfrm>
            <a:off x="0" y="127239"/>
            <a:ext cx="4572000" cy="307777"/>
          </a:xfrm>
          <a:prstGeom prst="rect">
            <a:avLst/>
          </a:prstGeom>
        </p:spPr>
        <p:txBody>
          <a:bodyPr>
            <a:spAutoFit/>
          </a:bodyPr>
          <a:lstStyle/>
          <a:p>
            <a:r>
              <a:rPr lang="es-MX" sz="1400" dirty="0" smtClean="0">
                <a:solidFill>
                  <a:schemeClr val="tx1">
                    <a:lumMod val="85000"/>
                    <a:lumOff val="15000"/>
                  </a:schemeClr>
                </a:solidFill>
                <a:latin typeface="Philosopher" pitchFamily="50" charset="0"/>
              </a:rPr>
              <a:t>Ley </a:t>
            </a:r>
            <a:r>
              <a:rPr lang="es-MX" sz="1400" dirty="0">
                <a:solidFill>
                  <a:schemeClr val="tx1">
                    <a:lumMod val="85000"/>
                    <a:lumOff val="15000"/>
                  </a:schemeClr>
                </a:solidFill>
                <a:latin typeface="Philosopher" pitchFamily="50" charset="0"/>
              </a:rPr>
              <a:t>General de Archivos</a:t>
            </a:r>
            <a:endParaRPr lang="es-MX" sz="1400" dirty="0">
              <a:solidFill>
                <a:schemeClr val="tx1">
                  <a:lumMod val="85000"/>
                  <a:lumOff val="15000"/>
                </a:schemeClr>
              </a:solidFill>
            </a:endParaRPr>
          </a:p>
        </p:txBody>
      </p:sp>
      <p:sp>
        <p:nvSpPr>
          <p:cNvPr id="2" name="Rectángulo 1"/>
          <p:cNvSpPr/>
          <p:nvPr/>
        </p:nvSpPr>
        <p:spPr>
          <a:xfrm>
            <a:off x="266700" y="3944582"/>
            <a:ext cx="8610600" cy="1045286"/>
          </a:xfrm>
          <a:prstGeom prst="rect">
            <a:avLst/>
          </a:prstGeom>
        </p:spPr>
        <p:txBody>
          <a:bodyPr wrap="square">
            <a:spAutoFit/>
          </a:bodyPr>
          <a:lstStyle/>
          <a:p>
            <a:pPr>
              <a:lnSpc>
                <a:spcPct val="107000"/>
              </a:lnSpc>
              <a:spcAft>
                <a:spcPts val="800"/>
              </a:spcAft>
            </a:pPr>
            <a:r>
              <a:rPr lang="es-MX" b="1" dirty="0">
                <a:latin typeface="Calibri" panose="020F0502020204030204" pitchFamily="34" charset="0"/>
                <a:ea typeface="Calibri" panose="020F0502020204030204" pitchFamily="34" charset="0"/>
                <a:cs typeface="Times New Roman" panose="02020603050405020304" pitchFamily="18" charset="0"/>
              </a:rPr>
              <a:t>TRANSITORIOS</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r>
              <a:rPr lang="es-MX" dirty="0">
                <a:latin typeface="Calibri" panose="020F0502020204030204" pitchFamily="34" charset="0"/>
                <a:ea typeface="Calibri" panose="020F0502020204030204" pitchFamily="34" charset="0"/>
                <a:cs typeface="Times New Roman" panose="02020603050405020304" pitchFamily="18" charset="0"/>
              </a:rPr>
              <a:t>DÉCIMO PRIMERO. </a:t>
            </a:r>
            <a:r>
              <a:rPr lang="es-MX" dirty="0">
                <a:solidFill>
                  <a:srgbClr val="FF0000"/>
                </a:solidFill>
                <a:latin typeface="Calibri" panose="020F0502020204030204" pitchFamily="34" charset="0"/>
                <a:ea typeface="Calibri" panose="020F0502020204030204" pitchFamily="34" charset="0"/>
                <a:cs typeface="Times New Roman" panose="02020603050405020304" pitchFamily="18" charset="0"/>
              </a:rPr>
              <a:t>Los sujetos obligados deberán implementar su sistema institucional, dentro de los seis meses posteriores a la entrada en vigor de la presente </a:t>
            </a:r>
            <a:r>
              <a:rPr lang="es-MX"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Ley.</a:t>
            </a:r>
            <a:endParaRPr lang="es-MX" dirty="0">
              <a:solidFill>
                <a:srgbClr val="FF0000"/>
              </a:solidFill>
            </a:endParaRPr>
          </a:p>
        </p:txBody>
      </p:sp>
      <p:pic>
        <p:nvPicPr>
          <p:cNvPr id="12" name="Picture 6"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3368"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esultado de imagen para infoem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2296"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bibliotec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590799"/>
            <a:ext cx="1600200" cy="12001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tiemp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b="-12122"/>
          <a:stretch/>
        </p:blipFill>
        <p:spPr bwMode="auto">
          <a:xfrm>
            <a:off x="1550215" y="2579694"/>
            <a:ext cx="1573985" cy="136365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875" b="-765"/>
          <a:stretch/>
        </p:blipFill>
        <p:spPr bwMode="auto">
          <a:xfrm>
            <a:off x="3124200" y="2568335"/>
            <a:ext cx="1431931" cy="122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Imagen 13"/>
          <p:cNvPicPr>
            <a:picLocks noChangeAspect="1"/>
          </p:cNvPicPr>
          <p:nvPr/>
        </p:nvPicPr>
        <p:blipFill rotWithShape="1">
          <a:blip r:embed="rId7">
            <a:extLst>
              <a:ext uri="{28A0092B-C50C-407E-A947-70E740481C1C}">
                <a14:useLocalDpi xmlns:a14="http://schemas.microsoft.com/office/drawing/2010/main" val="0"/>
              </a:ext>
            </a:extLst>
          </a:blip>
          <a:srcRect t="21692" b="17384"/>
          <a:stretch/>
        </p:blipFill>
        <p:spPr>
          <a:xfrm>
            <a:off x="5237366" y="35469"/>
            <a:ext cx="1342037" cy="533225"/>
          </a:xfrm>
          <a:prstGeom prst="rect">
            <a:avLst/>
          </a:prstGeom>
        </p:spPr>
      </p:pic>
    </p:spTree>
    <p:extLst>
      <p:ext uri="{BB962C8B-B14F-4D97-AF65-F5344CB8AC3E}">
        <p14:creationId xmlns:p14="http://schemas.microsoft.com/office/powerpoint/2010/main" val="1251357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flipH="1">
            <a:off x="0" y="489098"/>
            <a:ext cx="914400" cy="3225652"/>
          </a:xfrm>
          <a:prstGeom prst="rect">
            <a:avLst/>
          </a:prstGeom>
          <a:solidFill>
            <a:srgbClr val="68C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43696" y="557003"/>
            <a:ext cx="3505200" cy="480850"/>
          </a:xfrm>
        </p:spPr>
        <p:txBody>
          <a:bodyPr>
            <a:normAutofit/>
          </a:bodyPr>
          <a:lstStyle/>
          <a:p>
            <a:pPr algn="l"/>
            <a:r>
              <a:rPr lang="en-US" sz="2000" dirty="0" smtClean="0">
                <a:solidFill>
                  <a:srgbClr val="0099CC"/>
                </a:solidFill>
              </a:rPr>
              <a:t>OBJETIVO</a:t>
            </a:r>
            <a:endParaRPr lang="en-US" sz="2000" dirty="0">
              <a:solidFill>
                <a:srgbClr val="0099CC"/>
              </a:solidFill>
            </a:endParaRPr>
          </a:p>
        </p:txBody>
      </p:sp>
      <p:sp>
        <p:nvSpPr>
          <p:cNvPr id="31" name="Rectangle 30"/>
          <p:cNvSpPr/>
          <p:nvPr/>
        </p:nvSpPr>
        <p:spPr>
          <a:xfrm flipH="1" flipV="1">
            <a:off x="914400" y="3257550"/>
            <a:ext cx="8229600" cy="381001"/>
          </a:xfrm>
          <a:prstGeom prst="rect">
            <a:avLst/>
          </a:prstGeom>
          <a:solidFill>
            <a:srgbClr val="1F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1208567" y="982183"/>
            <a:ext cx="4191000" cy="1588"/>
          </a:xfrm>
          <a:prstGeom prst="line">
            <a:avLst/>
          </a:prstGeom>
          <a:ln w="12700"/>
        </p:spPr>
        <p:style>
          <a:lnRef idx="2">
            <a:schemeClr val="dk1"/>
          </a:lnRef>
          <a:fillRef idx="0">
            <a:schemeClr val="dk1"/>
          </a:fillRef>
          <a:effectRef idx="1">
            <a:schemeClr val="dk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3696" y="1015760"/>
            <a:ext cx="5133246" cy="2209800"/>
          </a:xfrm>
          <a:prstGeom prst="rect">
            <a:avLst/>
          </a:prstGeom>
          <a:noFill/>
          <a:extLst>
            <a:ext uri="{909E8E84-426E-40DD-AFC4-6F175D3DCCD1}">
              <a14:hiddenFill xmlns:a14="http://schemas.microsoft.com/office/drawing/2010/main">
                <a:solidFill>
                  <a:srgbClr val="FFFFFF"/>
                </a:solidFill>
              </a14:hiddenFill>
            </a:ext>
          </a:extLst>
        </p:spPr>
      </p:pic>
      <p:sp>
        <p:nvSpPr>
          <p:cNvPr id="39" name="Oval Callout 38"/>
          <p:cNvSpPr/>
          <p:nvPr/>
        </p:nvSpPr>
        <p:spPr>
          <a:xfrm>
            <a:off x="5903353" y="1634864"/>
            <a:ext cx="1371600" cy="1101386"/>
          </a:xfrm>
          <a:prstGeom prst="wedgeEllipseCallout">
            <a:avLst/>
          </a:prstGeom>
          <a:solidFill>
            <a:schemeClr val="accent4">
              <a:lumMod val="75000"/>
              <a:alpha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0" name="Oval Callout 39"/>
          <p:cNvSpPr/>
          <p:nvPr/>
        </p:nvSpPr>
        <p:spPr>
          <a:xfrm>
            <a:off x="6096000" y="576060"/>
            <a:ext cx="905363" cy="727001"/>
          </a:xfrm>
          <a:prstGeom prst="wedgeEllipseCallout">
            <a:avLst/>
          </a:prstGeom>
          <a:solidFill>
            <a:srgbClr val="68C2B4">
              <a:alpha val="60000"/>
            </a:srgb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Rectángulo 2"/>
          <p:cNvSpPr/>
          <p:nvPr/>
        </p:nvSpPr>
        <p:spPr>
          <a:xfrm>
            <a:off x="0" y="127239"/>
            <a:ext cx="4572000" cy="307777"/>
          </a:xfrm>
          <a:prstGeom prst="rect">
            <a:avLst/>
          </a:prstGeom>
        </p:spPr>
        <p:txBody>
          <a:bodyPr>
            <a:spAutoFit/>
          </a:bodyPr>
          <a:lstStyle/>
          <a:p>
            <a:r>
              <a:rPr lang="en-US" sz="1400" dirty="0">
                <a:solidFill>
                  <a:schemeClr val="tx1">
                    <a:lumMod val="85000"/>
                    <a:lumOff val="15000"/>
                  </a:schemeClr>
                </a:solidFill>
                <a:latin typeface="Philosopher" pitchFamily="50" charset="0"/>
              </a:rPr>
              <a:t>Centros de Infromación y Documentación Municipal</a:t>
            </a:r>
            <a:endParaRPr lang="es-MX" sz="1400" dirty="0">
              <a:solidFill>
                <a:schemeClr val="tx1">
                  <a:lumMod val="85000"/>
                  <a:lumOff val="15000"/>
                </a:schemeClr>
              </a:solidFill>
            </a:endParaRPr>
          </a:p>
        </p:txBody>
      </p:sp>
      <p:sp>
        <p:nvSpPr>
          <p:cNvPr id="4" name="Rectángulo 3"/>
          <p:cNvSpPr/>
          <p:nvPr/>
        </p:nvSpPr>
        <p:spPr>
          <a:xfrm>
            <a:off x="457200" y="3714750"/>
            <a:ext cx="8686800" cy="1475404"/>
          </a:xfrm>
          <a:prstGeom prst="rect">
            <a:avLst/>
          </a:prstGeom>
        </p:spPr>
        <p:txBody>
          <a:bodyPr wrap="square">
            <a:spAutoFit/>
          </a:bodyPr>
          <a:lstStyle/>
          <a:p>
            <a:pPr algn="just">
              <a:lnSpc>
                <a:spcPct val="107000"/>
              </a:lnSpc>
              <a:spcAft>
                <a:spcPts val="1067"/>
              </a:spcAft>
            </a:pPr>
            <a:r>
              <a:rPr lang="es-MX"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El centro de información especializada en transparencia y acceso a la información pública gubernamental, </a:t>
            </a:r>
            <a:r>
              <a:rPr lang="es-MX" sz="1400" b="1" dirty="0">
                <a:solidFill>
                  <a:srgbClr val="FF0000"/>
                </a:solidFill>
                <a:latin typeface="Calibri" panose="020F0502020204030204" pitchFamily="34" charset="0"/>
                <a:ea typeface="Calibri" panose="020F0502020204030204" pitchFamily="34" charset="0"/>
                <a:cs typeface="Calibri" panose="020F0502020204030204" pitchFamily="34" charset="0"/>
              </a:rPr>
              <a:t>deberá ser un espacio altamente especializado en cultura de transparencia, buen gobierno, función pública, acceso  a la información pública gubernamental, derechos civiles y constitucionales</a:t>
            </a:r>
            <a:r>
              <a:rPr lang="es-MX"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compuesta por una colección impresa y digital de contenidos contemporáneos y vigentes sobre los temas sustantivos del Instituto de transparencia y acceso al información pública gubernamental, para que los ciudadanos adquieran esa cultura y defiendan sus derechos a obtener la información que por mandato legal les corresponde. </a:t>
            </a:r>
          </a:p>
        </p:txBody>
      </p:sp>
      <p:pic>
        <p:nvPicPr>
          <p:cNvPr id="12"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368"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esultado de imagen para info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296"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a:picLocks noChangeAspect="1"/>
          </p:cNvPicPr>
          <p:nvPr/>
        </p:nvPicPr>
        <p:blipFill rotWithShape="1">
          <a:blip r:embed="rId5">
            <a:extLst>
              <a:ext uri="{28A0092B-C50C-407E-A947-70E740481C1C}">
                <a14:useLocalDpi xmlns:a14="http://schemas.microsoft.com/office/drawing/2010/main" val="0"/>
              </a:ext>
            </a:extLst>
          </a:blip>
          <a:srcRect t="21692" b="17384"/>
          <a:stretch/>
        </p:blipFill>
        <p:spPr>
          <a:xfrm>
            <a:off x="4432234" y="127239"/>
            <a:ext cx="1342037" cy="533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p:cNvPicPr>
            <a:picLocks noChangeAspect="1"/>
          </p:cNvPicPr>
          <p:nvPr/>
        </p:nvPicPr>
        <p:blipFill rotWithShape="1">
          <a:blip r:embed="rId2"/>
          <a:srcRect l="19853"/>
          <a:stretch/>
        </p:blipFill>
        <p:spPr>
          <a:xfrm>
            <a:off x="87692" y="0"/>
            <a:ext cx="9144000" cy="5143500"/>
          </a:xfrm>
          <a:prstGeom prst="rect">
            <a:avLst/>
          </a:prstGeom>
        </p:spPr>
      </p:pic>
      <p:sp>
        <p:nvSpPr>
          <p:cNvPr id="13" name="Rectangle 12"/>
          <p:cNvSpPr/>
          <p:nvPr/>
        </p:nvSpPr>
        <p:spPr>
          <a:xfrm flipH="1" flipV="1">
            <a:off x="0" y="1962150"/>
            <a:ext cx="4419600" cy="2667000"/>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flipH="1" flipV="1">
            <a:off x="4648200" y="2192430"/>
            <a:ext cx="4495800" cy="295107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 name="Straight Connector 32"/>
          <p:cNvCxnSpPr/>
          <p:nvPr/>
        </p:nvCxnSpPr>
        <p:spPr>
          <a:xfrm>
            <a:off x="0" y="4381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18" name="TextBox 55"/>
          <p:cNvSpPr txBox="1"/>
          <p:nvPr/>
        </p:nvSpPr>
        <p:spPr>
          <a:xfrm>
            <a:off x="-117844"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19" name="TextBox 37"/>
          <p:cNvSpPr txBox="1"/>
          <p:nvPr/>
        </p:nvSpPr>
        <p:spPr>
          <a:xfrm>
            <a:off x="70759" y="465588"/>
            <a:ext cx="5648241" cy="338550"/>
          </a:xfrm>
          <a:prstGeom prst="rect">
            <a:avLst/>
          </a:prstGeom>
          <a:noFill/>
        </p:spPr>
        <p:txBody>
          <a:bodyPr wrap="square" lIns="91436" tIns="45718" rIns="91436" bIns="45718" numCol="1" spcCol="0" rtlCol="0" anchor="ctr">
            <a:spAutoFit/>
          </a:bodyPr>
          <a:lstStyle/>
          <a:p>
            <a:r>
              <a:rPr lang="es-MX" sz="1600" dirty="0">
                <a:solidFill>
                  <a:srgbClr val="0070C0"/>
                </a:solidFill>
                <a:ea typeface="Montserrat Light" charset="0"/>
                <a:cs typeface="Montserrat Light" charset="0"/>
              </a:rPr>
              <a:t>ESPECIFICACIONES</a:t>
            </a:r>
            <a:r>
              <a:rPr lang="en-US" sz="1600" dirty="0" smtClean="0">
                <a:solidFill>
                  <a:srgbClr val="0070C0"/>
                </a:solidFill>
                <a:ea typeface="Montserrat Light" charset="0"/>
                <a:cs typeface="Montserrat Light" charset="0"/>
              </a:rPr>
              <a:t>.</a:t>
            </a:r>
            <a:endParaRPr lang="en-US" sz="1600" dirty="0">
              <a:solidFill>
                <a:srgbClr val="0070C0"/>
              </a:solidFill>
              <a:ea typeface="Montserrat Light" charset="0"/>
              <a:cs typeface="Montserrat Light" charset="0"/>
            </a:endParaRPr>
          </a:p>
        </p:txBody>
      </p:sp>
      <p:grpSp>
        <p:nvGrpSpPr>
          <p:cNvPr id="24" name="Group 4932"/>
          <p:cNvGrpSpPr>
            <a:grpSpLocks/>
          </p:cNvGrpSpPr>
          <p:nvPr/>
        </p:nvGrpSpPr>
        <p:grpSpPr bwMode="auto">
          <a:xfrm>
            <a:off x="3159445" y="1238050"/>
            <a:ext cx="1586890" cy="880060"/>
            <a:chOff x="-1" y="1"/>
            <a:chExt cx="6642047" cy="3811566"/>
          </a:xfrm>
        </p:grpSpPr>
        <p:sp>
          <p:nvSpPr>
            <p:cNvPr id="26" name="Shape 4894"/>
            <p:cNvSpPr/>
            <p:nvPr/>
          </p:nvSpPr>
          <p:spPr>
            <a:xfrm>
              <a:off x="-1" y="1"/>
              <a:ext cx="6642044" cy="3811566"/>
            </a:xfrm>
            <a:custGeom>
              <a:avLst/>
              <a:gdLst/>
              <a:ahLst/>
              <a:cxnLst>
                <a:cxn ang="0">
                  <a:pos x="wd2" y="hd2"/>
                </a:cxn>
                <a:cxn ang="5400000">
                  <a:pos x="wd2" y="hd2"/>
                </a:cxn>
                <a:cxn ang="10800000">
                  <a:pos x="wd2" y="hd2"/>
                </a:cxn>
                <a:cxn ang="16200000">
                  <a:pos x="wd2" y="hd2"/>
                </a:cxn>
              </a:cxnLst>
              <a:rect l="0" t="0" r="r" b="b"/>
              <a:pathLst>
                <a:path w="21600" h="21600" extrusionOk="0">
                  <a:moveTo>
                    <a:pt x="19535" y="20485"/>
                  </a:moveTo>
                  <a:lnTo>
                    <a:pt x="19535" y="20405"/>
                  </a:lnTo>
                  <a:cubicBezTo>
                    <a:pt x="19536" y="20384"/>
                    <a:pt x="19537" y="20363"/>
                    <a:pt x="19537" y="20341"/>
                  </a:cubicBezTo>
                  <a:lnTo>
                    <a:pt x="19537" y="20400"/>
                  </a:lnTo>
                  <a:cubicBezTo>
                    <a:pt x="19537" y="20428"/>
                    <a:pt x="19536" y="20457"/>
                    <a:pt x="19535" y="20485"/>
                  </a:cubicBezTo>
                  <a:close/>
                  <a:moveTo>
                    <a:pt x="19577" y="20787"/>
                  </a:moveTo>
                  <a:cubicBezTo>
                    <a:pt x="19602" y="20667"/>
                    <a:pt x="19616" y="20538"/>
                    <a:pt x="19616" y="20404"/>
                  </a:cubicBezTo>
                  <a:lnTo>
                    <a:pt x="19616" y="1137"/>
                  </a:lnTo>
                  <a:cubicBezTo>
                    <a:pt x="19616" y="509"/>
                    <a:pt x="19324" y="0"/>
                    <a:pt x="18964" y="0"/>
                  </a:cubicBezTo>
                  <a:lnTo>
                    <a:pt x="2636" y="0"/>
                  </a:lnTo>
                  <a:cubicBezTo>
                    <a:pt x="2276" y="0"/>
                    <a:pt x="1984" y="509"/>
                    <a:pt x="1984" y="1137"/>
                  </a:cubicBezTo>
                  <a:lnTo>
                    <a:pt x="1984" y="20404"/>
                  </a:lnTo>
                  <a:cubicBezTo>
                    <a:pt x="1984" y="20538"/>
                    <a:pt x="1998" y="20667"/>
                    <a:pt x="2023" y="20787"/>
                  </a:cubicBezTo>
                  <a:lnTo>
                    <a:pt x="0" y="20787"/>
                  </a:lnTo>
                  <a:lnTo>
                    <a:pt x="0" y="20836"/>
                  </a:lnTo>
                  <a:cubicBezTo>
                    <a:pt x="8" y="20851"/>
                    <a:pt x="19" y="20867"/>
                    <a:pt x="31" y="20882"/>
                  </a:cubicBezTo>
                  <a:cubicBezTo>
                    <a:pt x="41" y="20895"/>
                    <a:pt x="53" y="20907"/>
                    <a:pt x="67" y="20920"/>
                  </a:cubicBezTo>
                  <a:cubicBezTo>
                    <a:pt x="72" y="20925"/>
                    <a:pt x="78" y="20929"/>
                    <a:pt x="84" y="20934"/>
                  </a:cubicBezTo>
                  <a:cubicBezTo>
                    <a:pt x="93" y="20942"/>
                    <a:pt x="101" y="20949"/>
                    <a:pt x="110" y="20957"/>
                  </a:cubicBezTo>
                  <a:cubicBezTo>
                    <a:pt x="118" y="20963"/>
                    <a:pt x="127" y="20969"/>
                    <a:pt x="136" y="20975"/>
                  </a:cubicBezTo>
                  <a:cubicBezTo>
                    <a:pt x="144" y="20981"/>
                    <a:pt x="153" y="20987"/>
                    <a:pt x="162" y="20993"/>
                  </a:cubicBezTo>
                  <a:cubicBezTo>
                    <a:pt x="172" y="20999"/>
                    <a:pt x="183" y="21006"/>
                    <a:pt x="194" y="21012"/>
                  </a:cubicBezTo>
                  <a:cubicBezTo>
                    <a:pt x="202" y="21017"/>
                    <a:pt x="208" y="21021"/>
                    <a:pt x="216" y="21025"/>
                  </a:cubicBezTo>
                  <a:lnTo>
                    <a:pt x="216" y="21025"/>
                  </a:lnTo>
                  <a:cubicBezTo>
                    <a:pt x="819" y="21366"/>
                    <a:pt x="2442" y="21600"/>
                    <a:pt x="3593" y="21600"/>
                  </a:cubicBezTo>
                  <a:lnTo>
                    <a:pt x="18022" y="21600"/>
                  </a:lnTo>
                  <a:cubicBezTo>
                    <a:pt x="19173" y="21600"/>
                    <a:pt x="20796" y="21366"/>
                    <a:pt x="21399" y="21025"/>
                  </a:cubicBezTo>
                  <a:lnTo>
                    <a:pt x="21399" y="21025"/>
                  </a:lnTo>
                  <a:cubicBezTo>
                    <a:pt x="21406" y="21022"/>
                    <a:pt x="21412" y="21018"/>
                    <a:pt x="21418" y="21014"/>
                  </a:cubicBezTo>
                  <a:cubicBezTo>
                    <a:pt x="21430" y="21007"/>
                    <a:pt x="21442" y="21000"/>
                    <a:pt x="21453" y="20993"/>
                  </a:cubicBezTo>
                  <a:cubicBezTo>
                    <a:pt x="21462" y="20987"/>
                    <a:pt x="21469" y="20981"/>
                    <a:pt x="21478" y="20976"/>
                  </a:cubicBezTo>
                  <a:cubicBezTo>
                    <a:pt x="21487" y="20969"/>
                    <a:pt x="21496" y="20963"/>
                    <a:pt x="21505" y="20956"/>
                  </a:cubicBezTo>
                  <a:cubicBezTo>
                    <a:pt x="21514" y="20949"/>
                    <a:pt x="21522" y="20942"/>
                    <a:pt x="21530" y="20935"/>
                  </a:cubicBezTo>
                  <a:cubicBezTo>
                    <a:pt x="21536" y="20930"/>
                    <a:pt x="21543" y="20925"/>
                    <a:pt x="21548" y="20920"/>
                  </a:cubicBezTo>
                  <a:cubicBezTo>
                    <a:pt x="21562" y="20907"/>
                    <a:pt x="21573" y="20895"/>
                    <a:pt x="21584" y="20882"/>
                  </a:cubicBezTo>
                  <a:cubicBezTo>
                    <a:pt x="21590" y="20875"/>
                    <a:pt x="21595" y="20868"/>
                    <a:pt x="21600" y="20860"/>
                  </a:cubicBezTo>
                  <a:lnTo>
                    <a:pt x="21600" y="20787"/>
                  </a:lnTo>
                  <a:cubicBezTo>
                    <a:pt x="21600" y="20787"/>
                    <a:pt x="19577" y="20787"/>
                    <a:pt x="19577" y="20787"/>
                  </a:cubicBezTo>
                  <a:close/>
                </a:path>
              </a:pathLst>
            </a:custGeom>
            <a:solidFill>
              <a:srgbClr val="000000"/>
            </a:solidFill>
            <a:ln w="12700" cap="flat">
              <a:noFill/>
              <a:miter lim="400000"/>
            </a:ln>
            <a:effectLst>
              <a:reflection stA="7000" endPos="40000" dir="5400000" sy="-100000" algn="bl" rotWithShape="0"/>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27" name="Group 4928"/>
            <p:cNvGrpSpPr>
              <a:grpSpLocks/>
            </p:cNvGrpSpPr>
            <p:nvPr/>
          </p:nvGrpSpPr>
          <p:grpSpPr bwMode="auto">
            <a:xfrm>
              <a:off x="-1" y="4497"/>
              <a:ext cx="6642047" cy="3802574"/>
              <a:chOff x="0" y="0"/>
              <a:chExt cx="6642045" cy="3802573"/>
            </a:xfrm>
          </p:grpSpPr>
          <p:sp>
            <p:nvSpPr>
              <p:cNvPr id="32" name="Shape 4895"/>
              <p:cNvSpPr/>
              <p:nvPr/>
            </p:nvSpPr>
            <p:spPr>
              <a:xfrm>
                <a:off x="5960485" y="3586847"/>
                <a:ext cx="42333" cy="84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A8AAAE"/>
              </a:soli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3" name="Shape 4896"/>
              <p:cNvSpPr/>
              <p:nvPr/>
            </p:nvSpPr>
            <p:spPr>
              <a:xfrm>
                <a:off x="630760" y="3586847"/>
                <a:ext cx="42333" cy="84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A8AAAE"/>
              </a:soli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4" name="Shape 4897"/>
              <p:cNvSpPr/>
              <p:nvPr/>
            </p:nvSpPr>
            <p:spPr>
              <a:xfrm>
                <a:off x="601128" y="-259"/>
                <a:ext cx="5422855" cy="3803096"/>
              </a:xfrm>
              <a:custGeom>
                <a:avLst/>
                <a:gdLst/>
                <a:ahLst/>
                <a:cxnLst>
                  <a:cxn ang="0">
                    <a:pos x="wd2" y="hd2"/>
                  </a:cxn>
                  <a:cxn ang="5400000">
                    <a:pos x="wd2" y="hd2"/>
                  </a:cxn>
                  <a:cxn ang="10800000">
                    <a:pos x="wd2" y="hd2"/>
                  </a:cxn>
                  <a:cxn ang="16200000">
                    <a:pos x="wd2" y="hd2"/>
                  </a:cxn>
                </a:cxnLst>
                <a:rect l="0" t="0" r="r" b="b"/>
                <a:pathLst>
                  <a:path w="21600" h="21600" extrusionOk="0">
                    <a:moveTo>
                      <a:pt x="20801" y="0"/>
                    </a:moveTo>
                    <a:lnTo>
                      <a:pt x="799" y="0"/>
                    </a:lnTo>
                    <a:cubicBezTo>
                      <a:pt x="358" y="0"/>
                      <a:pt x="0" y="510"/>
                      <a:pt x="0" y="1140"/>
                    </a:cubicBezTo>
                    <a:lnTo>
                      <a:pt x="0" y="20460"/>
                    </a:lnTo>
                    <a:cubicBezTo>
                      <a:pt x="0" y="21090"/>
                      <a:pt x="358" y="21600"/>
                      <a:pt x="799" y="21600"/>
                    </a:cubicBezTo>
                    <a:lnTo>
                      <a:pt x="20801" y="21600"/>
                    </a:lnTo>
                    <a:cubicBezTo>
                      <a:pt x="21242" y="21600"/>
                      <a:pt x="21600" y="21090"/>
                      <a:pt x="21600" y="20460"/>
                    </a:cubicBezTo>
                    <a:lnTo>
                      <a:pt x="21600" y="1140"/>
                    </a:lnTo>
                    <a:cubicBezTo>
                      <a:pt x="21600" y="510"/>
                      <a:pt x="21242" y="0"/>
                      <a:pt x="20801" y="0"/>
                    </a:cubicBezTo>
                    <a:cubicBezTo>
                      <a:pt x="20801" y="0"/>
                      <a:pt x="20801" y="0"/>
                      <a:pt x="20801" y="0"/>
                    </a:cubicBezTo>
                    <a:close/>
                    <a:moveTo>
                      <a:pt x="20801" y="138"/>
                    </a:moveTo>
                    <a:cubicBezTo>
                      <a:pt x="21188" y="138"/>
                      <a:pt x="21504" y="587"/>
                      <a:pt x="21504" y="1140"/>
                    </a:cubicBezTo>
                    <a:lnTo>
                      <a:pt x="21504" y="20460"/>
                    </a:lnTo>
                    <a:cubicBezTo>
                      <a:pt x="21504" y="21013"/>
                      <a:pt x="21188" y="21462"/>
                      <a:pt x="20801" y="21462"/>
                    </a:cubicBezTo>
                    <a:lnTo>
                      <a:pt x="799" y="21462"/>
                    </a:lnTo>
                    <a:cubicBezTo>
                      <a:pt x="412" y="21462"/>
                      <a:pt x="96" y="21013"/>
                      <a:pt x="96" y="20460"/>
                    </a:cubicBezTo>
                    <a:lnTo>
                      <a:pt x="96" y="1140"/>
                    </a:lnTo>
                    <a:cubicBezTo>
                      <a:pt x="96" y="587"/>
                      <a:pt x="412" y="138"/>
                      <a:pt x="799" y="138"/>
                    </a:cubicBezTo>
                    <a:lnTo>
                      <a:pt x="20801" y="138"/>
                    </a:lnTo>
                  </a:path>
                </a:pathLst>
              </a:custGeom>
              <a:gradFill flip="none" rotWithShape="1">
                <a:gsLst>
                  <a:gs pos="0">
                    <a:srgbClr val="C7C9CB">
                      <a:alpha val="0"/>
                    </a:srgbClr>
                  </a:gs>
                  <a:gs pos="100000">
                    <a:srgbClr val="CECFD1">
                      <a:alpha val="0"/>
                    </a:srgbClr>
                  </a:gs>
                </a:gsLst>
                <a:lin ang="3283355"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5" name="Shape 4898"/>
              <p:cNvSpPr/>
              <p:nvPr/>
            </p:nvSpPr>
            <p:spPr>
              <a:xfrm>
                <a:off x="630760" y="12445"/>
                <a:ext cx="5384756" cy="3769215"/>
              </a:xfrm>
              <a:custGeom>
                <a:avLst/>
                <a:gdLst/>
                <a:ahLst/>
                <a:cxnLst>
                  <a:cxn ang="0">
                    <a:pos x="wd2" y="hd2"/>
                  </a:cxn>
                  <a:cxn ang="5400000">
                    <a:pos x="wd2" y="hd2"/>
                  </a:cxn>
                  <a:cxn ang="10800000">
                    <a:pos x="wd2" y="hd2"/>
                  </a:cxn>
                  <a:cxn ang="16200000">
                    <a:pos x="wd2" y="hd2"/>
                  </a:cxn>
                </a:cxnLst>
                <a:rect l="0" t="0" r="r" b="b"/>
                <a:pathLst>
                  <a:path w="21600" h="21600" extrusionOk="0">
                    <a:moveTo>
                      <a:pt x="20865" y="0"/>
                    </a:moveTo>
                    <a:lnTo>
                      <a:pt x="735" y="0"/>
                    </a:lnTo>
                    <a:cubicBezTo>
                      <a:pt x="330" y="0"/>
                      <a:pt x="0" y="472"/>
                      <a:pt x="0" y="1051"/>
                    </a:cubicBezTo>
                    <a:lnTo>
                      <a:pt x="0" y="20549"/>
                    </a:lnTo>
                    <a:cubicBezTo>
                      <a:pt x="0" y="21128"/>
                      <a:pt x="330" y="21600"/>
                      <a:pt x="735" y="21600"/>
                    </a:cubicBezTo>
                    <a:lnTo>
                      <a:pt x="20865" y="21600"/>
                    </a:lnTo>
                    <a:cubicBezTo>
                      <a:pt x="21270" y="21600"/>
                      <a:pt x="21600" y="21128"/>
                      <a:pt x="21600" y="20549"/>
                    </a:cubicBezTo>
                    <a:lnTo>
                      <a:pt x="21600" y="1051"/>
                    </a:lnTo>
                    <a:cubicBezTo>
                      <a:pt x="21600" y="472"/>
                      <a:pt x="21270" y="0"/>
                      <a:pt x="20865" y="0"/>
                    </a:cubicBezTo>
                    <a:cubicBezTo>
                      <a:pt x="20865" y="0"/>
                      <a:pt x="20865" y="0"/>
                      <a:pt x="20865" y="0"/>
                    </a:cubicBezTo>
                    <a:close/>
                    <a:moveTo>
                      <a:pt x="20865" y="40"/>
                    </a:moveTo>
                    <a:cubicBezTo>
                      <a:pt x="21255" y="40"/>
                      <a:pt x="21572" y="493"/>
                      <a:pt x="21572" y="1051"/>
                    </a:cubicBezTo>
                    <a:lnTo>
                      <a:pt x="21572" y="20549"/>
                    </a:lnTo>
                    <a:cubicBezTo>
                      <a:pt x="21572" y="21107"/>
                      <a:pt x="21255" y="21560"/>
                      <a:pt x="20865" y="21560"/>
                    </a:cubicBezTo>
                    <a:lnTo>
                      <a:pt x="735" y="21560"/>
                    </a:lnTo>
                    <a:cubicBezTo>
                      <a:pt x="345" y="21560"/>
                      <a:pt x="28" y="21107"/>
                      <a:pt x="28" y="20549"/>
                    </a:cubicBezTo>
                    <a:lnTo>
                      <a:pt x="28" y="1051"/>
                    </a:lnTo>
                    <a:cubicBezTo>
                      <a:pt x="28" y="493"/>
                      <a:pt x="345" y="40"/>
                      <a:pt x="735" y="40"/>
                    </a:cubicBezTo>
                    <a:lnTo>
                      <a:pt x="20865" y="40"/>
                    </a:lnTo>
                  </a:path>
                </a:pathLst>
              </a:custGeom>
              <a:solidFill>
                <a:srgbClr val="FFFFFF">
                  <a:alpha val="25000"/>
                </a:srgbClr>
              </a:soli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6" name="Shape 4899"/>
              <p:cNvSpPr/>
              <p:nvPr/>
            </p:nvSpPr>
            <p:spPr>
              <a:xfrm>
                <a:off x="660395" y="42092"/>
                <a:ext cx="5325490" cy="3612516"/>
              </a:xfrm>
              <a:custGeom>
                <a:avLst/>
                <a:gdLst/>
                <a:ahLst/>
                <a:cxnLst>
                  <a:cxn ang="0">
                    <a:pos x="wd2" y="hd2"/>
                  </a:cxn>
                  <a:cxn ang="5400000">
                    <a:pos x="wd2" y="hd2"/>
                  </a:cxn>
                  <a:cxn ang="10800000">
                    <a:pos x="wd2" y="hd2"/>
                  </a:cxn>
                  <a:cxn ang="16200000">
                    <a:pos x="wd2" y="hd2"/>
                  </a:cxn>
                </a:cxnLst>
                <a:rect l="0" t="0" r="r" b="b"/>
                <a:pathLst>
                  <a:path w="21600" h="21600" extrusionOk="0">
                    <a:moveTo>
                      <a:pt x="20983" y="0"/>
                    </a:moveTo>
                    <a:lnTo>
                      <a:pt x="617" y="0"/>
                    </a:lnTo>
                    <a:cubicBezTo>
                      <a:pt x="277" y="0"/>
                      <a:pt x="0" y="409"/>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9"/>
                      <a:pt x="21323" y="0"/>
                      <a:pt x="20983" y="0"/>
                    </a:cubicBezTo>
                    <a:close/>
                  </a:path>
                </a:pathLst>
              </a:custGeom>
              <a:gradFill flip="none" rotWithShape="1">
                <a:gsLst>
                  <a:gs pos="0">
                    <a:srgbClr val="E2E2E4">
                      <a:alpha val="0"/>
                    </a:srgbClr>
                  </a:gs>
                  <a:gs pos="100000">
                    <a:srgbClr val="CBCDD0">
                      <a:alpha val="0"/>
                    </a:srgbClr>
                  </a:gs>
                </a:gsLst>
                <a:lin ang="2043523"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7" name="Shape 4900"/>
              <p:cNvSpPr/>
              <p:nvPr/>
            </p:nvSpPr>
            <p:spPr>
              <a:xfrm>
                <a:off x="660395" y="42092"/>
                <a:ext cx="5325490" cy="3612516"/>
              </a:xfrm>
              <a:custGeom>
                <a:avLst/>
                <a:gdLst/>
                <a:ahLst/>
                <a:cxnLst>
                  <a:cxn ang="0">
                    <a:pos x="wd2" y="hd2"/>
                  </a:cxn>
                  <a:cxn ang="5400000">
                    <a:pos x="wd2" y="hd2"/>
                  </a:cxn>
                  <a:cxn ang="10800000">
                    <a:pos x="wd2" y="hd2"/>
                  </a:cxn>
                  <a:cxn ang="16200000">
                    <a:pos x="wd2" y="hd2"/>
                  </a:cxn>
                </a:cxnLst>
                <a:rect l="0" t="0" r="r" b="b"/>
                <a:pathLst>
                  <a:path w="21600" h="21600" extrusionOk="0">
                    <a:moveTo>
                      <a:pt x="20983" y="0"/>
                    </a:moveTo>
                    <a:lnTo>
                      <a:pt x="617" y="0"/>
                    </a:lnTo>
                    <a:cubicBezTo>
                      <a:pt x="277" y="0"/>
                      <a:pt x="0" y="409"/>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9"/>
                      <a:pt x="21323" y="0"/>
                      <a:pt x="20983" y="0"/>
                    </a:cubicBezTo>
                    <a:close/>
                  </a:path>
                </a:pathLst>
              </a:custGeom>
              <a:gradFill flip="none" rotWithShape="1">
                <a:gsLst>
                  <a:gs pos="0">
                    <a:srgbClr val="CBCDD0">
                      <a:alpha val="0"/>
                    </a:srgbClr>
                  </a:gs>
                  <a:gs pos="100000">
                    <a:srgbClr val="CBCDD0">
                      <a:alpha val="0"/>
                    </a:srgbClr>
                  </a:gs>
                </a:gsLst>
                <a:lin ang="5215066"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8" name="Shape 4901"/>
              <p:cNvSpPr/>
              <p:nvPr/>
            </p:nvSpPr>
            <p:spPr>
              <a:xfrm>
                <a:off x="660395" y="42092"/>
                <a:ext cx="5325490" cy="3612516"/>
              </a:xfrm>
              <a:custGeom>
                <a:avLst/>
                <a:gdLst/>
                <a:ahLst/>
                <a:cxnLst>
                  <a:cxn ang="0">
                    <a:pos x="wd2" y="hd2"/>
                  </a:cxn>
                  <a:cxn ang="5400000">
                    <a:pos x="wd2" y="hd2"/>
                  </a:cxn>
                  <a:cxn ang="10800000">
                    <a:pos x="wd2" y="hd2"/>
                  </a:cxn>
                  <a:cxn ang="16200000">
                    <a:pos x="wd2" y="hd2"/>
                  </a:cxn>
                </a:cxnLst>
                <a:rect l="0" t="0" r="r" b="b"/>
                <a:pathLst>
                  <a:path w="21600" h="21600" extrusionOk="0">
                    <a:moveTo>
                      <a:pt x="20983" y="0"/>
                    </a:moveTo>
                    <a:lnTo>
                      <a:pt x="617" y="0"/>
                    </a:lnTo>
                    <a:cubicBezTo>
                      <a:pt x="277" y="0"/>
                      <a:pt x="0" y="409"/>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9"/>
                      <a:pt x="21323" y="0"/>
                      <a:pt x="20983" y="0"/>
                    </a:cubicBezTo>
                    <a:cubicBezTo>
                      <a:pt x="20983" y="0"/>
                      <a:pt x="20983" y="0"/>
                      <a:pt x="20983" y="0"/>
                    </a:cubicBezTo>
                    <a:close/>
                    <a:moveTo>
                      <a:pt x="20983" y="41"/>
                    </a:moveTo>
                    <a:cubicBezTo>
                      <a:pt x="21308" y="41"/>
                      <a:pt x="21572" y="431"/>
                      <a:pt x="21572" y="910"/>
                    </a:cubicBezTo>
                    <a:lnTo>
                      <a:pt x="21572" y="21021"/>
                    </a:lnTo>
                    <a:lnTo>
                      <a:pt x="21572" y="21156"/>
                    </a:lnTo>
                    <a:lnTo>
                      <a:pt x="21572" y="21186"/>
                    </a:lnTo>
                    <a:cubicBezTo>
                      <a:pt x="21572" y="21392"/>
                      <a:pt x="21459" y="21559"/>
                      <a:pt x="21319" y="21559"/>
                    </a:cubicBezTo>
                    <a:lnTo>
                      <a:pt x="281" y="21559"/>
                    </a:lnTo>
                    <a:cubicBezTo>
                      <a:pt x="141" y="21559"/>
                      <a:pt x="28" y="21392"/>
                      <a:pt x="28" y="21186"/>
                    </a:cubicBezTo>
                    <a:lnTo>
                      <a:pt x="28" y="21156"/>
                    </a:lnTo>
                    <a:lnTo>
                      <a:pt x="28" y="21021"/>
                    </a:lnTo>
                    <a:lnTo>
                      <a:pt x="28" y="910"/>
                    </a:lnTo>
                    <a:cubicBezTo>
                      <a:pt x="28" y="431"/>
                      <a:pt x="292" y="41"/>
                      <a:pt x="617" y="41"/>
                    </a:cubicBezTo>
                    <a:lnTo>
                      <a:pt x="20983" y="41"/>
                    </a:lnTo>
                  </a:path>
                </a:pathLst>
              </a:custGeom>
              <a:solidFill>
                <a:srgbClr val="FFFFFF">
                  <a:alpha val="50000"/>
                </a:srgbClr>
              </a:soli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9" name="Shape 4902"/>
              <p:cNvSpPr/>
              <p:nvPr/>
            </p:nvSpPr>
            <p:spPr>
              <a:xfrm>
                <a:off x="630760" y="12445"/>
                <a:ext cx="5372058" cy="3659103"/>
              </a:xfrm>
              <a:custGeom>
                <a:avLst/>
                <a:gdLst/>
                <a:ahLst/>
                <a:cxnLst>
                  <a:cxn ang="0">
                    <a:pos x="wd2" y="hd2"/>
                  </a:cxn>
                  <a:cxn ang="5400000">
                    <a:pos x="wd2" y="hd2"/>
                  </a:cxn>
                  <a:cxn ang="10800000">
                    <a:pos x="wd2" y="hd2"/>
                  </a:cxn>
                  <a:cxn ang="16200000">
                    <a:pos x="wd2" y="hd2"/>
                  </a:cxn>
                </a:cxnLst>
                <a:rect l="0" t="0" r="r" b="b"/>
                <a:pathLst>
                  <a:path w="21600" h="21600" extrusionOk="0">
                    <a:moveTo>
                      <a:pt x="20891" y="0"/>
                    </a:moveTo>
                    <a:lnTo>
                      <a:pt x="709" y="0"/>
                    </a:lnTo>
                    <a:cubicBezTo>
                      <a:pt x="318" y="0"/>
                      <a:pt x="0" y="467"/>
                      <a:pt x="0" y="1041"/>
                    </a:cubicBezTo>
                    <a:lnTo>
                      <a:pt x="0" y="20885"/>
                    </a:lnTo>
                    <a:lnTo>
                      <a:pt x="0" y="21019"/>
                    </a:lnTo>
                    <a:lnTo>
                      <a:pt x="0" y="21049"/>
                    </a:lnTo>
                    <a:cubicBezTo>
                      <a:pt x="0" y="21353"/>
                      <a:pt x="168" y="21600"/>
                      <a:pt x="375" y="21600"/>
                    </a:cubicBezTo>
                    <a:lnTo>
                      <a:pt x="21225" y="21600"/>
                    </a:lnTo>
                    <a:cubicBezTo>
                      <a:pt x="21432" y="21600"/>
                      <a:pt x="21600" y="21353"/>
                      <a:pt x="21600" y="21049"/>
                    </a:cubicBezTo>
                    <a:lnTo>
                      <a:pt x="21600" y="21019"/>
                    </a:lnTo>
                    <a:lnTo>
                      <a:pt x="21600" y="20885"/>
                    </a:lnTo>
                    <a:lnTo>
                      <a:pt x="21600" y="1041"/>
                    </a:lnTo>
                    <a:cubicBezTo>
                      <a:pt x="21600" y="467"/>
                      <a:pt x="21282" y="0"/>
                      <a:pt x="20891" y="0"/>
                    </a:cubicBezTo>
                    <a:cubicBezTo>
                      <a:pt x="20891" y="0"/>
                      <a:pt x="20891" y="0"/>
                      <a:pt x="20891" y="0"/>
                    </a:cubicBezTo>
                    <a:close/>
                    <a:moveTo>
                      <a:pt x="20891" y="143"/>
                    </a:moveTo>
                    <a:cubicBezTo>
                      <a:pt x="21228" y="143"/>
                      <a:pt x="21503" y="546"/>
                      <a:pt x="21503" y="1041"/>
                    </a:cubicBezTo>
                    <a:lnTo>
                      <a:pt x="21503" y="20885"/>
                    </a:lnTo>
                    <a:lnTo>
                      <a:pt x="21503" y="21019"/>
                    </a:lnTo>
                    <a:lnTo>
                      <a:pt x="21503" y="21049"/>
                    </a:lnTo>
                    <a:cubicBezTo>
                      <a:pt x="21503" y="21274"/>
                      <a:pt x="21378" y="21457"/>
                      <a:pt x="21225" y="21457"/>
                    </a:cubicBezTo>
                    <a:lnTo>
                      <a:pt x="375" y="21457"/>
                    </a:lnTo>
                    <a:cubicBezTo>
                      <a:pt x="222" y="21457"/>
                      <a:pt x="97" y="21274"/>
                      <a:pt x="97" y="21049"/>
                    </a:cubicBezTo>
                    <a:lnTo>
                      <a:pt x="97" y="21019"/>
                    </a:lnTo>
                    <a:lnTo>
                      <a:pt x="97" y="20885"/>
                    </a:lnTo>
                    <a:lnTo>
                      <a:pt x="97" y="1041"/>
                    </a:lnTo>
                    <a:cubicBezTo>
                      <a:pt x="97" y="546"/>
                      <a:pt x="372" y="143"/>
                      <a:pt x="709" y="143"/>
                    </a:cubicBezTo>
                    <a:lnTo>
                      <a:pt x="20891" y="143"/>
                    </a:lnTo>
                  </a:path>
                </a:pathLst>
              </a:custGeom>
              <a:gradFill flip="none" rotWithShape="1">
                <a:gsLst>
                  <a:gs pos="0">
                    <a:srgbClr val="47484B">
                      <a:alpha val="0"/>
                    </a:srgbClr>
                  </a:gs>
                  <a:gs pos="100000">
                    <a:srgbClr val="47484B">
                      <a:alpha val="0"/>
                    </a:srgbClr>
                  </a:gs>
                </a:gsLst>
                <a:lin ang="5400000"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0" name="Shape 4903"/>
              <p:cNvSpPr/>
              <p:nvPr/>
            </p:nvSpPr>
            <p:spPr>
              <a:xfrm>
                <a:off x="5829252" y="29385"/>
                <a:ext cx="173567" cy="173639"/>
              </a:xfrm>
              <a:custGeom>
                <a:avLst/>
                <a:gdLst/>
                <a:ahLst/>
                <a:cxnLst>
                  <a:cxn ang="0">
                    <a:pos x="wd2" y="hd2"/>
                  </a:cxn>
                  <a:cxn ang="5400000">
                    <a:pos x="wd2" y="hd2"/>
                  </a:cxn>
                  <a:cxn ang="10800000">
                    <a:pos x="wd2" y="hd2"/>
                  </a:cxn>
                  <a:cxn ang="16200000">
                    <a:pos x="wd2" y="hd2"/>
                  </a:cxn>
                </a:cxnLst>
                <a:rect l="0" t="0" r="r" b="b"/>
                <a:pathLst>
                  <a:path w="21600" h="21600" extrusionOk="0">
                    <a:moveTo>
                      <a:pt x="1509" y="0"/>
                    </a:moveTo>
                    <a:lnTo>
                      <a:pt x="0" y="0"/>
                    </a:lnTo>
                    <a:cubicBezTo>
                      <a:pt x="11910" y="0"/>
                      <a:pt x="21600" y="9689"/>
                      <a:pt x="21600" y="21600"/>
                    </a:cubicBezTo>
                    <a:lnTo>
                      <a:pt x="21600" y="20091"/>
                    </a:lnTo>
                    <a:cubicBezTo>
                      <a:pt x="21600" y="9013"/>
                      <a:pt x="12588" y="0"/>
                      <a:pt x="1509" y="0"/>
                    </a:cubicBezTo>
                    <a:close/>
                  </a:path>
                </a:pathLst>
              </a:custGeom>
              <a:gradFill flip="none" rotWithShape="1">
                <a:gsLst>
                  <a:gs pos="0">
                    <a:srgbClr val="BFBFC1">
                      <a:alpha val="0"/>
                    </a:srgbClr>
                  </a:gs>
                  <a:gs pos="100000">
                    <a:srgbClr val="BFBFC1">
                      <a:alpha val="0"/>
                    </a:srgbClr>
                  </a:gs>
                </a:gsLst>
                <a:lin ang="2700000"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1" name="Shape 4904"/>
              <p:cNvSpPr/>
              <p:nvPr/>
            </p:nvSpPr>
            <p:spPr>
              <a:xfrm>
                <a:off x="643461" y="29385"/>
                <a:ext cx="177799" cy="173639"/>
              </a:xfrm>
              <a:custGeom>
                <a:avLst/>
                <a:gdLst/>
                <a:ahLst/>
                <a:cxnLst>
                  <a:cxn ang="0">
                    <a:pos x="wd2" y="hd2"/>
                  </a:cxn>
                  <a:cxn ang="5400000">
                    <a:pos x="wd2" y="hd2"/>
                  </a:cxn>
                  <a:cxn ang="10800000">
                    <a:pos x="wd2" y="hd2"/>
                  </a:cxn>
                  <a:cxn ang="16200000">
                    <a:pos x="wd2" y="hd2"/>
                  </a:cxn>
                </a:cxnLst>
                <a:rect l="0" t="0" r="r" b="b"/>
                <a:pathLst>
                  <a:path w="21600" h="21600" extrusionOk="0">
                    <a:moveTo>
                      <a:pt x="20089" y="0"/>
                    </a:moveTo>
                    <a:lnTo>
                      <a:pt x="21600" y="0"/>
                    </a:lnTo>
                    <a:cubicBezTo>
                      <a:pt x="9689" y="0"/>
                      <a:pt x="0" y="9689"/>
                      <a:pt x="0" y="21600"/>
                    </a:cubicBezTo>
                    <a:lnTo>
                      <a:pt x="0" y="20091"/>
                    </a:lnTo>
                    <a:cubicBezTo>
                      <a:pt x="0" y="9013"/>
                      <a:pt x="9012" y="0"/>
                      <a:pt x="20089" y="0"/>
                    </a:cubicBezTo>
                    <a:close/>
                  </a:path>
                </a:pathLst>
              </a:custGeom>
              <a:gradFill flip="none" rotWithShape="1">
                <a:gsLst>
                  <a:gs pos="0">
                    <a:srgbClr val="BFBFC1">
                      <a:alpha val="0"/>
                    </a:srgbClr>
                  </a:gs>
                  <a:gs pos="100000">
                    <a:srgbClr val="BFBFC1">
                      <a:alpha val="0"/>
                    </a:srgbClr>
                  </a:gs>
                </a:gsLst>
                <a:lin ang="2700000"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2" name="Shape 4905"/>
              <p:cNvSpPr/>
              <p:nvPr/>
            </p:nvSpPr>
            <p:spPr>
              <a:xfrm>
                <a:off x="863593" y="249609"/>
                <a:ext cx="4914859" cy="3087370"/>
              </a:xfrm>
              <a:custGeom>
                <a:avLst/>
                <a:gdLst/>
                <a:ahLst/>
                <a:cxnLst>
                  <a:cxn ang="0">
                    <a:pos x="wd2" y="hd2"/>
                  </a:cxn>
                  <a:cxn ang="5400000">
                    <a:pos x="wd2" y="hd2"/>
                  </a:cxn>
                  <a:cxn ang="10800000">
                    <a:pos x="wd2" y="hd2"/>
                  </a:cxn>
                  <a:cxn ang="16200000">
                    <a:pos x="wd2" y="hd2"/>
                  </a:cxn>
                </a:cxnLst>
                <a:rect l="0" t="0" r="r" b="b"/>
                <a:pathLst>
                  <a:path w="21600" h="21600" extrusionOk="0">
                    <a:moveTo>
                      <a:pt x="21585" y="21467"/>
                    </a:moveTo>
                    <a:cubicBezTo>
                      <a:pt x="21585" y="21527"/>
                      <a:pt x="21554" y="21576"/>
                      <a:pt x="21516" y="21576"/>
                    </a:cubicBezTo>
                    <a:lnTo>
                      <a:pt x="84" y="21576"/>
                    </a:lnTo>
                    <a:cubicBezTo>
                      <a:pt x="46" y="21576"/>
                      <a:pt x="15" y="21527"/>
                      <a:pt x="15" y="21467"/>
                    </a:cubicBezTo>
                    <a:lnTo>
                      <a:pt x="15" y="133"/>
                    </a:lnTo>
                    <a:cubicBezTo>
                      <a:pt x="15" y="73"/>
                      <a:pt x="46" y="24"/>
                      <a:pt x="84" y="24"/>
                    </a:cubicBezTo>
                    <a:lnTo>
                      <a:pt x="21516" y="24"/>
                    </a:lnTo>
                    <a:cubicBezTo>
                      <a:pt x="21554" y="24"/>
                      <a:pt x="21585" y="73"/>
                      <a:pt x="21585" y="133"/>
                    </a:cubicBezTo>
                    <a:cubicBezTo>
                      <a:pt x="21585" y="133"/>
                      <a:pt x="21585" y="21467"/>
                      <a:pt x="21585" y="21467"/>
                    </a:cubicBezTo>
                    <a:close/>
                    <a:moveTo>
                      <a:pt x="21600" y="133"/>
                    </a:moveTo>
                    <a:cubicBezTo>
                      <a:pt x="21600" y="60"/>
                      <a:pt x="21563" y="0"/>
                      <a:pt x="21516" y="0"/>
                    </a:cubicBezTo>
                    <a:lnTo>
                      <a:pt x="84" y="0"/>
                    </a:lnTo>
                    <a:cubicBezTo>
                      <a:pt x="38" y="0"/>
                      <a:pt x="0" y="60"/>
                      <a:pt x="0" y="133"/>
                    </a:cubicBezTo>
                    <a:lnTo>
                      <a:pt x="0" y="21467"/>
                    </a:lnTo>
                    <a:cubicBezTo>
                      <a:pt x="0" y="21540"/>
                      <a:pt x="38" y="21600"/>
                      <a:pt x="84" y="21600"/>
                    </a:cubicBezTo>
                    <a:lnTo>
                      <a:pt x="21516" y="21600"/>
                    </a:lnTo>
                    <a:cubicBezTo>
                      <a:pt x="21563" y="21600"/>
                      <a:pt x="21600" y="21540"/>
                      <a:pt x="21600" y="21467"/>
                    </a:cubicBezTo>
                    <a:cubicBezTo>
                      <a:pt x="21600" y="21467"/>
                      <a:pt x="21600" y="133"/>
                      <a:pt x="21600" y="133"/>
                    </a:cubicBezTo>
                    <a:close/>
                  </a:path>
                </a:pathLst>
              </a:custGeom>
              <a:solidFill>
                <a:srgbClr val="FFFFFF">
                  <a:alpha val="35000"/>
                </a:srgbClr>
              </a:soli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3" name="Shape 4906"/>
              <p:cNvSpPr/>
              <p:nvPr/>
            </p:nvSpPr>
            <p:spPr>
              <a:xfrm>
                <a:off x="3280805" y="118323"/>
                <a:ext cx="84666" cy="84701"/>
              </a:xfrm>
              <a:custGeom>
                <a:avLst/>
                <a:gdLst/>
                <a:ahLst/>
                <a:cxnLst>
                  <a:cxn ang="0">
                    <a:pos x="wd2" y="hd2"/>
                  </a:cxn>
                  <a:cxn ang="5400000">
                    <a:pos x="wd2" y="hd2"/>
                  </a:cxn>
                  <a:cxn ang="10800000">
                    <a:pos x="wd2" y="hd2"/>
                  </a:cxn>
                  <a:cxn ang="16200000">
                    <a:pos x="wd2" y="hd2"/>
                  </a:cxn>
                </a:cxnLst>
                <a:rect l="0" t="0" r="r" b="b"/>
                <a:pathLst>
                  <a:path w="19678" h="19679" extrusionOk="0">
                    <a:moveTo>
                      <a:pt x="16798" y="16797"/>
                    </a:moveTo>
                    <a:cubicBezTo>
                      <a:pt x="12953" y="20639"/>
                      <a:pt x="6725" y="20639"/>
                      <a:pt x="2882" y="16797"/>
                    </a:cubicBezTo>
                    <a:cubicBezTo>
                      <a:pt x="-961" y="12955"/>
                      <a:pt x="-961" y="6723"/>
                      <a:pt x="2882" y="2881"/>
                    </a:cubicBezTo>
                    <a:cubicBezTo>
                      <a:pt x="6725" y="-961"/>
                      <a:pt x="12953" y="-961"/>
                      <a:pt x="16798" y="2881"/>
                    </a:cubicBezTo>
                    <a:cubicBezTo>
                      <a:pt x="20639" y="6723"/>
                      <a:pt x="20637" y="12955"/>
                      <a:pt x="16798" y="16797"/>
                    </a:cubicBezTo>
                    <a:close/>
                  </a:path>
                </a:pathLst>
              </a:custGeom>
              <a:gradFill flip="none" rotWithShape="1">
                <a:gsLst>
                  <a:gs pos="0">
                    <a:srgbClr val="6C6C6C">
                      <a:alpha val="0"/>
                    </a:srgbClr>
                  </a:gs>
                  <a:gs pos="100000">
                    <a:srgbClr val="020202">
                      <a:alpha val="0"/>
                    </a:srgbClr>
                  </a:gs>
                </a:gsLst>
                <a:lin ang="16200000"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4" name="Shape 4907"/>
              <p:cNvSpPr/>
              <p:nvPr/>
            </p:nvSpPr>
            <p:spPr>
              <a:xfrm>
                <a:off x="3280805" y="131027"/>
                <a:ext cx="76199" cy="76231"/>
              </a:xfrm>
              <a:custGeom>
                <a:avLst/>
                <a:gdLst/>
                <a:ahLst/>
                <a:cxnLst>
                  <a:cxn ang="0">
                    <a:pos x="wd2" y="hd2"/>
                  </a:cxn>
                  <a:cxn ang="5400000">
                    <a:pos x="wd2" y="hd2"/>
                  </a:cxn>
                  <a:cxn ang="10800000">
                    <a:pos x="wd2" y="hd2"/>
                  </a:cxn>
                  <a:cxn ang="16200000">
                    <a:pos x="wd2" y="hd2"/>
                  </a:cxn>
                </a:cxnLst>
                <a:rect l="0" t="0" r="r" b="b"/>
                <a:pathLst>
                  <a:path w="19680" h="19677" extrusionOk="0">
                    <a:moveTo>
                      <a:pt x="16800" y="16793"/>
                    </a:moveTo>
                    <a:cubicBezTo>
                      <a:pt x="12955" y="20635"/>
                      <a:pt x="6725" y="20639"/>
                      <a:pt x="2882" y="16796"/>
                    </a:cubicBezTo>
                    <a:cubicBezTo>
                      <a:pt x="-961" y="12954"/>
                      <a:pt x="-961" y="6724"/>
                      <a:pt x="2882" y="2882"/>
                    </a:cubicBezTo>
                    <a:cubicBezTo>
                      <a:pt x="6725" y="-961"/>
                      <a:pt x="12955" y="-961"/>
                      <a:pt x="16800" y="2882"/>
                    </a:cubicBezTo>
                    <a:cubicBezTo>
                      <a:pt x="20639" y="6724"/>
                      <a:pt x="20639" y="12954"/>
                      <a:pt x="16800" y="16793"/>
                    </a:cubicBezTo>
                    <a:close/>
                  </a:path>
                </a:pathLst>
              </a:custGeom>
              <a:gradFill flip="none" rotWithShape="1">
                <a:gsLst>
                  <a:gs pos="0">
                    <a:srgbClr val="6C6C6C">
                      <a:alpha val="0"/>
                    </a:srgbClr>
                  </a:gs>
                  <a:gs pos="100000">
                    <a:srgbClr val="020202">
                      <a:alpha val="0"/>
                    </a:srgbClr>
                  </a:gs>
                </a:gsLst>
                <a:lin ang="16200000"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5" name="Shape 4908"/>
              <p:cNvSpPr/>
              <p:nvPr/>
            </p:nvSpPr>
            <p:spPr>
              <a:xfrm>
                <a:off x="3280805" y="131027"/>
                <a:ext cx="63501" cy="63527"/>
              </a:xfrm>
              <a:custGeom>
                <a:avLst/>
                <a:gdLst/>
                <a:ahLst/>
                <a:cxnLst>
                  <a:cxn ang="0">
                    <a:pos x="wd2" y="hd2"/>
                  </a:cxn>
                  <a:cxn ang="5400000">
                    <a:pos x="wd2" y="hd2"/>
                  </a:cxn>
                  <a:cxn ang="10800000">
                    <a:pos x="wd2" y="hd2"/>
                  </a:cxn>
                  <a:cxn ang="16200000">
                    <a:pos x="wd2" y="hd2"/>
                  </a:cxn>
                </a:cxnLst>
                <a:rect l="0" t="0" r="r" b="b"/>
                <a:pathLst>
                  <a:path w="19678" h="19678" extrusionOk="0">
                    <a:moveTo>
                      <a:pt x="16795" y="16794"/>
                    </a:moveTo>
                    <a:cubicBezTo>
                      <a:pt x="12955" y="20639"/>
                      <a:pt x="6726" y="20639"/>
                      <a:pt x="2883" y="16794"/>
                    </a:cubicBezTo>
                    <a:cubicBezTo>
                      <a:pt x="-961" y="12954"/>
                      <a:pt x="-961" y="6720"/>
                      <a:pt x="2883" y="2884"/>
                    </a:cubicBezTo>
                    <a:cubicBezTo>
                      <a:pt x="6726" y="-961"/>
                      <a:pt x="12955" y="-961"/>
                      <a:pt x="16795" y="2884"/>
                    </a:cubicBezTo>
                    <a:cubicBezTo>
                      <a:pt x="20639" y="6720"/>
                      <a:pt x="20639" y="12954"/>
                      <a:pt x="16795" y="16794"/>
                    </a:cubicBezTo>
                    <a:close/>
                  </a:path>
                </a:pathLst>
              </a:custGeom>
              <a:gradFill flip="none" rotWithShape="1">
                <a:gsLst>
                  <a:gs pos="0">
                    <a:srgbClr val="6C6C6C">
                      <a:alpha val="0"/>
                    </a:srgbClr>
                  </a:gs>
                  <a:gs pos="100000">
                    <a:srgbClr val="020202">
                      <a:alpha val="0"/>
                    </a:srgbClr>
                  </a:gs>
                </a:gsLst>
                <a:lin ang="16200000"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6" name="Shape 4909"/>
              <p:cNvSpPr/>
              <p:nvPr/>
            </p:nvSpPr>
            <p:spPr>
              <a:xfrm>
                <a:off x="3293507" y="131027"/>
                <a:ext cx="59266" cy="59291"/>
              </a:xfrm>
              <a:custGeom>
                <a:avLst/>
                <a:gdLst/>
                <a:ahLst/>
                <a:cxnLst>
                  <a:cxn ang="0">
                    <a:pos x="wd2" y="hd2"/>
                  </a:cxn>
                  <a:cxn ang="5400000">
                    <a:pos x="wd2" y="hd2"/>
                  </a:cxn>
                  <a:cxn ang="10800000">
                    <a:pos x="wd2" y="hd2"/>
                  </a:cxn>
                  <a:cxn ang="16200000">
                    <a:pos x="wd2" y="hd2"/>
                  </a:cxn>
                </a:cxnLst>
                <a:rect l="0" t="0" r="r" b="b"/>
                <a:pathLst>
                  <a:path w="19679" h="19679" extrusionOk="0">
                    <a:moveTo>
                      <a:pt x="16799" y="16800"/>
                    </a:moveTo>
                    <a:cubicBezTo>
                      <a:pt x="12957" y="20639"/>
                      <a:pt x="6721" y="20639"/>
                      <a:pt x="2881" y="16800"/>
                    </a:cubicBezTo>
                    <a:cubicBezTo>
                      <a:pt x="-961" y="12955"/>
                      <a:pt x="-961" y="6727"/>
                      <a:pt x="2881" y="2883"/>
                    </a:cubicBezTo>
                    <a:cubicBezTo>
                      <a:pt x="6721" y="-961"/>
                      <a:pt x="12955" y="-961"/>
                      <a:pt x="16797" y="2883"/>
                    </a:cubicBezTo>
                    <a:cubicBezTo>
                      <a:pt x="20639" y="6727"/>
                      <a:pt x="20639" y="12955"/>
                      <a:pt x="16799" y="16800"/>
                    </a:cubicBezTo>
                    <a:close/>
                  </a:path>
                </a:pathLst>
              </a:custGeom>
              <a:gradFill flip="none" rotWithShape="1">
                <a:gsLst>
                  <a:gs pos="0">
                    <a:srgbClr val="575757">
                      <a:alpha val="0"/>
                    </a:srgbClr>
                  </a:gs>
                  <a:gs pos="100000">
                    <a:srgbClr val="000000">
                      <a:alpha val="0"/>
                    </a:srgbClr>
                  </a:gs>
                </a:gsLst>
                <a:lin ang="5400000"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7" name="Shape 4910"/>
              <p:cNvSpPr/>
              <p:nvPr/>
            </p:nvSpPr>
            <p:spPr>
              <a:xfrm>
                <a:off x="3293507" y="131027"/>
                <a:ext cx="59266" cy="59291"/>
              </a:xfrm>
              <a:custGeom>
                <a:avLst/>
                <a:gdLst/>
                <a:ahLst/>
                <a:cxnLst>
                  <a:cxn ang="0">
                    <a:pos x="wd2" y="hd2"/>
                  </a:cxn>
                  <a:cxn ang="5400000">
                    <a:pos x="wd2" y="hd2"/>
                  </a:cxn>
                  <a:cxn ang="10800000">
                    <a:pos x="wd2" y="hd2"/>
                  </a:cxn>
                  <a:cxn ang="16200000">
                    <a:pos x="wd2" y="hd2"/>
                  </a:cxn>
                </a:cxnLst>
                <a:rect l="0" t="0" r="r" b="b"/>
                <a:pathLst>
                  <a:path w="19676" h="19679" extrusionOk="0">
                    <a:moveTo>
                      <a:pt x="16793" y="16796"/>
                    </a:moveTo>
                    <a:cubicBezTo>
                      <a:pt x="12954" y="20640"/>
                      <a:pt x="6722" y="20640"/>
                      <a:pt x="2883" y="16796"/>
                    </a:cubicBezTo>
                    <a:cubicBezTo>
                      <a:pt x="-961" y="12952"/>
                      <a:pt x="-961" y="6724"/>
                      <a:pt x="2883" y="2879"/>
                    </a:cubicBezTo>
                    <a:cubicBezTo>
                      <a:pt x="6722" y="-960"/>
                      <a:pt x="12954" y="-960"/>
                      <a:pt x="16793" y="2879"/>
                    </a:cubicBezTo>
                    <a:cubicBezTo>
                      <a:pt x="20639" y="6724"/>
                      <a:pt x="20634" y="12952"/>
                      <a:pt x="16793" y="16796"/>
                    </a:cubicBezTo>
                    <a:close/>
                  </a:path>
                </a:pathLst>
              </a:custGeom>
              <a:gradFill flip="none" rotWithShape="1">
                <a:gsLst>
                  <a:gs pos="0">
                    <a:srgbClr val="575757">
                      <a:alpha val="0"/>
                    </a:srgbClr>
                  </a:gs>
                  <a:gs pos="100000">
                    <a:srgbClr val="575757">
                      <a:alpha val="0"/>
                    </a:srgbClr>
                  </a:gs>
                </a:gsLst>
                <a:lin ang="5400000"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8" name="Shape 4911"/>
              <p:cNvSpPr/>
              <p:nvPr/>
            </p:nvSpPr>
            <p:spPr>
              <a:xfrm>
                <a:off x="3293507" y="147967"/>
                <a:ext cx="46565" cy="42351"/>
              </a:xfrm>
              <a:custGeom>
                <a:avLst/>
                <a:gdLst/>
                <a:ahLst/>
                <a:cxnLst>
                  <a:cxn ang="0">
                    <a:pos x="wd2" y="hd2"/>
                  </a:cxn>
                  <a:cxn ang="5400000">
                    <a:pos x="wd2" y="hd2"/>
                  </a:cxn>
                  <a:cxn ang="10800000">
                    <a:pos x="wd2" y="hd2"/>
                  </a:cxn>
                  <a:cxn ang="16200000">
                    <a:pos x="wd2" y="hd2"/>
                  </a:cxn>
                </a:cxnLst>
                <a:rect l="0" t="0" r="r" b="b"/>
                <a:pathLst>
                  <a:path w="19679" h="19680" extrusionOk="0">
                    <a:moveTo>
                      <a:pt x="16798" y="16800"/>
                    </a:moveTo>
                    <a:cubicBezTo>
                      <a:pt x="12952" y="20640"/>
                      <a:pt x="6726" y="20640"/>
                      <a:pt x="2883" y="16800"/>
                    </a:cubicBezTo>
                    <a:cubicBezTo>
                      <a:pt x="-961" y="12960"/>
                      <a:pt x="-961" y="6726"/>
                      <a:pt x="2883" y="2880"/>
                    </a:cubicBezTo>
                    <a:cubicBezTo>
                      <a:pt x="6726" y="-960"/>
                      <a:pt x="12952" y="-960"/>
                      <a:pt x="16798" y="2880"/>
                    </a:cubicBezTo>
                    <a:cubicBezTo>
                      <a:pt x="20639" y="6726"/>
                      <a:pt x="20639" y="12960"/>
                      <a:pt x="16798" y="16800"/>
                    </a:cubicBezTo>
                    <a:close/>
                  </a:path>
                </a:pathLst>
              </a:custGeom>
              <a:gradFill flip="none" rotWithShape="1">
                <a:gsLst>
                  <a:gs pos="0">
                    <a:srgbClr val="A7C7E1">
                      <a:alpha val="0"/>
                    </a:srgbClr>
                  </a:gs>
                  <a:gs pos="100000">
                    <a:srgbClr val="363636">
                      <a:alpha val="0"/>
                    </a:srgbClr>
                  </a:gs>
                </a:gsLst>
                <a:lin ang="0"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9" name="Shape 4912"/>
              <p:cNvSpPr/>
              <p:nvPr/>
            </p:nvSpPr>
            <p:spPr>
              <a:xfrm>
                <a:off x="3310440" y="147967"/>
                <a:ext cx="29632" cy="25410"/>
              </a:xfrm>
              <a:custGeom>
                <a:avLst/>
                <a:gdLst/>
                <a:ahLst/>
                <a:cxnLst>
                  <a:cxn ang="0">
                    <a:pos x="wd2" y="hd2"/>
                  </a:cxn>
                  <a:cxn ang="5400000">
                    <a:pos x="wd2" y="hd2"/>
                  </a:cxn>
                  <a:cxn ang="10800000">
                    <a:pos x="wd2" y="hd2"/>
                  </a:cxn>
                  <a:cxn ang="16200000">
                    <a:pos x="wd2" y="hd2"/>
                  </a:cxn>
                </a:cxnLst>
                <a:rect l="0" t="0" r="r" b="b"/>
                <a:pathLst>
                  <a:path w="19679" h="19677" extrusionOk="0">
                    <a:moveTo>
                      <a:pt x="16801" y="16799"/>
                    </a:moveTo>
                    <a:cubicBezTo>
                      <a:pt x="12959" y="20636"/>
                      <a:pt x="6731" y="20636"/>
                      <a:pt x="2885" y="16799"/>
                    </a:cubicBezTo>
                    <a:cubicBezTo>
                      <a:pt x="-962" y="12962"/>
                      <a:pt x="-962" y="6729"/>
                      <a:pt x="2885" y="2892"/>
                    </a:cubicBezTo>
                    <a:cubicBezTo>
                      <a:pt x="6731" y="-964"/>
                      <a:pt x="12959" y="-964"/>
                      <a:pt x="16801" y="2892"/>
                    </a:cubicBezTo>
                    <a:cubicBezTo>
                      <a:pt x="20638" y="6729"/>
                      <a:pt x="20638" y="12962"/>
                      <a:pt x="16801" y="16799"/>
                    </a:cubicBezTo>
                    <a:close/>
                  </a:path>
                </a:pathLst>
              </a:custGeom>
              <a:gradFill flip="none" rotWithShape="1">
                <a:gsLst>
                  <a:gs pos="0">
                    <a:srgbClr val="1A384C">
                      <a:alpha val="0"/>
                    </a:srgbClr>
                  </a:gs>
                  <a:gs pos="100000">
                    <a:srgbClr val="1E2A41">
                      <a:alpha val="0"/>
                    </a:srgbClr>
                  </a:gs>
                </a:gsLst>
                <a:lin ang="0"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0" name="Shape 4913"/>
              <p:cNvSpPr/>
              <p:nvPr/>
            </p:nvSpPr>
            <p:spPr>
              <a:xfrm>
                <a:off x="3293507" y="160674"/>
                <a:ext cx="29632" cy="16940"/>
              </a:xfrm>
              <a:custGeom>
                <a:avLst/>
                <a:gdLst/>
                <a:ahLst/>
                <a:cxnLst>
                  <a:cxn ang="0">
                    <a:pos x="wd2" y="hd2"/>
                  </a:cxn>
                  <a:cxn ang="5400000">
                    <a:pos x="wd2" y="hd2"/>
                  </a:cxn>
                  <a:cxn ang="10800000">
                    <a:pos x="wd2" y="hd2"/>
                  </a:cxn>
                  <a:cxn ang="16200000">
                    <a:pos x="wd2" y="hd2"/>
                  </a:cxn>
                </a:cxnLst>
                <a:rect l="0" t="0" r="r" b="b"/>
                <a:pathLst>
                  <a:path w="21600" h="18011" extrusionOk="0">
                    <a:moveTo>
                      <a:pt x="21600" y="13087"/>
                    </a:moveTo>
                    <a:cubicBezTo>
                      <a:pt x="21098" y="10119"/>
                      <a:pt x="20051" y="7289"/>
                      <a:pt x="18416" y="4979"/>
                    </a:cubicBezTo>
                    <a:cubicBezTo>
                      <a:pt x="13731" y="-1660"/>
                      <a:pt x="6131" y="-1660"/>
                      <a:pt x="1446" y="4979"/>
                    </a:cubicBezTo>
                    <a:cubicBezTo>
                      <a:pt x="896" y="5744"/>
                      <a:pt x="416" y="6601"/>
                      <a:pt x="0" y="7473"/>
                    </a:cubicBezTo>
                    <a:cubicBezTo>
                      <a:pt x="637" y="9171"/>
                      <a:pt x="1457" y="10762"/>
                      <a:pt x="2472" y="12199"/>
                    </a:cubicBezTo>
                    <a:cubicBezTo>
                      <a:pt x="7718" y="19634"/>
                      <a:pt x="16084" y="19940"/>
                      <a:pt x="21600" y="13087"/>
                    </a:cubicBezTo>
                    <a:close/>
                  </a:path>
                </a:pathLst>
              </a:custGeom>
              <a:gradFill flip="none" rotWithShape="1">
                <a:gsLst>
                  <a:gs pos="0">
                    <a:srgbClr val="FFFFFF">
                      <a:alpha val="0"/>
                    </a:srgbClr>
                  </a:gs>
                  <a:gs pos="100000">
                    <a:srgbClr val="FFFFFF">
                      <a:alpha val="0"/>
                    </a:srgbClr>
                  </a:gs>
                </a:gsLst>
                <a:lin ang="3245431"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1" name="Shape 4914"/>
              <p:cNvSpPr/>
              <p:nvPr/>
            </p:nvSpPr>
            <p:spPr>
              <a:xfrm>
                <a:off x="3310440" y="147967"/>
                <a:ext cx="25400" cy="8470"/>
              </a:xfrm>
              <a:custGeom>
                <a:avLst/>
                <a:gdLst/>
                <a:ahLst/>
                <a:cxnLst>
                  <a:cxn ang="0">
                    <a:pos x="wd2" y="hd2"/>
                  </a:cxn>
                  <a:cxn ang="5400000">
                    <a:pos x="wd2" y="hd2"/>
                  </a:cxn>
                  <a:cxn ang="10800000">
                    <a:pos x="wd2" y="hd2"/>
                  </a:cxn>
                  <a:cxn ang="16200000">
                    <a:pos x="wd2" y="hd2"/>
                  </a:cxn>
                </a:cxnLst>
                <a:rect l="0" t="0" r="r" b="b"/>
                <a:pathLst>
                  <a:path w="21600" h="20126" extrusionOk="0">
                    <a:moveTo>
                      <a:pt x="7563" y="811"/>
                    </a:moveTo>
                    <a:lnTo>
                      <a:pt x="9411" y="15557"/>
                    </a:lnTo>
                    <a:cubicBezTo>
                      <a:pt x="11844" y="14570"/>
                      <a:pt x="14437" y="15816"/>
                      <a:pt x="16476" y="19217"/>
                    </a:cubicBezTo>
                    <a:lnTo>
                      <a:pt x="21600" y="8417"/>
                    </a:lnTo>
                    <a:cubicBezTo>
                      <a:pt x="17652" y="1070"/>
                      <a:pt x="12411" y="-1474"/>
                      <a:pt x="7563" y="811"/>
                    </a:cubicBezTo>
                    <a:close/>
                    <a:moveTo>
                      <a:pt x="6159" y="1615"/>
                    </a:moveTo>
                    <a:lnTo>
                      <a:pt x="7995" y="16388"/>
                    </a:lnTo>
                    <a:cubicBezTo>
                      <a:pt x="6954" y="17218"/>
                      <a:pt x="5980" y="18464"/>
                      <a:pt x="5118" y="20126"/>
                    </a:cubicBezTo>
                    <a:lnTo>
                      <a:pt x="0" y="9326"/>
                    </a:lnTo>
                    <a:cubicBezTo>
                      <a:pt x="1805" y="5691"/>
                      <a:pt x="3917" y="3095"/>
                      <a:pt x="6159" y="1615"/>
                    </a:cubicBezTo>
                    <a:close/>
                  </a:path>
                </a:pathLst>
              </a:custGeom>
              <a:gradFill flip="none" rotWithShape="1">
                <a:gsLst>
                  <a:gs pos="0">
                    <a:srgbClr val="FFFFFF">
                      <a:alpha val="0"/>
                    </a:srgbClr>
                  </a:gs>
                  <a:gs pos="100000">
                    <a:srgbClr val="FFFFFF">
                      <a:alpha val="0"/>
                    </a:srgbClr>
                  </a:gs>
                </a:gsLst>
                <a:lin ang="13500000"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2" name="Shape 4915"/>
              <p:cNvSpPr/>
              <p:nvPr/>
            </p:nvSpPr>
            <p:spPr>
              <a:xfrm>
                <a:off x="3310440" y="177614"/>
                <a:ext cx="8467" cy="4234"/>
              </a:xfrm>
              <a:custGeom>
                <a:avLst/>
                <a:gdLst/>
                <a:ahLst/>
                <a:cxnLst>
                  <a:cxn ang="0">
                    <a:pos x="wd2" y="hd2"/>
                  </a:cxn>
                  <a:cxn ang="5400000">
                    <a:pos x="wd2" y="hd2"/>
                  </a:cxn>
                  <a:cxn ang="10800000">
                    <a:pos x="wd2" y="hd2"/>
                  </a:cxn>
                  <a:cxn ang="16200000">
                    <a:pos x="wd2" y="hd2"/>
                  </a:cxn>
                </a:cxnLst>
                <a:rect l="0" t="0" r="r" b="b"/>
                <a:pathLst>
                  <a:path w="20235" h="19529" extrusionOk="0">
                    <a:moveTo>
                      <a:pt x="20138" y="12155"/>
                    </a:moveTo>
                    <a:cubicBezTo>
                      <a:pt x="19336" y="17379"/>
                      <a:pt x="14225" y="20579"/>
                      <a:pt x="8685" y="19214"/>
                    </a:cubicBezTo>
                    <a:cubicBezTo>
                      <a:pt x="3164" y="17897"/>
                      <a:pt x="-697" y="12626"/>
                      <a:pt x="105" y="7403"/>
                    </a:cubicBezTo>
                    <a:cubicBezTo>
                      <a:pt x="870" y="2179"/>
                      <a:pt x="5962" y="-1021"/>
                      <a:pt x="11521" y="297"/>
                    </a:cubicBezTo>
                    <a:cubicBezTo>
                      <a:pt x="17042" y="1614"/>
                      <a:pt x="20903" y="6885"/>
                      <a:pt x="20138" y="12155"/>
                    </a:cubicBezTo>
                    <a:close/>
                  </a:path>
                </a:pathLst>
              </a:custGeom>
              <a:gradFill flip="none" rotWithShape="1">
                <a:gsLst>
                  <a:gs pos="0">
                    <a:srgbClr val="FFFFFF">
                      <a:alpha val="0"/>
                    </a:srgbClr>
                  </a:gs>
                  <a:gs pos="100000">
                    <a:srgbClr val="FFFFFF">
                      <a:alpha val="0"/>
                    </a:srgbClr>
                  </a:gs>
                </a:gsLst>
                <a:lin ang="3245431"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3" name="Shape 4916"/>
              <p:cNvSpPr/>
              <p:nvPr/>
            </p:nvSpPr>
            <p:spPr>
              <a:xfrm>
                <a:off x="3310440" y="160674"/>
                <a:ext cx="4232" cy="4234"/>
              </a:xfrm>
              <a:custGeom>
                <a:avLst/>
                <a:gdLst/>
                <a:ahLst/>
                <a:cxnLst>
                  <a:cxn ang="0">
                    <a:pos x="wd2" y="hd2"/>
                  </a:cxn>
                  <a:cxn ang="5400000">
                    <a:pos x="wd2" y="hd2"/>
                  </a:cxn>
                  <a:cxn ang="10800000">
                    <a:pos x="wd2" y="hd2"/>
                  </a:cxn>
                  <a:cxn ang="16200000">
                    <a:pos x="wd2" y="hd2"/>
                  </a:cxn>
                </a:cxnLst>
                <a:rect l="0" t="0" r="r" b="b"/>
                <a:pathLst>
                  <a:path w="20245" h="19562" extrusionOk="0">
                    <a:moveTo>
                      <a:pt x="20149" y="12108"/>
                    </a:moveTo>
                    <a:cubicBezTo>
                      <a:pt x="19388" y="17369"/>
                      <a:pt x="14249" y="20557"/>
                      <a:pt x="8667" y="19282"/>
                    </a:cubicBezTo>
                    <a:cubicBezTo>
                      <a:pt x="3180" y="17847"/>
                      <a:pt x="-690" y="12587"/>
                      <a:pt x="103" y="7406"/>
                    </a:cubicBezTo>
                    <a:cubicBezTo>
                      <a:pt x="864" y="2145"/>
                      <a:pt x="6003" y="-1043"/>
                      <a:pt x="11553" y="312"/>
                    </a:cubicBezTo>
                    <a:cubicBezTo>
                      <a:pt x="17072" y="1587"/>
                      <a:pt x="20910" y="6848"/>
                      <a:pt x="20149" y="12108"/>
                    </a:cubicBezTo>
                    <a:close/>
                  </a:path>
                </a:pathLst>
              </a:custGeom>
              <a:gradFill flip="none" rotWithShape="1">
                <a:gsLst>
                  <a:gs pos="0">
                    <a:srgbClr val="FFFFFF">
                      <a:alpha val="0"/>
                    </a:srgbClr>
                  </a:gs>
                  <a:gs pos="100000">
                    <a:srgbClr val="FFFFFF">
                      <a:alpha val="0"/>
                    </a:srgbClr>
                  </a:gs>
                </a:gsLst>
                <a:lin ang="3245431"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4" name="Shape 4917"/>
              <p:cNvSpPr/>
              <p:nvPr/>
            </p:nvSpPr>
            <p:spPr>
              <a:xfrm>
                <a:off x="3323138" y="160674"/>
                <a:ext cx="4235" cy="4234"/>
              </a:xfrm>
              <a:custGeom>
                <a:avLst/>
                <a:gdLst/>
                <a:ahLst/>
                <a:cxnLst>
                  <a:cxn ang="0">
                    <a:pos x="wd2" y="hd2"/>
                  </a:cxn>
                  <a:cxn ang="5400000">
                    <a:pos x="wd2" y="hd2"/>
                  </a:cxn>
                  <a:cxn ang="10800000">
                    <a:pos x="wd2" y="hd2"/>
                  </a:cxn>
                  <a:cxn ang="16200000">
                    <a:pos x="wd2" y="hd2"/>
                  </a:cxn>
                </a:cxnLst>
                <a:rect l="0" t="0" r="r" b="b"/>
                <a:pathLst>
                  <a:path w="20227" h="19673" extrusionOk="0">
                    <a:moveTo>
                      <a:pt x="20135" y="12224"/>
                    </a:moveTo>
                    <a:cubicBezTo>
                      <a:pt x="19345" y="17506"/>
                      <a:pt x="14235" y="20676"/>
                      <a:pt x="8661" y="19385"/>
                    </a:cubicBezTo>
                    <a:cubicBezTo>
                      <a:pt x="3133" y="18093"/>
                      <a:pt x="-722" y="12693"/>
                      <a:pt x="114" y="7411"/>
                    </a:cubicBezTo>
                    <a:cubicBezTo>
                      <a:pt x="857" y="2128"/>
                      <a:pt x="6013" y="-924"/>
                      <a:pt x="11495" y="250"/>
                    </a:cubicBezTo>
                    <a:cubicBezTo>
                      <a:pt x="17069" y="1659"/>
                      <a:pt x="20878" y="7059"/>
                      <a:pt x="20135" y="12224"/>
                    </a:cubicBezTo>
                    <a:close/>
                  </a:path>
                </a:pathLst>
              </a:custGeom>
              <a:gradFill flip="none" rotWithShape="1">
                <a:gsLst>
                  <a:gs pos="0">
                    <a:srgbClr val="FFFFFF">
                      <a:alpha val="0"/>
                    </a:srgbClr>
                  </a:gs>
                  <a:gs pos="100000">
                    <a:srgbClr val="FFFFFF">
                      <a:alpha val="0"/>
                    </a:srgbClr>
                  </a:gs>
                </a:gsLst>
                <a:lin ang="3245431"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5" name="Shape 4918"/>
              <p:cNvSpPr/>
              <p:nvPr/>
            </p:nvSpPr>
            <p:spPr>
              <a:xfrm>
                <a:off x="0" y="3675785"/>
                <a:ext cx="6629346" cy="127052"/>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flip="none" rotWithShape="1">
                <a:gsLst>
                  <a:gs pos="0">
                    <a:srgbClr val="A2A3A8">
                      <a:alpha val="0"/>
                    </a:srgbClr>
                  </a:gs>
                  <a:gs pos="100000">
                    <a:srgbClr val="767678">
                      <a:alpha val="0"/>
                    </a:srgbClr>
                  </a:gs>
                </a:gsLst>
                <a:lin ang="5400000"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6" name="Shape 4919"/>
              <p:cNvSpPr/>
              <p:nvPr/>
            </p:nvSpPr>
            <p:spPr>
              <a:xfrm>
                <a:off x="0" y="3675785"/>
                <a:ext cx="6629346" cy="127052"/>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flip="none" rotWithShape="1">
                <a:gsLst>
                  <a:gs pos="0">
                    <a:srgbClr val="78797E">
                      <a:alpha val="0"/>
                    </a:srgbClr>
                  </a:gs>
                  <a:gs pos="100000">
                    <a:srgbClr val="78797E">
                      <a:alpha val="0"/>
                    </a:srgbClr>
                  </a:gs>
                </a:gsLst>
                <a:lin ang="0"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7" name="Shape 4920"/>
              <p:cNvSpPr/>
              <p:nvPr/>
            </p:nvSpPr>
            <p:spPr>
              <a:xfrm>
                <a:off x="0" y="3663078"/>
                <a:ext cx="6642045" cy="169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1122"/>
                    </a:lnTo>
                    <a:cubicBezTo>
                      <a:pt x="8" y="14633"/>
                      <a:pt x="19" y="18126"/>
                      <a:pt x="31" y="21600"/>
                    </a:cubicBezTo>
                    <a:lnTo>
                      <a:pt x="21584" y="21600"/>
                    </a:lnTo>
                    <a:cubicBezTo>
                      <a:pt x="21590" y="19964"/>
                      <a:pt x="21595" y="18346"/>
                      <a:pt x="21600" y="16729"/>
                    </a:cubicBezTo>
                    <a:cubicBezTo>
                      <a:pt x="21600" y="16729"/>
                      <a:pt x="21600" y="0"/>
                      <a:pt x="21600" y="0"/>
                    </a:cubicBezTo>
                    <a:close/>
                  </a:path>
                </a:pathLst>
              </a:custGeom>
              <a:gradFill flip="none" rotWithShape="1">
                <a:gsLst>
                  <a:gs pos="0">
                    <a:srgbClr val="78797E">
                      <a:alpha val="0"/>
                    </a:srgbClr>
                  </a:gs>
                  <a:gs pos="100000">
                    <a:srgbClr val="78797E">
                      <a:alpha val="0"/>
                    </a:srgbClr>
                  </a:gs>
                </a:gsLst>
                <a:lin ang="0"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8" name="Shape 4921"/>
              <p:cNvSpPr/>
              <p:nvPr/>
            </p:nvSpPr>
            <p:spPr>
              <a:xfrm>
                <a:off x="0" y="3675785"/>
                <a:ext cx="6629346" cy="3811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07" y="0"/>
                    </a:lnTo>
                    <a:lnTo>
                      <a:pt x="8865" y="0"/>
                    </a:lnTo>
                    <a:lnTo>
                      <a:pt x="0" y="0"/>
                    </a:lnTo>
                    <a:cubicBezTo>
                      <a:pt x="41" y="4916"/>
                      <a:pt x="104" y="9679"/>
                      <a:pt x="185" y="14234"/>
                    </a:cubicBezTo>
                    <a:lnTo>
                      <a:pt x="8866" y="14234"/>
                    </a:lnTo>
                    <a:cubicBezTo>
                      <a:pt x="8936" y="20957"/>
                      <a:pt x="9087" y="21600"/>
                      <a:pt x="9185" y="21600"/>
                    </a:cubicBezTo>
                    <a:lnTo>
                      <a:pt x="10373" y="21600"/>
                    </a:lnTo>
                    <a:lnTo>
                      <a:pt x="10516" y="21600"/>
                    </a:lnTo>
                    <a:lnTo>
                      <a:pt x="12287" y="21600"/>
                    </a:lnTo>
                    <a:cubicBezTo>
                      <a:pt x="12384" y="21600"/>
                      <a:pt x="12535" y="20957"/>
                      <a:pt x="12605" y="14234"/>
                    </a:cubicBezTo>
                    <a:lnTo>
                      <a:pt x="21415" y="14234"/>
                    </a:lnTo>
                    <a:cubicBezTo>
                      <a:pt x="21496" y="9679"/>
                      <a:pt x="21559" y="4916"/>
                      <a:pt x="21600" y="0"/>
                    </a:cubicBezTo>
                    <a:close/>
                  </a:path>
                </a:pathLst>
              </a:custGeom>
              <a:gradFill flip="none" rotWithShape="1">
                <a:gsLst>
                  <a:gs pos="0">
                    <a:srgbClr val="FFFFFF">
                      <a:alpha val="0"/>
                    </a:srgbClr>
                  </a:gs>
                  <a:gs pos="100000">
                    <a:srgbClr val="FFFFFF">
                      <a:alpha val="0"/>
                    </a:srgbClr>
                  </a:gs>
                </a:gsLst>
                <a:lin ang="0"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 name="Shape 4922"/>
              <p:cNvSpPr/>
              <p:nvPr/>
            </p:nvSpPr>
            <p:spPr>
              <a:xfrm>
                <a:off x="2751644" y="3663078"/>
                <a:ext cx="1109124" cy="338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617"/>
                    </a:lnTo>
                    <a:cubicBezTo>
                      <a:pt x="371" y="20919"/>
                      <a:pt x="876" y="21600"/>
                      <a:pt x="1513" y="21600"/>
                    </a:cubicBezTo>
                    <a:cubicBezTo>
                      <a:pt x="2014" y="21600"/>
                      <a:pt x="6673" y="21600"/>
                      <a:pt x="8626" y="21600"/>
                    </a:cubicBezTo>
                    <a:cubicBezTo>
                      <a:pt x="9152" y="21600"/>
                      <a:pt x="9482" y="21600"/>
                      <a:pt x="9482" y="21600"/>
                    </a:cubicBezTo>
                    <a:cubicBezTo>
                      <a:pt x="12053" y="21600"/>
                      <a:pt x="19560" y="21600"/>
                      <a:pt x="20087" y="21600"/>
                    </a:cubicBezTo>
                    <a:cubicBezTo>
                      <a:pt x="20724" y="21600"/>
                      <a:pt x="21229" y="20919"/>
                      <a:pt x="21600" y="10617"/>
                    </a:cubicBezTo>
                    <a:lnTo>
                      <a:pt x="21600" y="0"/>
                    </a:lnTo>
                    <a:cubicBezTo>
                      <a:pt x="21600" y="0"/>
                      <a:pt x="0" y="0"/>
                      <a:pt x="0" y="0"/>
                    </a:cubicBezTo>
                    <a:close/>
                  </a:path>
                </a:pathLst>
              </a:custGeom>
              <a:gradFill flip="none" rotWithShape="1">
                <a:gsLst>
                  <a:gs pos="0">
                    <a:srgbClr val="F6F7F8">
                      <a:alpha val="0"/>
                    </a:srgbClr>
                  </a:gs>
                  <a:gs pos="100000">
                    <a:srgbClr val="848589">
                      <a:alpha val="0"/>
                    </a:srgbClr>
                  </a:gs>
                </a:gsLst>
                <a:lin ang="38616"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0" name="Shape 4923"/>
              <p:cNvSpPr/>
              <p:nvPr/>
            </p:nvSpPr>
            <p:spPr>
              <a:xfrm>
                <a:off x="2738943" y="3692725"/>
                <a:ext cx="1130292" cy="21174"/>
              </a:xfrm>
              <a:custGeom>
                <a:avLst/>
                <a:gdLst/>
                <a:ahLst/>
                <a:cxnLst>
                  <a:cxn ang="0">
                    <a:pos x="wd2" y="hd2"/>
                  </a:cxn>
                  <a:cxn ang="5400000">
                    <a:pos x="wd2" y="hd2"/>
                  </a:cxn>
                  <a:cxn ang="10800000">
                    <a:pos x="wd2" y="hd2"/>
                  </a:cxn>
                  <a:cxn ang="16200000">
                    <a:pos x="wd2" y="hd2"/>
                  </a:cxn>
                </a:cxnLst>
                <a:rect l="0" t="0" r="r" b="b"/>
                <a:pathLst>
                  <a:path w="21600" h="21600" extrusionOk="0">
                    <a:moveTo>
                      <a:pt x="21396" y="0"/>
                    </a:moveTo>
                    <a:cubicBezTo>
                      <a:pt x="21010" y="14109"/>
                      <a:pt x="20506" y="15295"/>
                      <a:pt x="19895" y="15295"/>
                    </a:cubicBezTo>
                    <a:lnTo>
                      <a:pt x="9509" y="15295"/>
                    </a:lnTo>
                    <a:lnTo>
                      <a:pt x="8671" y="15295"/>
                    </a:lnTo>
                    <a:lnTo>
                      <a:pt x="1705" y="15295"/>
                    </a:lnTo>
                    <a:cubicBezTo>
                      <a:pt x="1094" y="15295"/>
                      <a:pt x="590" y="14109"/>
                      <a:pt x="204" y="0"/>
                    </a:cubicBezTo>
                    <a:lnTo>
                      <a:pt x="0" y="0"/>
                    </a:lnTo>
                    <a:lnTo>
                      <a:pt x="3" y="143"/>
                    </a:lnTo>
                    <a:lnTo>
                      <a:pt x="48" y="2032"/>
                    </a:lnTo>
                    <a:cubicBezTo>
                      <a:pt x="476" y="20167"/>
                      <a:pt x="1028" y="21600"/>
                      <a:pt x="1705" y="21600"/>
                    </a:cubicBezTo>
                    <a:lnTo>
                      <a:pt x="8671" y="21600"/>
                    </a:lnTo>
                    <a:lnTo>
                      <a:pt x="9509" y="21600"/>
                    </a:lnTo>
                    <a:lnTo>
                      <a:pt x="19895" y="21600"/>
                    </a:lnTo>
                    <a:cubicBezTo>
                      <a:pt x="20572" y="21600"/>
                      <a:pt x="21124" y="20167"/>
                      <a:pt x="21552" y="2032"/>
                    </a:cubicBezTo>
                    <a:lnTo>
                      <a:pt x="21597" y="143"/>
                    </a:lnTo>
                    <a:lnTo>
                      <a:pt x="21600" y="0"/>
                    </a:lnTo>
                    <a:cubicBezTo>
                      <a:pt x="21600" y="0"/>
                      <a:pt x="21396" y="0"/>
                      <a:pt x="21396" y="0"/>
                    </a:cubicBezTo>
                    <a:close/>
                  </a:path>
                </a:pathLst>
              </a:custGeom>
              <a:gradFill flip="none" rotWithShape="1">
                <a:gsLst>
                  <a:gs pos="0">
                    <a:srgbClr val="A5A7AA">
                      <a:alpha val="0"/>
                    </a:srgbClr>
                  </a:gs>
                  <a:gs pos="100000">
                    <a:srgbClr val="A5A7AA">
                      <a:alpha val="0"/>
                    </a:srgbClr>
                  </a:gs>
                </a:gsLst>
                <a:lin ang="0"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1" name="Shape 4924"/>
              <p:cNvSpPr/>
              <p:nvPr/>
            </p:nvSpPr>
            <p:spPr>
              <a:xfrm>
                <a:off x="2180148" y="3735076"/>
                <a:ext cx="63501" cy="12704"/>
              </a:xfrm>
              <a:custGeom>
                <a:avLst/>
                <a:gdLst/>
                <a:ahLst/>
                <a:cxnLst>
                  <a:cxn ang="0">
                    <a:pos x="wd2" y="hd2"/>
                  </a:cxn>
                  <a:cxn ang="5400000">
                    <a:pos x="wd2" y="hd2"/>
                  </a:cxn>
                  <a:cxn ang="10800000">
                    <a:pos x="wd2" y="hd2"/>
                  </a:cxn>
                  <a:cxn ang="16200000">
                    <a:pos x="wd2" y="hd2"/>
                  </a:cxn>
                </a:cxnLst>
                <a:rect l="0" t="0" r="r" b="b"/>
                <a:pathLst>
                  <a:path w="21317" h="21600" extrusionOk="0">
                    <a:moveTo>
                      <a:pt x="21300" y="10800"/>
                    </a:moveTo>
                    <a:cubicBezTo>
                      <a:pt x="21459" y="16780"/>
                      <a:pt x="20525" y="21600"/>
                      <a:pt x="19220" y="21600"/>
                    </a:cubicBezTo>
                    <a:lnTo>
                      <a:pt x="2668" y="21600"/>
                    </a:lnTo>
                    <a:cubicBezTo>
                      <a:pt x="1362" y="21600"/>
                      <a:pt x="177" y="16780"/>
                      <a:pt x="18" y="10800"/>
                    </a:cubicBezTo>
                    <a:lnTo>
                      <a:pt x="18" y="10800"/>
                    </a:lnTo>
                    <a:cubicBezTo>
                      <a:pt x="-141" y="4820"/>
                      <a:pt x="790" y="0"/>
                      <a:pt x="2096" y="0"/>
                    </a:cubicBezTo>
                    <a:lnTo>
                      <a:pt x="18648" y="0"/>
                    </a:lnTo>
                    <a:cubicBezTo>
                      <a:pt x="19951" y="0"/>
                      <a:pt x="21139" y="4820"/>
                      <a:pt x="21300" y="10800"/>
                    </a:cubicBezTo>
                    <a:cubicBezTo>
                      <a:pt x="21300" y="10800"/>
                      <a:pt x="21300" y="10800"/>
                      <a:pt x="21300" y="10800"/>
                    </a:cubicBezTo>
                    <a:close/>
                  </a:path>
                </a:pathLst>
              </a:custGeom>
              <a:gradFill flip="none" rotWithShape="1">
                <a:gsLst>
                  <a:gs pos="0">
                    <a:srgbClr val="5E6164">
                      <a:alpha val="0"/>
                    </a:srgbClr>
                  </a:gs>
                  <a:gs pos="100000">
                    <a:srgbClr val="767678">
                      <a:alpha val="0"/>
                    </a:srgbClr>
                  </a:gs>
                </a:gsLst>
                <a:lin ang="5400000"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2" name="Shape 4925"/>
              <p:cNvSpPr/>
              <p:nvPr/>
            </p:nvSpPr>
            <p:spPr>
              <a:xfrm>
                <a:off x="4364530" y="3735076"/>
                <a:ext cx="63501" cy="12704"/>
              </a:xfrm>
              <a:custGeom>
                <a:avLst/>
                <a:gdLst/>
                <a:ahLst/>
                <a:cxnLst>
                  <a:cxn ang="0">
                    <a:pos x="wd2" y="hd2"/>
                  </a:cxn>
                  <a:cxn ang="5400000">
                    <a:pos x="wd2" y="hd2"/>
                  </a:cxn>
                  <a:cxn ang="10800000">
                    <a:pos x="wd2" y="hd2"/>
                  </a:cxn>
                  <a:cxn ang="16200000">
                    <a:pos x="wd2" y="hd2"/>
                  </a:cxn>
                </a:cxnLst>
                <a:rect l="0" t="0" r="r" b="b"/>
                <a:pathLst>
                  <a:path w="21317" h="21600" extrusionOk="0">
                    <a:moveTo>
                      <a:pt x="17" y="10800"/>
                    </a:moveTo>
                    <a:cubicBezTo>
                      <a:pt x="-139" y="16780"/>
                      <a:pt x="792" y="21600"/>
                      <a:pt x="2095" y="21600"/>
                    </a:cubicBezTo>
                    <a:lnTo>
                      <a:pt x="18650" y="21600"/>
                    </a:lnTo>
                    <a:cubicBezTo>
                      <a:pt x="19955" y="21600"/>
                      <a:pt x="21143" y="16780"/>
                      <a:pt x="21300" y="10800"/>
                    </a:cubicBezTo>
                    <a:lnTo>
                      <a:pt x="21300" y="10800"/>
                    </a:lnTo>
                    <a:cubicBezTo>
                      <a:pt x="21461" y="4820"/>
                      <a:pt x="20527" y="0"/>
                      <a:pt x="19222" y="0"/>
                    </a:cubicBezTo>
                    <a:lnTo>
                      <a:pt x="2672" y="0"/>
                    </a:lnTo>
                    <a:cubicBezTo>
                      <a:pt x="1367" y="0"/>
                      <a:pt x="179" y="4820"/>
                      <a:pt x="17" y="10800"/>
                    </a:cubicBezTo>
                    <a:cubicBezTo>
                      <a:pt x="17" y="10800"/>
                      <a:pt x="17" y="10800"/>
                      <a:pt x="17" y="10800"/>
                    </a:cubicBezTo>
                    <a:close/>
                  </a:path>
                </a:pathLst>
              </a:custGeom>
              <a:gradFill flip="none" rotWithShape="1">
                <a:gsLst>
                  <a:gs pos="0">
                    <a:srgbClr val="5E6164">
                      <a:alpha val="0"/>
                    </a:srgbClr>
                  </a:gs>
                  <a:gs pos="100000">
                    <a:srgbClr val="767678">
                      <a:alpha val="0"/>
                    </a:srgbClr>
                  </a:gs>
                </a:gsLst>
                <a:lin ang="5400000"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3" name="Shape 4926"/>
              <p:cNvSpPr/>
              <p:nvPr/>
            </p:nvSpPr>
            <p:spPr>
              <a:xfrm>
                <a:off x="29632" y="3675785"/>
                <a:ext cx="6595480" cy="25410"/>
              </a:xfrm>
              <a:custGeom>
                <a:avLst/>
                <a:gdLst/>
                <a:ahLst/>
                <a:cxnLst>
                  <a:cxn ang="0">
                    <a:pos x="wd2" y="hd2"/>
                  </a:cxn>
                  <a:cxn ang="5400000">
                    <a:pos x="wd2" y="hd2"/>
                  </a:cxn>
                  <a:cxn ang="10800000">
                    <a:pos x="wd2" y="hd2"/>
                  </a:cxn>
                  <a:cxn ang="16200000">
                    <a:pos x="wd2" y="hd2"/>
                  </a:cxn>
                </a:cxnLst>
                <a:rect l="0" t="0" r="r" b="b"/>
                <a:pathLst>
                  <a:path w="21600" h="21600" extrusionOk="0">
                    <a:moveTo>
                      <a:pt x="8852" y="6062"/>
                    </a:moveTo>
                    <a:lnTo>
                      <a:pt x="8913" y="6062"/>
                    </a:lnTo>
                    <a:cubicBezTo>
                      <a:pt x="8980" y="20420"/>
                      <a:pt x="9067" y="21600"/>
                      <a:pt x="9174" y="21600"/>
                    </a:cubicBezTo>
                    <a:lnTo>
                      <a:pt x="10368" y="21600"/>
                    </a:lnTo>
                    <a:lnTo>
                      <a:pt x="10512" y="21600"/>
                    </a:lnTo>
                    <a:lnTo>
                      <a:pt x="12291" y="21600"/>
                    </a:lnTo>
                    <a:cubicBezTo>
                      <a:pt x="12398" y="21600"/>
                      <a:pt x="12486" y="20420"/>
                      <a:pt x="12552" y="6062"/>
                    </a:cubicBezTo>
                    <a:lnTo>
                      <a:pt x="12613" y="6062"/>
                    </a:lnTo>
                    <a:lnTo>
                      <a:pt x="21556" y="6062"/>
                    </a:lnTo>
                    <a:cubicBezTo>
                      <a:pt x="21571" y="4807"/>
                      <a:pt x="21587" y="2874"/>
                      <a:pt x="21600" y="0"/>
                    </a:cubicBezTo>
                    <a:lnTo>
                      <a:pt x="12613" y="0"/>
                    </a:lnTo>
                    <a:lnTo>
                      <a:pt x="12544" y="0"/>
                    </a:lnTo>
                    <a:cubicBezTo>
                      <a:pt x="12482" y="14521"/>
                      <a:pt x="12397" y="15525"/>
                      <a:pt x="12291" y="15525"/>
                    </a:cubicBezTo>
                    <a:cubicBezTo>
                      <a:pt x="12203" y="15525"/>
                      <a:pt x="10943" y="15525"/>
                      <a:pt x="10512" y="15525"/>
                    </a:cubicBezTo>
                    <a:cubicBezTo>
                      <a:pt x="10512" y="15525"/>
                      <a:pt x="10456" y="15525"/>
                      <a:pt x="10368" y="15525"/>
                    </a:cubicBezTo>
                    <a:cubicBezTo>
                      <a:pt x="10040" y="15525"/>
                      <a:pt x="9258" y="15525"/>
                      <a:pt x="9174" y="15525"/>
                    </a:cubicBezTo>
                    <a:cubicBezTo>
                      <a:pt x="9068" y="15525"/>
                      <a:pt x="8984" y="14521"/>
                      <a:pt x="8922" y="0"/>
                    </a:cubicBezTo>
                    <a:lnTo>
                      <a:pt x="8852" y="0"/>
                    </a:lnTo>
                    <a:lnTo>
                      <a:pt x="0" y="0"/>
                    </a:lnTo>
                    <a:cubicBezTo>
                      <a:pt x="0" y="0"/>
                      <a:pt x="16" y="3188"/>
                      <a:pt x="35" y="6062"/>
                    </a:cubicBezTo>
                    <a:cubicBezTo>
                      <a:pt x="35" y="6062"/>
                      <a:pt x="8852" y="6062"/>
                      <a:pt x="8852" y="6062"/>
                    </a:cubicBezTo>
                    <a:close/>
                  </a:path>
                </a:pathLst>
              </a:custGeom>
              <a:gradFill flip="none" rotWithShape="1">
                <a:gsLst>
                  <a:gs pos="0">
                    <a:srgbClr val="C2C4C6">
                      <a:alpha val="0"/>
                    </a:srgbClr>
                  </a:gs>
                  <a:gs pos="100000">
                    <a:srgbClr val="C2C4C6">
                      <a:alpha val="0"/>
                    </a:srgbClr>
                  </a:gs>
                </a:gsLst>
                <a:lin ang="0" scaled="0"/>
              </a:gra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4" name="Shape 4927"/>
              <p:cNvSpPr/>
              <p:nvPr/>
            </p:nvSpPr>
            <p:spPr>
              <a:xfrm>
                <a:off x="880526" y="262316"/>
                <a:ext cx="4885227" cy="3066193"/>
              </a:xfrm>
              <a:custGeom>
                <a:avLst/>
                <a:gdLst/>
                <a:ahLst/>
                <a:cxnLst>
                  <a:cxn ang="0">
                    <a:pos x="wd2" y="hd2"/>
                  </a:cxn>
                  <a:cxn ang="5400000">
                    <a:pos x="wd2" y="hd2"/>
                  </a:cxn>
                  <a:cxn ang="10800000">
                    <a:pos x="wd2" y="hd2"/>
                  </a:cxn>
                  <a:cxn ang="16200000">
                    <a:pos x="wd2" y="hd2"/>
                  </a:cxn>
                </a:cxnLst>
                <a:rect l="0" t="0" r="r" b="b"/>
                <a:pathLst>
                  <a:path w="21600" h="21600" extrusionOk="0">
                    <a:moveTo>
                      <a:pt x="21600" y="21551"/>
                    </a:moveTo>
                    <a:cubicBezTo>
                      <a:pt x="21600" y="21578"/>
                      <a:pt x="21586" y="21600"/>
                      <a:pt x="21569" y="21600"/>
                    </a:cubicBezTo>
                    <a:lnTo>
                      <a:pt x="31" y="21600"/>
                    </a:lnTo>
                    <a:cubicBezTo>
                      <a:pt x="14" y="21600"/>
                      <a:pt x="0" y="21578"/>
                      <a:pt x="0" y="21551"/>
                    </a:cubicBezTo>
                    <a:lnTo>
                      <a:pt x="0" y="49"/>
                    </a:lnTo>
                    <a:cubicBezTo>
                      <a:pt x="0" y="22"/>
                      <a:pt x="14" y="0"/>
                      <a:pt x="31" y="0"/>
                    </a:cubicBezTo>
                    <a:lnTo>
                      <a:pt x="21569" y="0"/>
                    </a:lnTo>
                    <a:cubicBezTo>
                      <a:pt x="21586" y="0"/>
                      <a:pt x="21600" y="22"/>
                      <a:pt x="21600" y="49"/>
                    </a:cubicBezTo>
                    <a:cubicBezTo>
                      <a:pt x="21600" y="49"/>
                      <a:pt x="21600" y="21551"/>
                      <a:pt x="21600" y="21551"/>
                    </a:cubicBezTo>
                    <a:close/>
                  </a:path>
                </a:pathLst>
              </a:custGeom>
              <a:solidFill>
                <a:srgbClr val="FFFFFF"/>
              </a:solidFill>
              <a:ln w="12700" cap="flat">
                <a:solidFill>
                  <a:srgbClr val="7D7F82"/>
                </a:solidFill>
                <a:prstDash val="solid"/>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29" name="Shape 4929"/>
            <p:cNvSpPr/>
            <p:nvPr/>
          </p:nvSpPr>
          <p:spPr>
            <a:xfrm>
              <a:off x="880525" y="271046"/>
              <a:ext cx="4880994" cy="3053489"/>
            </a:xfrm>
            <a:prstGeom prst="rect">
              <a:avLst/>
            </a:prstGeom>
            <a:solidFill>
              <a:srgbClr val="C1C6CA"/>
            </a:soli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pic>
          <p:nvPicPr>
            <p:cNvPr id="30" name="01_-Full-Page-for-16x9.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72058" y="557938"/>
              <a:ext cx="4889460" cy="24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1" name="Shape 4931"/>
            <p:cNvSpPr/>
            <p:nvPr/>
          </p:nvSpPr>
          <p:spPr>
            <a:xfrm>
              <a:off x="3031042" y="63528"/>
              <a:ext cx="2933676" cy="3582872"/>
            </a:xfrm>
            <a:custGeom>
              <a:avLst/>
              <a:gdLst/>
              <a:ahLst/>
              <a:cxnLst>
                <a:cxn ang="0">
                  <a:pos x="wd2" y="hd2"/>
                </a:cxn>
                <a:cxn ang="5400000">
                  <a:pos x="wd2" y="hd2"/>
                </a:cxn>
                <a:cxn ang="10800000">
                  <a:pos x="wd2" y="hd2"/>
                </a:cxn>
                <a:cxn ang="16200000">
                  <a:pos x="wd2" y="hd2"/>
                </a:cxn>
              </a:cxnLst>
              <a:rect l="0" t="0" r="r" b="b"/>
              <a:pathLst>
                <a:path w="21600" h="21600" extrusionOk="0">
                  <a:moveTo>
                    <a:pt x="21600" y="21266"/>
                  </a:moveTo>
                  <a:lnTo>
                    <a:pt x="21600" y="21236"/>
                  </a:lnTo>
                  <a:lnTo>
                    <a:pt x="21600" y="21100"/>
                  </a:lnTo>
                  <a:lnTo>
                    <a:pt x="21600" y="834"/>
                  </a:lnTo>
                  <a:cubicBezTo>
                    <a:pt x="21600" y="374"/>
                    <a:pt x="21143" y="0"/>
                    <a:pt x="20581" y="0"/>
                  </a:cubicBezTo>
                  <a:lnTo>
                    <a:pt x="14299" y="0"/>
                  </a:lnTo>
                  <a:lnTo>
                    <a:pt x="0" y="21600"/>
                  </a:lnTo>
                  <a:lnTo>
                    <a:pt x="21192" y="21600"/>
                  </a:lnTo>
                  <a:cubicBezTo>
                    <a:pt x="21417" y="21600"/>
                    <a:pt x="21600" y="21450"/>
                    <a:pt x="21600" y="21266"/>
                  </a:cubicBezTo>
                  <a:close/>
                </a:path>
              </a:pathLst>
            </a:custGeom>
            <a:solidFill>
              <a:srgbClr val="FFFFFF">
                <a:alpha val="40000"/>
              </a:srgbClr>
            </a:soli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2" name="Rectángulo 1"/>
          <p:cNvSpPr/>
          <p:nvPr/>
        </p:nvSpPr>
        <p:spPr>
          <a:xfrm>
            <a:off x="304800" y="2325307"/>
            <a:ext cx="3748584" cy="1815882"/>
          </a:xfrm>
          <a:prstGeom prst="rect">
            <a:avLst/>
          </a:prstGeom>
        </p:spPr>
        <p:txBody>
          <a:bodyPr wrap="square">
            <a:spAutoFit/>
          </a:bodyPr>
          <a:lstStyle/>
          <a:p>
            <a:pPr algn="just">
              <a:lnSpc>
                <a:spcPct val="100000"/>
              </a:lnSpc>
              <a:defRPr sz="1800">
                <a:solidFill>
                  <a:srgbClr val="000000"/>
                </a:solidFill>
              </a:defRPr>
            </a:pPr>
            <a:r>
              <a:rPr lang="es-MX" sz="1600" dirty="0">
                <a:solidFill>
                  <a:schemeClr val="bg1"/>
                </a:solidFill>
              </a:rPr>
              <a:t>El centro de información y documentación municipal especializado en transparencia acceso a la información pública gubernamental</a:t>
            </a:r>
            <a:r>
              <a:rPr lang="es-MX" sz="1600" kern="0" dirty="0">
                <a:solidFill>
                  <a:schemeClr val="bg1"/>
                </a:solidFill>
              </a:rPr>
              <a:t>, </a:t>
            </a:r>
            <a:r>
              <a:rPr lang="es-MX" sz="1600" kern="0" dirty="0"/>
              <a:t>deberá con mobiliario ergonómico y con colores contrastantes </a:t>
            </a:r>
            <a:r>
              <a:rPr lang="es-MX" sz="1600" kern="0" dirty="0">
                <a:solidFill>
                  <a:schemeClr val="bg1"/>
                </a:solidFill>
              </a:rPr>
              <a:t>que le darán un toque de modernidad e invitarán al goce de la lectura.</a:t>
            </a:r>
          </a:p>
        </p:txBody>
      </p:sp>
      <p:grpSp>
        <p:nvGrpSpPr>
          <p:cNvPr id="91" name="Group 212"/>
          <p:cNvGrpSpPr>
            <a:grpSpLocks/>
          </p:cNvGrpSpPr>
          <p:nvPr/>
        </p:nvGrpSpPr>
        <p:grpSpPr bwMode="auto">
          <a:xfrm>
            <a:off x="198776" y="1597750"/>
            <a:ext cx="497416" cy="522817"/>
            <a:chOff x="0" y="0"/>
            <a:chExt cx="997372" cy="1046131"/>
          </a:xfrm>
        </p:grpSpPr>
        <p:sp>
          <p:nvSpPr>
            <p:cNvPr id="92" name="Shape 209"/>
            <p:cNvSpPr/>
            <p:nvPr/>
          </p:nvSpPr>
          <p:spPr>
            <a:xfrm>
              <a:off x="0" y="0"/>
              <a:ext cx="997372" cy="1046131"/>
            </a:xfrm>
            <a:custGeom>
              <a:avLst/>
              <a:gdLst/>
              <a:ahLst/>
              <a:cxnLst>
                <a:cxn ang="0">
                  <a:pos x="wd2" y="hd2"/>
                </a:cxn>
                <a:cxn ang="5400000">
                  <a:pos x="wd2" y="hd2"/>
                </a:cxn>
                <a:cxn ang="10800000">
                  <a:pos x="wd2" y="hd2"/>
                </a:cxn>
                <a:cxn ang="16200000">
                  <a:pos x="wd2" y="hd2"/>
                </a:cxn>
              </a:cxnLst>
              <a:rect l="0" t="0" r="r" b="b"/>
              <a:pathLst>
                <a:path w="21600" h="21600" extrusionOk="0">
                  <a:moveTo>
                    <a:pt x="1667" y="15546"/>
                  </a:moveTo>
                  <a:cubicBezTo>
                    <a:pt x="1733" y="15695"/>
                    <a:pt x="1802" y="15841"/>
                    <a:pt x="1875" y="15986"/>
                  </a:cubicBezTo>
                  <a:cubicBezTo>
                    <a:pt x="3548" y="19307"/>
                    <a:pt x="7108" y="21600"/>
                    <a:pt x="11229" y="21600"/>
                  </a:cubicBezTo>
                  <a:cubicBezTo>
                    <a:pt x="16957" y="21600"/>
                    <a:pt x="21600" y="17171"/>
                    <a:pt x="21600" y="11709"/>
                  </a:cubicBezTo>
                  <a:cubicBezTo>
                    <a:pt x="21600" y="10341"/>
                    <a:pt x="21309" y="9038"/>
                    <a:pt x="20783" y="7853"/>
                  </a:cubicBezTo>
                  <a:lnTo>
                    <a:pt x="19725" y="5614"/>
                  </a:lnTo>
                  <a:cubicBezTo>
                    <a:pt x="18052" y="2293"/>
                    <a:pt x="14492" y="0"/>
                    <a:pt x="10371" y="0"/>
                  </a:cubicBezTo>
                  <a:cubicBezTo>
                    <a:pt x="4643" y="0"/>
                    <a:pt x="0" y="4429"/>
                    <a:pt x="0" y="9891"/>
                  </a:cubicBezTo>
                  <a:cubicBezTo>
                    <a:pt x="0" y="11261"/>
                    <a:pt x="292" y="12566"/>
                    <a:pt x="820" y="13752"/>
                  </a:cubicBezTo>
                  <a:cubicBezTo>
                    <a:pt x="820" y="13752"/>
                    <a:pt x="1667" y="15546"/>
                    <a:pt x="1667" y="15546"/>
                  </a:cubicBezTo>
                  <a:close/>
                </a:path>
              </a:pathLst>
            </a:custGeom>
            <a:solidFill>
              <a:schemeClr val="accent5"/>
            </a:soli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10"/>
            <p:cNvSpPr/>
            <p:nvPr/>
          </p:nvSpPr>
          <p:spPr>
            <a:xfrm>
              <a:off x="38196" y="292240"/>
              <a:ext cx="925223" cy="673418"/>
            </a:xfrm>
            <a:custGeom>
              <a:avLst/>
              <a:gdLst/>
              <a:ahLst/>
              <a:cxnLst>
                <a:cxn ang="0">
                  <a:pos x="wd2" y="hd2"/>
                </a:cxn>
                <a:cxn ang="5400000">
                  <a:pos x="wd2" y="hd2"/>
                </a:cxn>
                <a:cxn ang="10800000">
                  <a:pos x="wd2" y="hd2"/>
                </a:cxn>
                <a:cxn ang="16200000">
                  <a:pos x="wd2" y="hd2"/>
                </a:cxn>
              </a:cxnLst>
              <a:rect l="0" t="0" r="r" b="b"/>
              <a:pathLst>
                <a:path w="21600" h="21600" extrusionOk="0">
                  <a:moveTo>
                    <a:pt x="21253" y="2123"/>
                  </a:moveTo>
                  <a:lnTo>
                    <a:pt x="20560" y="0"/>
                  </a:lnTo>
                  <a:cubicBezTo>
                    <a:pt x="21121" y="1837"/>
                    <a:pt x="21431" y="3854"/>
                    <a:pt x="21431" y="5972"/>
                  </a:cubicBezTo>
                  <a:cubicBezTo>
                    <a:pt x="21431" y="14474"/>
                    <a:pt x="16436" y="21366"/>
                    <a:pt x="10275" y="21366"/>
                  </a:cubicBezTo>
                  <a:cubicBezTo>
                    <a:pt x="5658" y="21366"/>
                    <a:pt x="1696" y="17496"/>
                    <a:pt x="0" y="11978"/>
                  </a:cubicBezTo>
                  <a:cubicBezTo>
                    <a:pt x="0" y="11979"/>
                    <a:pt x="0" y="11979"/>
                    <a:pt x="0" y="11980"/>
                  </a:cubicBezTo>
                  <a:lnTo>
                    <a:pt x="905" y="14750"/>
                  </a:lnTo>
                  <a:cubicBezTo>
                    <a:pt x="2942" y="18884"/>
                    <a:pt x="6379" y="21600"/>
                    <a:pt x="10275" y="21600"/>
                  </a:cubicBezTo>
                  <a:cubicBezTo>
                    <a:pt x="16530" y="21600"/>
                    <a:pt x="21600" y="14603"/>
                    <a:pt x="21600" y="5972"/>
                  </a:cubicBezTo>
                  <a:cubicBezTo>
                    <a:pt x="21600" y="4644"/>
                    <a:pt x="21479" y="3354"/>
                    <a:pt x="21253" y="2123"/>
                  </a:cubicBezTo>
                  <a:close/>
                </a:path>
              </a:pathLst>
            </a:custGeom>
            <a:solidFill>
              <a:srgbClr val="FFFB7D"/>
            </a:solidFill>
            <a:ln w="3175" cap="flat">
              <a:solidFill>
                <a:schemeClr val="bg1"/>
              </a:solid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11"/>
            <p:cNvSpPr/>
            <p:nvPr/>
          </p:nvSpPr>
          <p:spPr>
            <a:xfrm>
              <a:off x="0" y="0"/>
              <a:ext cx="959176" cy="95718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6"/>
            </a:soli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95" name="132 Rectángulo"/>
          <p:cNvSpPr/>
          <p:nvPr/>
        </p:nvSpPr>
        <p:spPr>
          <a:xfrm>
            <a:off x="281698" y="1659103"/>
            <a:ext cx="327334" cy="400110"/>
          </a:xfrm>
          <a:prstGeom prst="rect">
            <a:avLst/>
          </a:prstGeom>
        </p:spPr>
        <p:txBody>
          <a:bodyPr wrap="none">
            <a:spAutoFit/>
          </a:bodyPr>
          <a:lstStyle/>
          <a:p>
            <a:r>
              <a:rPr lang="es-MX" sz="2000" b="1" dirty="0" smtClean="0">
                <a:solidFill>
                  <a:schemeClr val="bg1"/>
                </a:solidFill>
                <a:sym typeface="Arimo" charset="0"/>
              </a:rPr>
              <a:t>1</a:t>
            </a:r>
            <a:endParaRPr lang="es-MX" sz="2000" dirty="0">
              <a:solidFill>
                <a:schemeClr val="bg1"/>
              </a:solidFill>
            </a:endParaRPr>
          </a:p>
        </p:txBody>
      </p:sp>
      <p:sp>
        <p:nvSpPr>
          <p:cNvPr id="96" name="Shape 3490"/>
          <p:cNvSpPr>
            <a:spLocks noChangeArrowheads="1"/>
          </p:cNvSpPr>
          <p:nvPr/>
        </p:nvSpPr>
        <p:spPr bwMode="auto">
          <a:xfrm>
            <a:off x="4742291" y="2299846"/>
            <a:ext cx="4173110" cy="60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lvl1pPr algn="l">
              <a:lnSpc>
                <a:spcPct val="130000"/>
              </a:lnSpc>
              <a:spcBef>
                <a:spcPts val="2000"/>
              </a:spcBef>
              <a:defRPr sz="2000">
                <a:solidFill>
                  <a:srgbClr val="21282F"/>
                </a:solidFill>
                <a:latin typeface="Arimo"/>
                <a:ea typeface="Arimo"/>
                <a:cs typeface="Arimo"/>
                <a:sym typeface="Arimo"/>
              </a:defRPr>
            </a:lvl1pPr>
          </a:lstStyle>
          <a:p>
            <a:pPr algn="just">
              <a:lnSpc>
                <a:spcPct val="100000"/>
              </a:lnSpc>
              <a:defRPr sz="1800">
                <a:solidFill>
                  <a:srgbClr val="000000"/>
                </a:solidFill>
              </a:defRPr>
            </a:pPr>
            <a:r>
              <a:rPr lang="es-MX" sz="1600" dirty="0">
                <a:solidFill>
                  <a:srgbClr val="000000"/>
                </a:solidFill>
              </a:rPr>
              <a:t>Deberá </a:t>
            </a:r>
            <a:r>
              <a:rPr lang="es-MX" sz="1600" dirty="0">
                <a:solidFill>
                  <a:schemeClr val="bg1"/>
                </a:solidFill>
              </a:rPr>
              <a:t>contar con un  software especializado </a:t>
            </a:r>
            <a:r>
              <a:rPr lang="es-MX" sz="1600" dirty="0">
                <a:solidFill>
                  <a:srgbClr val="000000"/>
                </a:solidFill>
              </a:rPr>
              <a:t>para la organización técnica y automatización de los procesos y servicios de las bibliotecas más modernas del mundo con normas y estándares internacionales que permitirán el intercambio de información con otros municipios, entidades afines y similares, además de permitir la accesibilidad para personas con capacidades diferentes y sus contenidos deberán tener un alcance multicultural.</a:t>
            </a:r>
          </a:p>
        </p:txBody>
      </p:sp>
      <p:grpSp>
        <p:nvGrpSpPr>
          <p:cNvPr id="101" name="Group 235"/>
          <p:cNvGrpSpPr>
            <a:grpSpLocks/>
          </p:cNvGrpSpPr>
          <p:nvPr/>
        </p:nvGrpSpPr>
        <p:grpSpPr bwMode="auto">
          <a:xfrm>
            <a:off x="5088332" y="344571"/>
            <a:ext cx="499533" cy="522817"/>
            <a:chOff x="0" y="0"/>
            <a:chExt cx="997372" cy="1046131"/>
          </a:xfrm>
        </p:grpSpPr>
        <p:sp>
          <p:nvSpPr>
            <p:cNvPr id="102" name="Shape 232"/>
            <p:cNvSpPr/>
            <p:nvPr/>
          </p:nvSpPr>
          <p:spPr>
            <a:xfrm>
              <a:off x="0" y="0"/>
              <a:ext cx="997372" cy="1046131"/>
            </a:xfrm>
            <a:custGeom>
              <a:avLst/>
              <a:gdLst/>
              <a:ahLst/>
              <a:cxnLst>
                <a:cxn ang="0">
                  <a:pos x="wd2" y="hd2"/>
                </a:cxn>
                <a:cxn ang="5400000">
                  <a:pos x="wd2" y="hd2"/>
                </a:cxn>
                <a:cxn ang="10800000">
                  <a:pos x="wd2" y="hd2"/>
                </a:cxn>
                <a:cxn ang="16200000">
                  <a:pos x="wd2" y="hd2"/>
                </a:cxn>
              </a:cxnLst>
              <a:rect l="0" t="0" r="r" b="b"/>
              <a:pathLst>
                <a:path w="21600" h="21600" extrusionOk="0">
                  <a:moveTo>
                    <a:pt x="1667" y="15546"/>
                  </a:moveTo>
                  <a:cubicBezTo>
                    <a:pt x="1733" y="15695"/>
                    <a:pt x="1802" y="15841"/>
                    <a:pt x="1875" y="15986"/>
                  </a:cubicBezTo>
                  <a:cubicBezTo>
                    <a:pt x="3548" y="19307"/>
                    <a:pt x="7108" y="21600"/>
                    <a:pt x="11229" y="21600"/>
                  </a:cubicBezTo>
                  <a:cubicBezTo>
                    <a:pt x="16957" y="21600"/>
                    <a:pt x="21600" y="17171"/>
                    <a:pt x="21600" y="11709"/>
                  </a:cubicBezTo>
                  <a:cubicBezTo>
                    <a:pt x="21600" y="10341"/>
                    <a:pt x="21309" y="9038"/>
                    <a:pt x="20783" y="7853"/>
                  </a:cubicBezTo>
                  <a:lnTo>
                    <a:pt x="19725" y="5614"/>
                  </a:lnTo>
                  <a:cubicBezTo>
                    <a:pt x="18052" y="2293"/>
                    <a:pt x="14492" y="0"/>
                    <a:pt x="10371" y="0"/>
                  </a:cubicBezTo>
                  <a:cubicBezTo>
                    <a:pt x="4643" y="0"/>
                    <a:pt x="0" y="4429"/>
                    <a:pt x="0" y="9891"/>
                  </a:cubicBezTo>
                  <a:cubicBezTo>
                    <a:pt x="0" y="11261"/>
                    <a:pt x="292" y="12566"/>
                    <a:pt x="820" y="13752"/>
                  </a:cubicBezTo>
                  <a:cubicBezTo>
                    <a:pt x="820" y="13752"/>
                    <a:pt x="1667" y="15546"/>
                    <a:pt x="1667" y="15546"/>
                  </a:cubicBezTo>
                  <a:close/>
                </a:path>
              </a:pathLst>
            </a:custGeom>
            <a:solidFill>
              <a:schemeClr val="accent4"/>
            </a:soli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3" name="Shape 233"/>
            <p:cNvSpPr/>
            <p:nvPr/>
          </p:nvSpPr>
          <p:spPr>
            <a:xfrm>
              <a:off x="38034" y="292240"/>
              <a:ext cx="925529" cy="673418"/>
            </a:xfrm>
            <a:custGeom>
              <a:avLst/>
              <a:gdLst/>
              <a:ahLst/>
              <a:cxnLst>
                <a:cxn ang="0">
                  <a:pos x="wd2" y="hd2"/>
                </a:cxn>
                <a:cxn ang="5400000">
                  <a:pos x="wd2" y="hd2"/>
                </a:cxn>
                <a:cxn ang="10800000">
                  <a:pos x="wd2" y="hd2"/>
                </a:cxn>
                <a:cxn ang="16200000">
                  <a:pos x="wd2" y="hd2"/>
                </a:cxn>
              </a:cxnLst>
              <a:rect l="0" t="0" r="r" b="b"/>
              <a:pathLst>
                <a:path w="21600" h="21600" extrusionOk="0">
                  <a:moveTo>
                    <a:pt x="21253" y="2123"/>
                  </a:moveTo>
                  <a:lnTo>
                    <a:pt x="20560" y="0"/>
                  </a:lnTo>
                  <a:cubicBezTo>
                    <a:pt x="21121" y="1837"/>
                    <a:pt x="21431" y="3854"/>
                    <a:pt x="21431" y="5972"/>
                  </a:cubicBezTo>
                  <a:cubicBezTo>
                    <a:pt x="21431" y="14474"/>
                    <a:pt x="16436" y="21366"/>
                    <a:pt x="10275" y="21366"/>
                  </a:cubicBezTo>
                  <a:cubicBezTo>
                    <a:pt x="5658" y="21366"/>
                    <a:pt x="1696" y="17496"/>
                    <a:pt x="0" y="11978"/>
                  </a:cubicBezTo>
                  <a:cubicBezTo>
                    <a:pt x="0" y="11979"/>
                    <a:pt x="0" y="11979"/>
                    <a:pt x="0" y="11980"/>
                  </a:cubicBezTo>
                  <a:lnTo>
                    <a:pt x="905" y="14750"/>
                  </a:lnTo>
                  <a:cubicBezTo>
                    <a:pt x="2942" y="18884"/>
                    <a:pt x="6379" y="21600"/>
                    <a:pt x="10275" y="21600"/>
                  </a:cubicBezTo>
                  <a:cubicBezTo>
                    <a:pt x="16530" y="21600"/>
                    <a:pt x="21600" y="14603"/>
                    <a:pt x="21600" y="5972"/>
                  </a:cubicBezTo>
                  <a:cubicBezTo>
                    <a:pt x="21600" y="4644"/>
                    <a:pt x="21479" y="3354"/>
                    <a:pt x="21253" y="2123"/>
                  </a:cubicBezTo>
                  <a:close/>
                </a:path>
              </a:pathLst>
            </a:custGeom>
            <a:solidFill>
              <a:srgbClr val="C5F398"/>
            </a:solidFill>
            <a:ln w="3175" cap="flat">
              <a:solidFill>
                <a:schemeClr val="accent6">
                  <a:lumMod val="20000"/>
                  <a:lumOff val="80000"/>
                </a:schemeClr>
              </a:solid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34"/>
            <p:cNvSpPr/>
            <p:nvPr/>
          </p:nvSpPr>
          <p:spPr>
            <a:xfrm>
              <a:off x="0" y="0"/>
              <a:ext cx="959335" cy="95718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5"/>
            </a:solidFill>
            <a:ln w="12700" cap="flat">
              <a:noFill/>
              <a:miter lim="400000"/>
            </a:ln>
            <a:effectLst/>
          </p:spPr>
          <p:txBody>
            <a:bodyPr lIns="38100" tIns="38100" rIns="38100" bIns="38100" anchor="ctr"/>
            <a:lstStyle/>
            <a:p>
              <a:pPr algn="ctr" defTabSz="22858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105" name="133 Rectángulo"/>
          <p:cNvSpPr/>
          <p:nvPr/>
        </p:nvSpPr>
        <p:spPr>
          <a:xfrm>
            <a:off x="5164906" y="383699"/>
            <a:ext cx="327334" cy="400110"/>
          </a:xfrm>
          <a:prstGeom prst="rect">
            <a:avLst/>
          </a:prstGeom>
        </p:spPr>
        <p:txBody>
          <a:bodyPr wrap="none">
            <a:spAutoFit/>
          </a:bodyPr>
          <a:lstStyle/>
          <a:p>
            <a:r>
              <a:rPr lang="es-MX" sz="2000" b="1" dirty="0" smtClean="0">
                <a:solidFill>
                  <a:schemeClr val="bg1"/>
                </a:solidFill>
                <a:sym typeface="Arimo" charset="0"/>
              </a:rPr>
              <a:t>2</a:t>
            </a:r>
            <a:endParaRPr lang="es-MX" sz="2000" dirty="0">
              <a:solidFill>
                <a:schemeClr val="bg1"/>
              </a:solidFill>
            </a:endParaRPr>
          </a:p>
        </p:txBody>
      </p:sp>
      <p:pic>
        <p:nvPicPr>
          <p:cNvPr id="6" name="Imagen 5"/>
          <p:cNvPicPr>
            <a:picLocks noChangeAspect="1"/>
          </p:cNvPicPr>
          <p:nvPr/>
        </p:nvPicPr>
        <p:blipFill rotWithShape="1">
          <a:blip r:embed="rId4"/>
          <a:srcRect l="14924" t="42361" r="51026"/>
          <a:stretch/>
        </p:blipFill>
        <p:spPr>
          <a:xfrm>
            <a:off x="5562600" y="867388"/>
            <a:ext cx="2120221" cy="2574788"/>
          </a:xfrm>
          <a:prstGeom prst="rect">
            <a:avLst/>
          </a:prstGeom>
        </p:spPr>
      </p:pic>
      <p:pic>
        <p:nvPicPr>
          <p:cNvPr id="68" name="Picture 6"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Resultado de imagen para infoem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70" name="69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extLst>
      <p:ext uri="{BB962C8B-B14F-4D97-AF65-F5344CB8AC3E}">
        <p14:creationId xmlns:p14="http://schemas.microsoft.com/office/powerpoint/2010/main" val="30318966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n 39"/>
          <p:cNvPicPr>
            <a:picLocks noChangeAspect="1"/>
          </p:cNvPicPr>
          <p:nvPr/>
        </p:nvPicPr>
        <p:blipFill rotWithShape="1">
          <a:blip r:embed="rId3"/>
          <a:srcRect l="19853"/>
          <a:stretch/>
        </p:blipFill>
        <p:spPr>
          <a:xfrm>
            <a:off x="0" y="0"/>
            <a:ext cx="9144000" cy="5143500"/>
          </a:xfrm>
          <a:prstGeom prst="rect">
            <a:avLst/>
          </a:prstGeom>
        </p:spPr>
      </p:pic>
      <p:sp>
        <p:nvSpPr>
          <p:cNvPr id="94" name="Rectangle 93"/>
          <p:cNvSpPr/>
          <p:nvPr/>
        </p:nvSpPr>
        <p:spPr>
          <a:xfrm flipH="1" flipV="1">
            <a:off x="4267200" y="1200150"/>
            <a:ext cx="4876800" cy="3429000"/>
          </a:xfrm>
          <a:prstGeom prst="rect">
            <a:avLst/>
          </a:prstGeom>
          <a:solidFill>
            <a:srgbClr val="1F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4851997" y="3285050"/>
            <a:ext cx="3785196" cy="830997"/>
          </a:xfrm>
          <a:prstGeom prst="rect">
            <a:avLst/>
          </a:prstGeom>
          <a:noFill/>
        </p:spPr>
        <p:txBody>
          <a:bodyPr wrap="square" rtlCol="0">
            <a:spAutoFit/>
          </a:bodyPr>
          <a:lstStyle/>
          <a:p>
            <a:r>
              <a:rPr lang="es-MX" sz="1600" dirty="0">
                <a:solidFill>
                  <a:srgbClr val="ABABAB"/>
                </a:solidFill>
              </a:rPr>
              <a:t>Deberá contar con un </a:t>
            </a:r>
            <a:r>
              <a:rPr lang="es-MX" sz="1600" dirty="0">
                <a:solidFill>
                  <a:srgbClr val="E60083"/>
                </a:solidFill>
              </a:rPr>
              <a:t>sistema de seguridad especializado</a:t>
            </a:r>
            <a:r>
              <a:rPr lang="es-MX" sz="1600" dirty="0">
                <a:solidFill>
                  <a:srgbClr val="ABABAB"/>
                </a:solidFill>
              </a:rPr>
              <a:t> para proteger el acervo bibliográfico con tecnología RFID.</a:t>
            </a:r>
          </a:p>
        </p:txBody>
      </p:sp>
      <p:sp>
        <p:nvSpPr>
          <p:cNvPr id="101" name="Rectangle 100"/>
          <p:cNvSpPr/>
          <p:nvPr/>
        </p:nvSpPr>
        <p:spPr>
          <a:xfrm flipH="1" flipV="1">
            <a:off x="0" y="1428750"/>
            <a:ext cx="838200" cy="1219200"/>
          </a:xfrm>
          <a:prstGeom prst="rect">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flipH="1" flipV="1">
            <a:off x="4267200" y="1428750"/>
            <a:ext cx="533400" cy="1219200"/>
          </a:xfrm>
          <a:prstGeom prst="rect">
            <a:avLst/>
          </a:prstGeom>
          <a:solidFill>
            <a:srgbClr val="A9F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flipH="1" flipV="1">
            <a:off x="4267200" y="2957623"/>
            <a:ext cx="533400" cy="121920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27"/>
          <p:cNvSpPr/>
          <p:nvPr/>
        </p:nvSpPr>
        <p:spPr>
          <a:xfrm>
            <a:off x="702944" y="3595102"/>
            <a:ext cx="840441" cy="840441"/>
          </a:xfrm>
          <a:prstGeom prst="roundRect">
            <a:avLst/>
          </a:prstGeom>
          <a:solidFill>
            <a:srgbClr val="024B7C"/>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8" name="Picture 40" descr="03_-Your-Logo.png"/>
          <p:cNvPicPr>
            <a:picLocks noChangeAspect="1"/>
          </p:cNvPicPr>
          <p:nvPr/>
        </p:nvPicPr>
        <p:blipFill>
          <a:blip r:embed="rId4" cstate="print"/>
          <a:stretch>
            <a:fillRect/>
          </a:stretch>
        </p:blipFill>
        <p:spPr>
          <a:xfrm>
            <a:off x="825061" y="3765765"/>
            <a:ext cx="586145" cy="497050"/>
          </a:xfrm>
          <a:prstGeom prst="rect">
            <a:avLst/>
          </a:prstGeom>
        </p:spPr>
      </p:pic>
      <p:pic>
        <p:nvPicPr>
          <p:cNvPr id="3" name="Imagen 2"/>
          <p:cNvPicPr>
            <a:picLocks noChangeAspect="1"/>
          </p:cNvPicPr>
          <p:nvPr/>
        </p:nvPicPr>
        <p:blipFill>
          <a:blip r:embed="rId5"/>
          <a:stretch>
            <a:fillRect/>
          </a:stretch>
        </p:blipFill>
        <p:spPr>
          <a:xfrm>
            <a:off x="-51397" y="2800350"/>
            <a:ext cx="3324352" cy="2310143"/>
          </a:xfrm>
          <a:prstGeom prst="rect">
            <a:avLst/>
          </a:prstGeom>
        </p:spPr>
      </p:pic>
      <p:cxnSp>
        <p:nvCxnSpPr>
          <p:cNvPr id="18" name="Straight Connector 32"/>
          <p:cNvCxnSpPr/>
          <p:nvPr/>
        </p:nvCxnSpPr>
        <p:spPr>
          <a:xfrm>
            <a:off x="0" y="438150"/>
            <a:ext cx="4191000" cy="1588"/>
          </a:xfrm>
          <a:prstGeom prst="line">
            <a:avLst/>
          </a:prstGeom>
          <a:ln w="12700"/>
        </p:spPr>
        <p:style>
          <a:lnRef idx="2">
            <a:schemeClr val="dk1"/>
          </a:lnRef>
          <a:fillRef idx="0">
            <a:schemeClr val="dk1"/>
          </a:fillRef>
          <a:effectRef idx="1">
            <a:schemeClr val="dk1"/>
          </a:effectRef>
          <a:fontRef idx="minor">
            <a:schemeClr val="tx1"/>
          </a:fontRef>
        </p:style>
      </p:cxnSp>
      <p:sp>
        <p:nvSpPr>
          <p:cNvPr id="19" name="TextBox 55"/>
          <p:cNvSpPr txBox="1"/>
          <p:nvPr/>
        </p:nvSpPr>
        <p:spPr>
          <a:xfrm>
            <a:off x="-117844" y="86928"/>
            <a:ext cx="4171228" cy="276995"/>
          </a:xfrm>
          <a:prstGeom prst="rect">
            <a:avLst/>
          </a:prstGeom>
          <a:noFill/>
        </p:spPr>
        <p:txBody>
          <a:bodyPr wrap="square" lIns="91436" tIns="45718" rIns="91436" bIns="45718" numCol="1" spcCol="0" rtlCol="0" anchor="ctr">
            <a:spAutoFit/>
          </a:bodyPr>
          <a:lstStyle/>
          <a:p>
            <a:pPr algn="ctr"/>
            <a:r>
              <a:rPr lang="es-MX" sz="1200" dirty="0">
                <a:solidFill>
                  <a:srgbClr val="7D8287"/>
                </a:solidFill>
                <a:ea typeface="Montserrat Light" charset="0"/>
                <a:cs typeface="Montserrat Light" charset="0"/>
              </a:rPr>
              <a:t>Centros de Información y Documentación para Municipios</a:t>
            </a:r>
            <a:r>
              <a:rPr lang="en-US" sz="1200" dirty="0" smtClean="0">
                <a:solidFill>
                  <a:srgbClr val="7D8287"/>
                </a:solidFill>
                <a:ea typeface="Montserrat Light" charset="0"/>
                <a:cs typeface="Montserrat Light" charset="0"/>
              </a:rPr>
              <a:t>.</a:t>
            </a:r>
            <a:endParaRPr lang="en-US" sz="1200" dirty="0">
              <a:solidFill>
                <a:srgbClr val="7D8287"/>
              </a:solidFill>
              <a:ea typeface="Montserrat Light" charset="0"/>
              <a:cs typeface="Montserrat Light" charset="0"/>
            </a:endParaRPr>
          </a:p>
        </p:txBody>
      </p:sp>
      <p:sp>
        <p:nvSpPr>
          <p:cNvPr id="20" name="TextBox 37"/>
          <p:cNvSpPr txBox="1"/>
          <p:nvPr/>
        </p:nvSpPr>
        <p:spPr>
          <a:xfrm>
            <a:off x="70759" y="465588"/>
            <a:ext cx="5648241" cy="338550"/>
          </a:xfrm>
          <a:prstGeom prst="rect">
            <a:avLst/>
          </a:prstGeom>
          <a:noFill/>
        </p:spPr>
        <p:txBody>
          <a:bodyPr wrap="square" lIns="91436" tIns="45718" rIns="91436" bIns="45718" numCol="1" spcCol="0" rtlCol="0" anchor="ctr">
            <a:spAutoFit/>
          </a:bodyPr>
          <a:lstStyle/>
          <a:p>
            <a:r>
              <a:rPr lang="es-MX" sz="1600" dirty="0">
                <a:solidFill>
                  <a:srgbClr val="0070C0"/>
                </a:solidFill>
                <a:ea typeface="Montserrat Light" charset="0"/>
                <a:cs typeface="Montserrat Light" charset="0"/>
              </a:rPr>
              <a:t>ESPECIFICACIONES</a:t>
            </a:r>
            <a:r>
              <a:rPr lang="en-US" sz="1600" dirty="0" smtClean="0">
                <a:solidFill>
                  <a:srgbClr val="0070C0"/>
                </a:solidFill>
                <a:ea typeface="Montserrat Light" charset="0"/>
                <a:cs typeface="Montserrat Light" charset="0"/>
              </a:rPr>
              <a:t>.</a:t>
            </a:r>
            <a:endParaRPr lang="en-US" sz="1600" dirty="0">
              <a:solidFill>
                <a:srgbClr val="0070C0"/>
              </a:solidFill>
              <a:ea typeface="Montserrat Light" charset="0"/>
              <a:cs typeface="Montserrat Light" charset="0"/>
            </a:endParaRPr>
          </a:p>
        </p:txBody>
      </p:sp>
      <p:sp>
        <p:nvSpPr>
          <p:cNvPr id="24" name="Shape 6372"/>
          <p:cNvSpPr>
            <a:spLocks noChangeArrowheads="1"/>
          </p:cNvSpPr>
          <p:nvPr/>
        </p:nvSpPr>
        <p:spPr bwMode="auto">
          <a:xfrm>
            <a:off x="4969784" y="2259013"/>
            <a:ext cx="398809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b"/>
          <a:lstStyle>
            <a:lvl1pPr algn="ctr" eaLnBrk="0" hangingPunct="0">
              <a:defRPr sz="1900">
                <a:solidFill>
                  <a:schemeClr val="tx1"/>
                </a:solidFill>
                <a:latin typeface="Arimo" charset="0"/>
                <a:ea typeface="Helvetica Light" charset="0"/>
                <a:cs typeface="Helvetica Light" charset="0"/>
                <a:sym typeface="Helvetica Light" charset="0"/>
              </a:defRPr>
            </a:lvl1pPr>
            <a:lvl2pPr marL="742950" indent="-285750" algn="ctr" eaLnBrk="0" hangingPunct="0">
              <a:defRPr sz="1900">
                <a:solidFill>
                  <a:schemeClr val="tx1"/>
                </a:solidFill>
                <a:latin typeface="Arimo" charset="0"/>
                <a:ea typeface="Helvetica Light" charset="0"/>
                <a:cs typeface="Helvetica Light" charset="0"/>
                <a:sym typeface="Helvetica Light" charset="0"/>
              </a:defRPr>
            </a:lvl2pPr>
            <a:lvl3pPr marL="1143000" indent="-228600" algn="ctr" eaLnBrk="0" hangingPunct="0">
              <a:defRPr sz="1900">
                <a:solidFill>
                  <a:schemeClr val="tx1"/>
                </a:solidFill>
                <a:latin typeface="Arimo" charset="0"/>
                <a:ea typeface="Helvetica Light" charset="0"/>
                <a:cs typeface="Helvetica Light" charset="0"/>
                <a:sym typeface="Helvetica Light" charset="0"/>
              </a:defRPr>
            </a:lvl3pPr>
            <a:lvl4pPr marL="1600200" indent="-228600" algn="ctr" eaLnBrk="0" hangingPunct="0">
              <a:defRPr sz="1900">
                <a:solidFill>
                  <a:schemeClr val="tx1"/>
                </a:solidFill>
                <a:latin typeface="Arimo" charset="0"/>
                <a:ea typeface="Helvetica Light" charset="0"/>
                <a:cs typeface="Helvetica Light" charset="0"/>
                <a:sym typeface="Helvetica Light" charset="0"/>
              </a:defRPr>
            </a:lvl4pPr>
            <a:lvl5pPr marL="2057400" indent="-228600" algn="ctr" eaLnBrk="0" hangingPunct="0">
              <a:defRPr sz="1900">
                <a:solidFill>
                  <a:schemeClr val="tx1"/>
                </a:solidFill>
                <a:latin typeface="Arimo" charset="0"/>
                <a:ea typeface="Helvetica Light" charset="0"/>
                <a:cs typeface="Helvetica Light" charset="0"/>
                <a:sym typeface="Helvetica Light" charset="0"/>
              </a:defRPr>
            </a:lvl5pPr>
            <a:lvl6pPr marL="2514600" indent="-228600" algn="ctr" defTabSz="309563"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6pPr>
            <a:lvl7pPr marL="2971800" indent="-228600" algn="ctr" defTabSz="309563"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7pPr>
            <a:lvl8pPr marL="3429000" indent="-228600" algn="ctr" defTabSz="309563"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8pPr>
            <a:lvl9pPr marL="3886200" indent="-228600" algn="ctr" defTabSz="309563" eaLnBrk="0" fontAlgn="base" hangingPunct="0">
              <a:spcBef>
                <a:spcPct val="0"/>
              </a:spcBef>
              <a:spcAft>
                <a:spcPct val="0"/>
              </a:spcAft>
              <a:defRPr sz="1900">
                <a:solidFill>
                  <a:schemeClr val="tx1"/>
                </a:solidFill>
                <a:latin typeface="Arimo" charset="0"/>
                <a:ea typeface="Helvetica Light" charset="0"/>
                <a:cs typeface="Helvetica Light" charset="0"/>
                <a:sym typeface="Helvetica Light" charset="0"/>
              </a:defRPr>
            </a:lvl9pPr>
          </a:lstStyle>
          <a:p>
            <a:pPr algn="l" defTabSz="914354" eaLnBrk="1" hangingPunct="1">
              <a:lnSpc>
                <a:spcPct val="120000"/>
              </a:lnSpc>
              <a:spcBef>
                <a:spcPts val="500"/>
              </a:spcBef>
            </a:pPr>
            <a:r>
              <a:rPr lang="es-MX" altLang="es-MX" sz="1200" dirty="0">
                <a:solidFill>
                  <a:schemeClr val="bg1">
                    <a:lumMod val="75000"/>
                  </a:schemeClr>
                </a:solidFill>
                <a:ea typeface="Arimo" charset="0"/>
                <a:cs typeface="Arimo" charset="0"/>
                <a:sym typeface="Arimo" charset="0"/>
              </a:rPr>
              <a:t>Contará con </a:t>
            </a:r>
            <a:r>
              <a:rPr lang="es-MX" altLang="es-MX" sz="1200" b="1" dirty="0">
                <a:solidFill>
                  <a:srgbClr val="33CC33"/>
                </a:solidFill>
                <a:ea typeface="Arimo" charset="0"/>
                <a:cs typeface="Arimo" charset="0"/>
                <a:sym typeface="Arimo" charset="0"/>
              </a:rPr>
              <a:t>tecnología verde </a:t>
            </a:r>
            <a:r>
              <a:rPr lang="es-MX" altLang="es-MX" sz="1200" dirty="0">
                <a:solidFill>
                  <a:schemeClr val="bg1">
                    <a:lumMod val="75000"/>
                  </a:schemeClr>
                </a:solidFill>
                <a:ea typeface="Arimo" charset="0"/>
                <a:cs typeface="Arimo" charset="0"/>
                <a:sym typeface="Arimo" charset="0"/>
              </a:rPr>
              <a:t>para la reproducción y portabilidad de contenidos a través de escáner de autoservicio que permitirán digitalizar los textos y documentos para ser transmitidos a través de memorias USB y correo electrónico</a:t>
            </a:r>
            <a:endParaRPr lang="en-US" altLang="es-MX" sz="1200" dirty="0">
              <a:solidFill>
                <a:schemeClr val="bg1">
                  <a:lumMod val="75000"/>
                </a:schemeClr>
              </a:solidFill>
              <a:ea typeface="Arimo" charset="0"/>
              <a:cs typeface="Arimo" charset="0"/>
              <a:sym typeface="Arimo" charset="0"/>
            </a:endParaRPr>
          </a:p>
        </p:txBody>
      </p:sp>
      <p:pic>
        <p:nvPicPr>
          <p:cNvPr id="22" name="Picture 6"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3367" y="76647"/>
            <a:ext cx="1178710" cy="4689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infoem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2295" y="100766"/>
            <a:ext cx="902259" cy="402633"/>
          </a:xfrm>
          <a:prstGeom prst="rect">
            <a:avLst/>
          </a:prstGeom>
          <a:noFill/>
          <a:extLst>
            <a:ext uri="{909E8E84-426E-40DD-AFC4-6F175D3DCCD1}">
              <a14:hiddenFill xmlns:a14="http://schemas.microsoft.com/office/drawing/2010/main">
                <a:solidFill>
                  <a:srgbClr val="FFFFFF"/>
                </a:solidFill>
              </a14:hiddenFill>
            </a:ext>
          </a:extLst>
        </p:spPr>
      </p:pic>
      <p:pic>
        <p:nvPicPr>
          <p:cNvPr id="25" name="24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95029" y="74320"/>
            <a:ext cx="958338" cy="4466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8" fill="hold" grpId="0" nodeType="withEffect">
                                  <p:stCondLst>
                                    <p:cond delay="0"/>
                                  </p:stCondLst>
                                  <p:iterate>
                                    <p:tmAbs val="0"/>
                                  </p:iterate>
                                  <p:childTnLst>
                                    <p:set>
                                      <p:cBhvr>
                                        <p:cTn id="6" fill="hold"/>
                                        <p:tgtEl>
                                          <p:spTgt spid="24"/>
                                        </p:tgtEl>
                                        <p:attrNameLst>
                                          <p:attrName>style.visibility</p:attrName>
                                        </p:attrNameLst>
                                      </p:cBhvr>
                                      <p:to>
                                        <p:strVal val="visible"/>
                                      </p:to>
                                    </p:set>
                                    <p:animEffect transition="in" filter="dissolve(righ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dvAuto="0"/>
    </p:bld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Subtitle">
  <a:themeElements>
    <a:clrScheme name="Fresy _ Blue">
      <a:dk1>
        <a:srgbClr val="000000"/>
      </a:dk1>
      <a:lt1>
        <a:srgbClr val="FFFFFF"/>
      </a:lt1>
      <a:dk2>
        <a:srgbClr val="002D41"/>
      </a:dk2>
      <a:lt2>
        <a:srgbClr val="004B64"/>
      </a:lt2>
      <a:accent1>
        <a:srgbClr val="006E8C"/>
      </a:accent1>
      <a:accent2>
        <a:srgbClr val="1E82A0"/>
      </a:accent2>
      <a:accent3>
        <a:srgbClr val="3296B4"/>
      </a:accent3>
      <a:accent4>
        <a:srgbClr val="00BEFF"/>
      </a:accent4>
      <a:accent5>
        <a:srgbClr val="4BD2FF"/>
      </a:accent5>
      <a:accent6>
        <a:srgbClr val="91E6FF"/>
      </a:accent6>
      <a:hlink>
        <a:srgbClr val="D2F5FF"/>
      </a:hlink>
      <a:folHlink>
        <a:srgbClr val="FFFFFF"/>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4284</TotalTime>
  <Words>3581</Words>
  <Application>Microsoft Macintosh PowerPoint</Application>
  <PresentationFormat>Presentación en pantalla (16:9)</PresentationFormat>
  <Paragraphs>528</Paragraphs>
  <Slides>43</Slides>
  <Notes>5</Notes>
  <HiddenSlides>0</HiddenSlides>
  <MMClips>0</MMClips>
  <ScaleCrop>false</ScaleCrop>
  <HeadingPairs>
    <vt:vector size="6" baseType="variant">
      <vt:variant>
        <vt:lpstr>Fuentes usadas</vt:lpstr>
      </vt:variant>
      <vt:variant>
        <vt:i4>18</vt:i4>
      </vt:variant>
      <vt:variant>
        <vt:lpstr>Tema</vt:lpstr>
      </vt:variant>
      <vt:variant>
        <vt:i4>3</vt:i4>
      </vt:variant>
      <vt:variant>
        <vt:lpstr>Títulos de diapositiva</vt:lpstr>
      </vt:variant>
      <vt:variant>
        <vt:i4>43</vt:i4>
      </vt:variant>
    </vt:vector>
  </HeadingPairs>
  <TitlesOfParts>
    <vt:vector size="64" baseType="lpstr">
      <vt:lpstr>Arimo</vt:lpstr>
      <vt:lpstr>Bebas Neue</vt:lpstr>
      <vt:lpstr>Calibri</vt:lpstr>
      <vt:lpstr>Comic Sans MS</vt:lpstr>
      <vt:lpstr>Gill Sans</vt:lpstr>
      <vt:lpstr>Glegoo</vt:lpstr>
      <vt:lpstr>Helvetica Light</vt:lpstr>
      <vt:lpstr>Montserrat Light</vt:lpstr>
      <vt:lpstr>ＭＳ Ｐゴシック</vt:lpstr>
      <vt:lpstr>Muli</vt:lpstr>
      <vt:lpstr>Palatino Linotype</vt:lpstr>
      <vt:lpstr>Paytone One</vt:lpstr>
      <vt:lpstr>Philosopher</vt:lpstr>
      <vt:lpstr>Special Elite</vt:lpstr>
      <vt:lpstr>Times New Roman</vt:lpstr>
      <vt:lpstr>Verdana</vt:lpstr>
      <vt:lpstr>ヒラギノ角ゴ ProN W3</vt:lpstr>
      <vt:lpstr>Arial</vt:lpstr>
      <vt:lpstr>Office Theme</vt:lpstr>
      <vt:lpstr>Title &amp; Subtitle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OBJETIVO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Admin</dc:creator>
  <cp:lastModifiedBy>Mtro. Javier Martinez Cruz</cp:lastModifiedBy>
  <cp:revision>460</cp:revision>
  <dcterms:created xsi:type="dcterms:W3CDTF">2012-07-21T07:50:53Z</dcterms:created>
  <dcterms:modified xsi:type="dcterms:W3CDTF">2018-06-11T05:43:47Z</dcterms:modified>
</cp:coreProperties>
</file>